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4" r:id="rId3"/>
    <p:sldMasterId id="2147483684" r:id="rId4"/>
    <p:sldMasterId id="2147483687" r:id="rId5"/>
  </p:sldMasterIdLst>
  <p:notesMasterIdLst>
    <p:notesMasterId r:id="rId71"/>
  </p:notesMasterIdLst>
  <p:sldIdLst>
    <p:sldId id="901" r:id="rId6"/>
    <p:sldId id="1993" r:id="rId7"/>
    <p:sldId id="398" r:id="rId8"/>
    <p:sldId id="399" r:id="rId9"/>
    <p:sldId id="2025" r:id="rId10"/>
    <p:sldId id="2028" r:id="rId11"/>
    <p:sldId id="2029" r:id="rId12"/>
    <p:sldId id="2030" r:id="rId13"/>
    <p:sldId id="2031" r:id="rId14"/>
    <p:sldId id="2005" r:id="rId15"/>
    <p:sldId id="2006" r:id="rId16"/>
    <p:sldId id="2022" r:id="rId17"/>
    <p:sldId id="2035" r:id="rId18"/>
    <p:sldId id="2032" r:id="rId19"/>
    <p:sldId id="2036" r:id="rId20"/>
    <p:sldId id="2037" r:id="rId21"/>
    <p:sldId id="2038" r:id="rId22"/>
    <p:sldId id="2021" r:id="rId23"/>
    <p:sldId id="2007" r:id="rId24"/>
    <p:sldId id="414" r:id="rId25"/>
    <p:sldId id="2009" r:id="rId26"/>
    <p:sldId id="2039" r:id="rId27"/>
    <p:sldId id="1990" r:id="rId28"/>
    <p:sldId id="1991" r:id="rId29"/>
    <p:sldId id="2085" r:id="rId30"/>
    <p:sldId id="2086" r:id="rId31"/>
    <p:sldId id="2087" r:id="rId32"/>
    <p:sldId id="2088" r:id="rId33"/>
    <p:sldId id="2089" r:id="rId34"/>
    <p:sldId id="2041" r:id="rId35"/>
    <p:sldId id="2044" r:id="rId36"/>
    <p:sldId id="2046" r:id="rId37"/>
    <p:sldId id="2045" r:id="rId38"/>
    <p:sldId id="2047" r:id="rId39"/>
    <p:sldId id="2048" r:id="rId40"/>
    <p:sldId id="2049" r:id="rId41"/>
    <p:sldId id="2051" r:id="rId42"/>
    <p:sldId id="2052" r:id="rId43"/>
    <p:sldId id="2054" r:id="rId44"/>
    <p:sldId id="2055" r:id="rId45"/>
    <p:sldId id="2056" r:id="rId46"/>
    <p:sldId id="2058" r:id="rId47"/>
    <p:sldId id="2057" r:id="rId48"/>
    <p:sldId id="2062" r:id="rId49"/>
    <p:sldId id="2070" r:id="rId50"/>
    <p:sldId id="2063" r:id="rId51"/>
    <p:sldId id="2060" r:id="rId52"/>
    <p:sldId id="2065" r:id="rId53"/>
    <p:sldId id="2066" r:id="rId54"/>
    <p:sldId id="2068" r:id="rId55"/>
    <p:sldId id="2069" r:id="rId56"/>
    <p:sldId id="800" r:id="rId57"/>
    <p:sldId id="803" r:id="rId58"/>
    <p:sldId id="804" r:id="rId59"/>
    <p:sldId id="2073" r:id="rId60"/>
    <p:sldId id="2074" r:id="rId61"/>
    <p:sldId id="2075" r:id="rId62"/>
    <p:sldId id="2078" r:id="rId63"/>
    <p:sldId id="2079" r:id="rId64"/>
    <p:sldId id="2077" r:id="rId65"/>
    <p:sldId id="2080" r:id="rId66"/>
    <p:sldId id="2081" r:id="rId67"/>
    <p:sldId id="2082" r:id="rId68"/>
    <p:sldId id="2083" r:id="rId69"/>
    <p:sldId id="257" r:id="rId70"/>
  </p:sldIdLst>
  <p:sldSz cx="12192000" cy="6858000"/>
  <p:notesSz cx="6858000" cy="9144000"/>
  <p:defaultText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76025"/>
  </p:normalViewPr>
  <p:slideViewPr>
    <p:cSldViewPr snapToGrid="0">
      <p:cViewPr varScale="1">
        <p:scale>
          <a:sx n="101" d="100"/>
          <a:sy n="101" d="100"/>
        </p:scale>
        <p:origin x="27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B9341-6A95-7240-94E7-D14763767C2A}"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GB"/>
        </a:p>
      </dgm:t>
    </dgm:pt>
    <dgm:pt modelId="{EB54F584-550B-A747-AD38-224A5ACD3A4A}">
      <dgm:prSet/>
      <dgm:spPr/>
      <dgm:t>
        <a:bodyPr/>
        <a:lstStyle/>
        <a:p>
          <a:r>
            <a:rPr lang="en-US" dirty="0"/>
            <a:t>EU Treaties</a:t>
          </a:r>
          <a:endParaRPr lang="en-LU" dirty="0"/>
        </a:p>
      </dgm:t>
    </dgm:pt>
    <dgm:pt modelId="{8BCAB43C-C756-D747-95A3-AA530C30F7F6}" type="parTrans" cxnId="{4FBF931C-C505-AC4B-91BD-40BAB8EADAD5}">
      <dgm:prSet/>
      <dgm:spPr/>
      <dgm:t>
        <a:bodyPr/>
        <a:lstStyle/>
        <a:p>
          <a:endParaRPr lang="en-GB"/>
        </a:p>
      </dgm:t>
    </dgm:pt>
    <dgm:pt modelId="{DA3C290C-7B0F-6F40-850F-39B0835DB4BF}" type="sibTrans" cxnId="{4FBF931C-C505-AC4B-91BD-40BAB8EADAD5}">
      <dgm:prSet/>
      <dgm:spPr/>
      <dgm:t>
        <a:bodyPr/>
        <a:lstStyle/>
        <a:p>
          <a:endParaRPr lang="en-GB"/>
        </a:p>
      </dgm:t>
    </dgm:pt>
    <dgm:pt modelId="{BD0575C5-7E23-3745-BE85-B62A0F16D588}">
      <dgm:prSet/>
      <dgm:spPr/>
      <dgm:t>
        <a:bodyPr/>
        <a:lstStyle/>
        <a:p>
          <a:r>
            <a:rPr lang="en-US" dirty="0"/>
            <a:t>Reg EPPO and internal rules of procedure</a:t>
          </a:r>
          <a:endParaRPr lang="en-LU" dirty="0"/>
        </a:p>
      </dgm:t>
    </dgm:pt>
    <dgm:pt modelId="{C34DD23A-111E-A94A-B022-F80F1A6A8914}" type="parTrans" cxnId="{DBA15CA0-D511-964F-A813-60D014D3709D}">
      <dgm:prSet/>
      <dgm:spPr/>
      <dgm:t>
        <a:bodyPr/>
        <a:lstStyle/>
        <a:p>
          <a:endParaRPr lang="en-GB"/>
        </a:p>
      </dgm:t>
    </dgm:pt>
    <dgm:pt modelId="{41EB5BBE-8920-CF47-84B6-FCDF9C2B5158}" type="sibTrans" cxnId="{DBA15CA0-D511-964F-A813-60D014D3709D}">
      <dgm:prSet/>
      <dgm:spPr/>
      <dgm:t>
        <a:bodyPr/>
        <a:lstStyle/>
        <a:p>
          <a:endParaRPr lang="en-GB"/>
        </a:p>
      </dgm:t>
    </dgm:pt>
    <dgm:pt modelId="{C3EBBBED-2972-FC4F-B1EE-FFC7CC5AFD45}">
      <dgm:prSet/>
      <dgm:spPr/>
      <dgm:t>
        <a:bodyPr/>
        <a:lstStyle/>
        <a:p>
          <a:r>
            <a:rPr lang="en-US" dirty="0"/>
            <a:t>Directives</a:t>
          </a:r>
          <a:r>
            <a:rPr lang="en-LU" dirty="0"/>
            <a:t> (</a:t>
          </a:r>
          <a:r>
            <a:rPr lang="en-US" dirty="0"/>
            <a:t>PIF</a:t>
          </a:r>
          <a:r>
            <a:rPr lang="en-LU" dirty="0"/>
            <a:t>, </a:t>
          </a:r>
          <a:r>
            <a:rPr lang="en-US" dirty="0"/>
            <a:t>defence rights</a:t>
          </a:r>
          <a:r>
            <a:rPr lang="en-LU" dirty="0"/>
            <a:t>, MAE…) </a:t>
          </a:r>
        </a:p>
      </dgm:t>
    </dgm:pt>
    <dgm:pt modelId="{33116C8C-E2DA-ED4F-8113-485BB6CA3873}" type="parTrans" cxnId="{5E1CBC2E-89AF-FE42-BC5D-9494966EF263}">
      <dgm:prSet/>
      <dgm:spPr/>
      <dgm:t>
        <a:bodyPr/>
        <a:lstStyle/>
        <a:p>
          <a:endParaRPr lang="en-GB"/>
        </a:p>
      </dgm:t>
    </dgm:pt>
    <dgm:pt modelId="{6F3A1688-3190-F840-8799-ACACF4C96DA7}" type="sibTrans" cxnId="{5E1CBC2E-89AF-FE42-BC5D-9494966EF263}">
      <dgm:prSet/>
      <dgm:spPr/>
      <dgm:t>
        <a:bodyPr/>
        <a:lstStyle/>
        <a:p>
          <a:endParaRPr lang="en-GB"/>
        </a:p>
      </dgm:t>
    </dgm:pt>
    <dgm:pt modelId="{E9A84A66-ACEA-A445-A3DC-A7868BCE06CC}">
      <dgm:prSet/>
      <dgm:spPr/>
      <dgm:t>
        <a:bodyPr/>
        <a:lstStyle/>
        <a:p>
          <a:r>
            <a:rPr lang="en-US" dirty="0"/>
            <a:t>National law</a:t>
          </a:r>
          <a:endParaRPr lang="en-LU" dirty="0"/>
        </a:p>
      </dgm:t>
    </dgm:pt>
    <dgm:pt modelId="{27E35E39-D669-7B46-93B3-4688D503D373}" type="parTrans" cxnId="{F04B0046-8923-BF4B-8664-10A123E4C317}">
      <dgm:prSet/>
      <dgm:spPr/>
      <dgm:t>
        <a:bodyPr/>
        <a:lstStyle/>
        <a:p>
          <a:endParaRPr lang="en-GB"/>
        </a:p>
      </dgm:t>
    </dgm:pt>
    <dgm:pt modelId="{13B25DE7-B115-1245-8A6E-B294FEB842A7}" type="sibTrans" cxnId="{F04B0046-8923-BF4B-8664-10A123E4C317}">
      <dgm:prSet/>
      <dgm:spPr/>
      <dgm:t>
        <a:bodyPr/>
        <a:lstStyle/>
        <a:p>
          <a:endParaRPr lang="en-GB"/>
        </a:p>
      </dgm:t>
    </dgm:pt>
    <dgm:pt modelId="{268B0117-3C8A-9541-9746-1546B0F8C657}">
      <dgm:prSet/>
      <dgm:spPr/>
      <dgm:t>
        <a:bodyPr/>
        <a:lstStyle/>
        <a:p>
          <a:r>
            <a:rPr lang="en-US" dirty="0"/>
            <a:t>Supranational charters</a:t>
          </a:r>
          <a:endParaRPr lang="en-LU" dirty="0"/>
        </a:p>
      </dgm:t>
    </dgm:pt>
    <dgm:pt modelId="{D2F78A11-DC9D-5846-8BCB-BC2186CD5102}" type="parTrans" cxnId="{47387250-A139-3245-AD66-4FFA18C895B0}">
      <dgm:prSet/>
      <dgm:spPr/>
      <dgm:t>
        <a:bodyPr/>
        <a:lstStyle/>
        <a:p>
          <a:endParaRPr lang="en-GB"/>
        </a:p>
      </dgm:t>
    </dgm:pt>
    <dgm:pt modelId="{E7866826-1C5F-0344-8CA7-0FA62B481887}" type="sibTrans" cxnId="{47387250-A139-3245-AD66-4FFA18C895B0}">
      <dgm:prSet/>
      <dgm:spPr/>
      <dgm:t>
        <a:bodyPr/>
        <a:lstStyle/>
        <a:p>
          <a:endParaRPr lang="en-GB"/>
        </a:p>
      </dgm:t>
    </dgm:pt>
    <dgm:pt modelId="{CDDA5B3C-989A-B648-A6A8-1B26D96A0BB5}">
      <dgm:prSet/>
      <dgm:spPr/>
      <dgm:t>
        <a:bodyPr/>
        <a:lstStyle/>
        <a:p>
          <a:r>
            <a:rPr lang="en-US" dirty="0"/>
            <a:t>National constitutions</a:t>
          </a:r>
          <a:endParaRPr lang="en-LU" dirty="0"/>
        </a:p>
      </dgm:t>
    </dgm:pt>
    <dgm:pt modelId="{4B3BCA78-7318-F442-AB02-DAE682767A3F}" type="parTrans" cxnId="{F97FC66A-C75A-F94E-80FB-001AE0B6AC58}">
      <dgm:prSet/>
      <dgm:spPr/>
      <dgm:t>
        <a:bodyPr/>
        <a:lstStyle/>
        <a:p>
          <a:endParaRPr lang="en-GB"/>
        </a:p>
      </dgm:t>
    </dgm:pt>
    <dgm:pt modelId="{104EB52D-AE11-1548-914E-6622B164345F}" type="sibTrans" cxnId="{F97FC66A-C75A-F94E-80FB-001AE0B6AC58}">
      <dgm:prSet/>
      <dgm:spPr/>
      <dgm:t>
        <a:bodyPr/>
        <a:lstStyle/>
        <a:p>
          <a:endParaRPr lang="en-GB"/>
        </a:p>
      </dgm:t>
    </dgm:pt>
    <dgm:pt modelId="{42DD5666-0932-BC48-8A85-C72C82D7F1F1}" type="pres">
      <dgm:prSet presAssocID="{3ABB9341-6A95-7240-94E7-D14763767C2A}" presName="compositeShape" presStyleCnt="0">
        <dgm:presLayoutVars>
          <dgm:chMax val="7"/>
          <dgm:dir/>
          <dgm:resizeHandles val="exact"/>
        </dgm:presLayoutVars>
      </dgm:prSet>
      <dgm:spPr/>
    </dgm:pt>
    <dgm:pt modelId="{179732FA-4854-6C42-9014-1CD20F4EB166}" type="pres">
      <dgm:prSet presAssocID="{EB54F584-550B-A747-AD38-224A5ACD3A4A}" presName="circ1" presStyleLbl="vennNode1" presStyleIdx="0" presStyleCnt="6"/>
      <dgm:spPr/>
    </dgm:pt>
    <dgm:pt modelId="{A751314A-CFA1-4C49-886A-01CAF47691E7}" type="pres">
      <dgm:prSet presAssocID="{EB54F584-550B-A747-AD38-224A5ACD3A4A}" presName="circ1Tx" presStyleLbl="revTx" presStyleIdx="0" presStyleCnt="0">
        <dgm:presLayoutVars>
          <dgm:chMax val="0"/>
          <dgm:chPref val="0"/>
          <dgm:bulletEnabled val="1"/>
        </dgm:presLayoutVars>
      </dgm:prSet>
      <dgm:spPr/>
    </dgm:pt>
    <dgm:pt modelId="{BDABFF25-A663-754F-9D18-F5E480C8F208}" type="pres">
      <dgm:prSet presAssocID="{BD0575C5-7E23-3745-BE85-B62A0F16D588}" presName="circ2" presStyleLbl="vennNode1" presStyleIdx="1" presStyleCnt="6"/>
      <dgm:spPr/>
    </dgm:pt>
    <dgm:pt modelId="{6143FE49-75A8-6446-8ECB-FB1DB4C075B0}" type="pres">
      <dgm:prSet presAssocID="{BD0575C5-7E23-3745-BE85-B62A0F16D588}" presName="circ2Tx" presStyleLbl="revTx" presStyleIdx="0" presStyleCnt="0">
        <dgm:presLayoutVars>
          <dgm:chMax val="0"/>
          <dgm:chPref val="0"/>
          <dgm:bulletEnabled val="1"/>
        </dgm:presLayoutVars>
      </dgm:prSet>
      <dgm:spPr/>
    </dgm:pt>
    <dgm:pt modelId="{CEAE0DF4-C6D9-2544-BF74-2CAAFB527223}" type="pres">
      <dgm:prSet presAssocID="{C3EBBBED-2972-FC4F-B1EE-FFC7CC5AFD45}" presName="circ3" presStyleLbl="vennNode1" presStyleIdx="2" presStyleCnt="6"/>
      <dgm:spPr/>
    </dgm:pt>
    <dgm:pt modelId="{E6CA66C2-631B-8244-A9A8-61D465D39476}" type="pres">
      <dgm:prSet presAssocID="{C3EBBBED-2972-FC4F-B1EE-FFC7CC5AFD45}" presName="circ3Tx" presStyleLbl="revTx" presStyleIdx="0" presStyleCnt="0">
        <dgm:presLayoutVars>
          <dgm:chMax val="0"/>
          <dgm:chPref val="0"/>
          <dgm:bulletEnabled val="1"/>
        </dgm:presLayoutVars>
      </dgm:prSet>
      <dgm:spPr/>
    </dgm:pt>
    <dgm:pt modelId="{ADCDF799-FA62-554F-BE99-329813190FF1}" type="pres">
      <dgm:prSet presAssocID="{E9A84A66-ACEA-A445-A3DC-A7868BCE06CC}" presName="circ4" presStyleLbl="vennNode1" presStyleIdx="3" presStyleCnt="6"/>
      <dgm:spPr/>
    </dgm:pt>
    <dgm:pt modelId="{3F610B8A-F03E-9841-8DB3-679AEC2F42E1}" type="pres">
      <dgm:prSet presAssocID="{E9A84A66-ACEA-A445-A3DC-A7868BCE06CC}" presName="circ4Tx" presStyleLbl="revTx" presStyleIdx="0" presStyleCnt="0">
        <dgm:presLayoutVars>
          <dgm:chMax val="0"/>
          <dgm:chPref val="0"/>
          <dgm:bulletEnabled val="1"/>
        </dgm:presLayoutVars>
      </dgm:prSet>
      <dgm:spPr/>
    </dgm:pt>
    <dgm:pt modelId="{6F7E6171-C533-764F-B263-20BD5D7B70B6}" type="pres">
      <dgm:prSet presAssocID="{268B0117-3C8A-9541-9746-1546B0F8C657}" presName="circ5" presStyleLbl="vennNode1" presStyleIdx="4" presStyleCnt="6"/>
      <dgm:spPr/>
    </dgm:pt>
    <dgm:pt modelId="{FC4B36E2-6988-D140-968D-372C36BE2811}" type="pres">
      <dgm:prSet presAssocID="{268B0117-3C8A-9541-9746-1546B0F8C657}" presName="circ5Tx" presStyleLbl="revTx" presStyleIdx="0" presStyleCnt="0">
        <dgm:presLayoutVars>
          <dgm:chMax val="0"/>
          <dgm:chPref val="0"/>
          <dgm:bulletEnabled val="1"/>
        </dgm:presLayoutVars>
      </dgm:prSet>
      <dgm:spPr/>
    </dgm:pt>
    <dgm:pt modelId="{7F786E6B-F530-B04E-91F3-99166B874521}" type="pres">
      <dgm:prSet presAssocID="{CDDA5B3C-989A-B648-A6A8-1B26D96A0BB5}" presName="circ6" presStyleLbl="vennNode1" presStyleIdx="5" presStyleCnt="6"/>
      <dgm:spPr/>
    </dgm:pt>
    <dgm:pt modelId="{CCD86DFF-E3A2-B84F-BA44-979D15E051C9}" type="pres">
      <dgm:prSet presAssocID="{CDDA5B3C-989A-B648-A6A8-1B26D96A0BB5}" presName="circ6Tx" presStyleLbl="revTx" presStyleIdx="0" presStyleCnt="0">
        <dgm:presLayoutVars>
          <dgm:chMax val="0"/>
          <dgm:chPref val="0"/>
          <dgm:bulletEnabled val="1"/>
        </dgm:presLayoutVars>
      </dgm:prSet>
      <dgm:spPr/>
    </dgm:pt>
  </dgm:ptLst>
  <dgm:cxnLst>
    <dgm:cxn modelId="{4FBF931C-C505-AC4B-91BD-40BAB8EADAD5}" srcId="{3ABB9341-6A95-7240-94E7-D14763767C2A}" destId="{EB54F584-550B-A747-AD38-224A5ACD3A4A}" srcOrd="0" destOrd="0" parTransId="{8BCAB43C-C756-D747-95A3-AA530C30F7F6}" sibTransId="{DA3C290C-7B0F-6F40-850F-39B0835DB4BF}"/>
    <dgm:cxn modelId="{5600542C-A105-3241-96F6-91BFE8F6BFB9}" type="presOf" srcId="{CDDA5B3C-989A-B648-A6A8-1B26D96A0BB5}" destId="{CCD86DFF-E3A2-B84F-BA44-979D15E051C9}" srcOrd="0" destOrd="0" presId="urn:microsoft.com/office/officeart/2005/8/layout/venn1"/>
    <dgm:cxn modelId="{5E1CBC2E-89AF-FE42-BC5D-9494966EF263}" srcId="{3ABB9341-6A95-7240-94E7-D14763767C2A}" destId="{C3EBBBED-2972-FC4F-B1EE-FFC7CC5AFD45}" srcOrd="2" destOrd="0" parTransId="{33116C8C-E2DA-ED4F-8113-485BB6CA3873}" sibTransId="{6F3A1688-3190-F840-8799-ACACF4C96DA7}"/>
    <dgm:cxn modelId="{F04B0046-8923-BF4B-8664-10A123E4C317}" srcId="{3ABB9341-6A95-7240-94E7-D14763767C2A}" destId="{E9A84A66-ACEA-A445-A3DC-A7868BCE06CC}" srcOrd="3" destOrd="0" parTransId="{27E35E39-D669-7B46-93B3-4688D503D373}" sibTransId="{13B25DE7-B115-1245-8A6E-B294FEB842A7}"/>
    <dgm:cxn modelId="{47387250-A139-3245-AD66-4FFA18C895B0}" srcId="{3ABB9341-6A95-7240-94E7-D14763767C2A}" destId="{268B0117-3C8A-9541-9746-1546B0F8C657}" srcOrd="4" destOrd="0" parTransId="{D2F78A11-DC9D-5846-8BCB-BC2186CD5102}" sibTransId="{E7866826-1C5F-0344-8CA7-0FA62B481887}"/>
    <dgm:cxn modelId="{DD1A3D54-2AA0-6C42-A29D-6D623B5EEBFB}" type="presOf" srcId="{E9A84A66-ACEA-A445-A3DC-A7868BCE06CC}" destId="{3F610B8A-F03E-9841-8DB3-679AEC2F42E1}" srcOrd="0" destOrd="0" presId="urn:microsoft.com/office/officeart/2005/8/layout/venn1"/>
    <dgm:cxn modelId="{BE750758-2794-0548-9464-BB3C14B7A021}" type="presOf" srcId="{BD0575C5-7E23-3745-BE85-B62A0F16D588}" destId="{6143FE49-75A8-6446-8ECB-FB1DB4C075B0}" srcOrd="0" destOrd="0" presId="urn:microsoft.com/office/officeart/2005/8/layout/venn1"/>
    <dgm:cxn modelId="{E41B0159-1A4B-9A49-A48F-0EF6893FE2A9}" type="presOf" srcId="{3ABB9341-6A95-7240-94E7-D14763767C2A}" destId="{42DD5666-0932-BC48-8A85-C72C82D7F1F1}" srcOrd="0" destOrd="0" presId="urn:microsoft.com/office/officeart/2005/8/layout/venn1"/>
    <dgm:cxn modelId="{F97FC66A-C75A-F94E-80FB-001AE0B6AC58}" srcId="{3ABB9341-6A95-7240-94E7-D14763767C2A}" destId="{CDDA5B3C-989A-B648-A6A8-1B26D96A0BB5}" srcOrd="5" destOrd="0" parTransId="{4B3BCA78-7318-F442-AB02-DAE682767A3F}" sibTransId="{104EB52D-AE11-1548-914E-6622B164345F}"/>
    <dgm:cxn modelId="{C0FDA781-B3E2-0148-A52A-DD91E6BA6B77}" type="presOf" srcId="{C3EBBBED-2972-FC4F-B1EE-FFC7CC5AFD45}" destId="{E6CA66C2-631B-8244-A9A8-61D465D39476}" srcOrd="0" destOrd="0" presId="urn:microsoft.com/office/officeart/2005/8/layout/venn1"/>
    <dgm:cxn modelId="{DBA15CA0-D511-964F-A813-60D014D3709D}" srcId="{3ABB9341-6A95-7240-94E7-D14763767C2A}" destId="{BD0575C5-7E23-3745-BE85-B62A0F16D588}" srcOrd="1" destOrd="0" parTransId="{C34DD23A-111E-A94A-B022-F80F1A6A8914}" sibTransId="{41EB5BBE-8920-CF47-84B6-FCDF9C2B5158}"/>
    <dgm:cxn modelId="{FBE0EFA5-960C-A949-85D4-D226EDE13C6A}" type="presOf" srcId="{EB54F584-550B-A747-AD38-224A5ACD3A4A}" destId="{A751314A-CFA1-4C49-886A-01CAF47691E7}" srcOrd="0" destOrd="0" presId="urn:microsoft.com/office/officeart/2005/8/layout/venn1"/>
    <dgm:cxn modelId="{47128CE1-1A90-294A-A63C-7E0E73B342A6}" type="presOf" srcId="{268B0117-3C8A-9541-9746-1546B0F8C657}" destId="{FC4B36E2-6988-D140-968D-372C36BE2811}" srcOrd="0" destOrd="0" presId="urn:microsoft.com/office/officeart/2005/8/layout/venn1"/>
    <dgm:cxn modelId="{D06C1EEC-459C-E943-9AD1-EF7AFD3BC3AD}" type="presParOf" srcId="{42DD5666-0932-BC48-8A85-C72C82D7F1F1}" destId="{179732FA-4854-6C42-9014-1CD20F4EB166}" srcOrd="0" destOrd="0" presId="urn:microsoft.com/office/officeart/2005/8/layout/venn1"/>
    <dgm:cxn modelId="{DCDBDC04-51BB-B14F-89A1-9B0D90782CBF}" type="presParOf" srcId="{42DD5666-0932-BC48-8A85-C72C82D7F1F1}" destId="{A751314A-CFA1-4C49-886A-01CAF47691E7}" srcOrd="1" destOrd="0" presId="urn:microsoft.com/office/officeart/2005/8/layout/venn1"/>
    <dgm:cxn modelId="{024E8DF3-89C3-6E48-B2C9-4FEBD88687EF}" type="presParOf" srcId="{42DD5666-0932-BC48-8A85-C72C82D7F1F1}" destId="{BDABFF25-A663-754F-9D18-F5E480C8F208}" srcOrd="2" destOrd="0" presId="urn:microsoft.com/office/officeart/2005/8/layout/venn1"/>
    <dgm:cxn modelId="{2CA8D26E-D6FD-F745-AC04-B9F67DB35693}" type="presParOf" srcId="{42DD5666-0932-BC48-8A85-C72C82D7F1F1}" destId="{6143FE49-75A8-6446-8ECB-FB1DB4C075B0}" srcOrd="3" destOrd="0" presId="urn:microsoft.com/office/officeart/2005/8/layout/venn1"/>
    <dgm:cxn modelId="{C3BD94DF-83F1-4B4D-ABF1-521D83AE0B44}" type="presParOf" srcId="{42DD5666-0932-BC48-8A85-C72C82D7F1F1}" destId="{CEAE0DF4-C6D9-2544-BF74-2CAAFB527223}" srcOrd="4" destOrd="0" presId="urn:microsoft.com/office/officeart/2005/8/layout/venn1"/>
    <dgm:cxn modelId="{ACC8563F-028A-4A4E-89C5-5A872F1CF57C}" type="presParOf" srcId="{42DD5666-0932-BC48-8A85-C72C82D7F1F1}" destId="{E6CA66C2-631B-8244-A9A8-61D465D39476}" srcOrd="5" destOrd="0" presId="urn:microsoft.com/office/officeart/2005/8/layout/venn1"/>
    <dgm:cxn modelId="{6D5BFE62-2A5B-9149-892A-F037DACB5853}" type="presParOf" srcId="{42DD5666-0932-BC48-8A85-C72C82D7F1F1}" destId="{ADCDF799-FA62-554F-BE99-329813190FF1}" srcOrd="6" destOrd="0" presId="urn:microsoft.com/office/officeart/2005/8/layout/venn1"/>
    <dgm:cxn modelId="{ABFB4550-EF06-9642-9366-C1FFFC10E825}" type="presParOf" srcId="{42DD5666-0932-BC48-8A85-C72C82D7F1F1}" destId="{3F610B8A-F03E-9841-8DB3-679AEC2F42E1}" srcOrd="7" destOrd="0" presId="urn:microsoft.com/office/officeart/2005/8/layout/venn1"/>
    <dgm:cxn modelId="{BFC690E3-C408-E742-A237-486EB9A2DB69}" type="presParOf" srcId="{42DD5666-0932-BC48-8A85-C72C82D7F1F1}" destId="{6F7E6171-C533-764F-B263-20BD5D7B70B6}" srcOrd="8" destOrd="0" presId="urn:microsoft.com/office/officeart/2005/8/layout/venn1"/>
    <dgm:cxn modelId="{418AD268-6D89-0D4B-BB76-A1833BFB8993}" type="presParOf" srcId="{42DD5666-0932-BC48-8A85-C72C82D7F1F1}" destId="{FC4B36E2-6988-D140-968D-372C36BE2811}" srcOrd="9" destOrd="0" presId="urn:microsoft.com/office/officeart/2005/8/layout/venn1"/>
    <dgm:cxn modelId="{76697474-5701-8C4F-8A85-5D2F3DDFF066}" type="presParOf" srcId="{42DD5666-0932-BC48-8A85-C72C82D7F1F1}" destId="{7F786E6B-F530-B04E-91F3-99166B874521}" srcOrd="10" destOrd="0" presId="urn:microsoft.com/office/officeart/2005/8/layout/venn1"/>
    <dgm:cxn modelId="{B9269C5D-C4B0-6848-B092-B9A65A2EAEC6}" type="presParOf" srcId="{42DD5666-0932-BC48-8A85-C72C82D7F1F1}" destId="{CCD86DFF-E3A2-B84F-BA44-979D15E051C9}"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DD1B1E-93E5-8747-8646-18D9D28C1FA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A4A5F87F-FFB2-1447-A85C-AB70D61893B9}">
      <dgm:prSet/>
      <dgm:spPr/>
      <dgm:t>
        <a:bodyPr/>
        <a:lstStyle/>
        <a:p>
          <a:r>
            <a:rPr lang="en-US" dirty="0"/>
            <a:t>Exercise of competence</a:t>
          </a:r>
        </a:p>
        <a:p>
          <a:r>
            <a:rPr lang="en-US" dirty="0"/>
            <a:t>Ongoing investigation: power of avocation</a:t>
          </a:r>
        </a:p>
        <a:p>
          <a:r>
            <a:rPr lang="en-US" dirty="0"/>
            <a:t>Mitigated legality principle</a:t>
          </a:r>
        </a:p>
        <a:p>
          <a:r>
            <a:rPr lang="en-US" dirty="0"/>
            <a:t>Article 22</a:t>
          </a:r>
          <a:endParaRPr lang="en-LU" dirty="0"/>
        </a:p>
      </dgm:t>
    </dgm:pt>
    <dgm:pt modelId="{46B7F268-2ADC-1A46-B301-295073A38787}" type="parTrans" cxnId="{BA5A8837-5F34-7C4F-A60A-2E0761992534}">
      <dgm:prSet/>
      <dgm:spPr/>
      <dgm:t>
        <a:bodyPr/>
        <a:lstStyle/>
        <a:p>
          <a:endParaRPr lang="en-GB"/>
        </a:p>
      </dgm:t>
    </dgm:pt>
    <dgm:pt modelId="{D982B8B7-7EC0-8E4E-BB76-190B97CE9E9F}" type="sibTrans" cxnId="{BA5A8837-5F34-7C4F-A60A-2E0761992534}">
      <dgm:prSet/>
      <dgm:spPr/>
      <dgm:t>
        <a:bodyPr/>
        <a:lstStyle/>
        <a:p>
          <a:endParaRPr lang="en-GB"/>
        </a:p>
      </dgm:t>
    </dgm:pt>
    <dgm:pt modelId="{3E187079-6BF5-0848-A0E7-5AA339109BAB}">
      <dgm:prSet/>
      <dgm:spPr/>
      <dgm:t>
        <a:bodyPr/>
        <a:lstStyle/>
        <a:p>
          <a:r>
            <a:rPr lang="en-US" dirty="0"/>
            <a:t>Start of investigation</a:t>
          </a:r>
          <a:r>
            <a:rPr lang="en-LU" dirty="0"/>
            <a:t>:</a:t>
          </a:r>
        </a:p>
        <a:p>
          <a:r>
            <a:rPr lang="en-LU" dirty="0"/>
            <a:t>- </a:t>
          </a:r>
          <a:r>
            <a:rPr lang="en-US" dirty="0"/>
            <a:t>EDP</a:t>
          </a:r>
          <a:r>
            <a:rPr lang="en-LU" dirty="0"/>
            <a:t>: </a:t>
          </a:r>
          <a:r>
            <a:rPr lang="en-US" dirty="0"/>
            <a:t>solely national case</a:t>
          </a:r>
          <a:endParaRPr lang="en-LU" dirty="0"/>
        </a:p>
        <a:p>
          <a:r>
            <a:rPr lang="en-LU" dirty="0"/>
            <a:t>- </a:t>
          </a:r>
          <a:r>
            <a:rPr lang="en-US" dirty="0"/>
            <a:t>More EDPs</a:t>
          </a:r>
          <a:endParaRPr lang="en-LU" dirty="0"/>
        </a:p>
        <a:p>
          <a:r>
            <a:rPr lang="en-US" dirty="0"/>
            <a:t>Transnational case</a:t>
          </a:r>
          <a:r>
            <a:rPr lang="en-LU" dirty="0"/>
            <a:t>: Art. 31</a:t>
          </a:r>
        </a:p>
      </dgm:t>
    </dgm:pt>
    <dgm:pt modelId="{37DB1219-C036-8249-8345-FA9E1F04289E}" type="parTrans" cxnId="{746CD4CC-8699-BE43-9D8A-080CFC10B683}">
      <dgm:prSet/>
      <dgm:spPr/>
      <dgm:t>
        <a:bodyPr/>
        <a:lstStyle/>
        <a:p>
          <a:endParaRPr lang="en-GB"/>
        </a:p>
      </dgm:t>
    </dgm:pt>
    <dgm:pt modelId="{9A72B6AE-3A41-E643-AE8D-D0BB6D735A53}" type="sibTrans" cxnId="{746CD4CC-8699-BE43-9D8A-080CFC10B683}">
      <dgm:prSet/>
      <dgm:spPr/>
      <dgm:t>
        <a:bodyPr/>
        <a:lstStyle/>
        <a:p>
          <a:endParaRPr lang="en-GB"/>
        </a:p>
      </dgm:t>
    </dgm:pt>
    <dgm:pt modelId="{167B7D8D-7484-B542-91A3-43B22C3C788A}">
      <dgm:prSet/>
      <dgm:spPr/>
      <dgm:t>
        <a:bodyPr/>
        <a:lstStyle/>
        <a:p>
          <a:r>
            <a:rPr lang="en-US" dirty="0"/>
            <a:t>End of investigation</a:t>
          </a:r>
          <a:r>
            <a:rPr lang="en-LU" dirty="0"/>
            <a:t>:   1.</a:t>
          </a:r>
          <a:r>
            <a:rPr lang="en-US" dirty="0"/>
            <a:t>dismissal of case</a:t>
          </a:r>
          <a:r>
            <a:rPr lang="en-LU" dirty="0"/>
            <a:t> </a:t>
          </a:r>
          <a:endParaRPr lang="en-US" dirty="0"/>
        </a:p>
        <a:p>
          <a:r>
            <a:rPr lang="en-LU" dirty="0"/>
            <a:t>2. </a:t>
          </a:r>
          <a:r>
            <a:rPr lang="en-US" dirty="0"/>
            <a:t>exercise of criminal action</a:t>
          </a:r>
          <a:endParaRPr lang="en-LU" dirty="0"/>
        </a:p>
        <a:p>
          <a:r>
            <a:rPr lang="en-US" dirty="0"/>
            <a:t>Final decision by the permanent chambers</a:t>
          </a:r>
          <a:endParaRPr lang="en-LU" dirty="0"/>
        </a:p>
      </dgm:t>
    </dgm:pt>
    <dgm:pt modelId="{264DE7D9-4C52-774F-A1A5-BCBD103CAB2F}" type="parTrans" cxnId="{6810D371-E36B-AE4A-8CF8-A13FC470B474}">
      <dgm:prSet/>
      <dgm:spPr/>
      <dgm:t>
        <a:bodyPr/>
        <a:lstStyle/>
        <a:p>
          <a:endParaRPr lang="en-GB"/>
        </a:p>
      </dgm:t>
    </dgm:pt>
    <dgm:pt modelId="{5D83E9A0-C752-9A41-AC8F-F2739AE6A8AC}" type="sibTrans" cxnId="{6810D371-E36B-AE4A-8CF8-A13FC470B474}">
      <dgm:prSet/>
      <dgm:spPr/>
      <dgm:t>
        <a:bodyPr/>
        <a:lstStyle/>
        <a:p>
          <a:endParaRPr lang="en-GB"/>
        </a:p>
      </dgm:t>
    </dgm:pt>
    <dgm:pt modelId="{E1E97707-E840-0C43-9425-2C3DB8C8F710}">
      <dgm:prSet/>
      <dgm:spPr/>
      <dgm:t>
        <a:bodyPr/>
        <a:lstStyle/>
        <a:p>
          <a:r>
            <a:rPr lang="en-US" dirty="0"/>
            <a:t>Initiation of proceedings before the national court</a:t>
          </a:r>
          <a:endParaRPr lang="en-LU" dirty="0"/>
        </a:p>
      </dgm:t>
    </dgm:pt>
    <dgm:pt modelId="{9BBD1079-BF26-864E-9796-17BDC2E9D377}" type="parTrans" cxnId="{E6F944EA-81C2-1848-A68C-5EFAFEFDB6AC}">
      <dgm:prSet/>
      <dgm:spPr/>
      <dgm:t>
        <a:bodyPr/>
        <a:lstStyle/>
        <a:p>
          <a:endParaRPr lang="en-GB"/>
        </a:p>
      </dgm:t>
    </dgm:pt>
    <dgm:pt modelId="{2EB37203-819B-ED43-9D35-66AC1264CC35}" type="sibTrans" cxnId="{E6F944EA-81C2-1848-A68C-5EFAFEFDB6AC}">
      <dgm:prSet/>
      <dgm:spPr/>
      <dgm:t>
        <a:bodyPr/>
        <a:lstStyle/>
        <a:p>
          <a:endParaRPr lang="en-GB"/>
        </a:p>
      </dgm:t>
    </dgm:pt>
    <dgm:pt modelId="{2DF60731-9FC4-5242-B85E-EF2AF6420EC4}">
      <dgm:prSet/>
      <dgm:spPr/>
      <dgm:t>
        <a:bodyPr/>
        <a:lstStyle/>
        <a:p>
          <a:r>
            <a:rPr lang="en-US" dirty="0"/>
            <a:t>Identification of EDP and relevant applicable national law</a:t>
          </a:r>
          <a:endParaRPr lang="en-LU" dirty="0"/>
        </a:p>
      </dgm:t>
    </dgm:pt>
    <dgm:pt modelId="{D479CE00-7E28-F94D-AFCF-9C8B2F631EDB}" type="parTrans" cxnId="{04D6AAE2-A953-8E46-804F-B49CB4D106FF}">
      <dgm:prSet/>
      <dgm:spPr/>
      <dgm:t>
        <a:bodyPr/>
        <a:lstStyle/>
        <a:p>
          <a:endParaRPr lang="it-IT"/>
        </a:p>
      </dgm:t>
    </dgm:pt>
    <dgm:pt modelId="{679148EA-8F2E-CE4B-AA10-268BDAC407DE}" type="sibTrans" cxnId="{04D6AAE2-A953-8E46-804F-B49CB4D106FF}">
      <dgm:prSet/>
      <dgm:spPr/>
      <dgm:t>
        <a:bodyPr/>
        <a:lstStyle/>
        <a:p>
          <a:endParaRPr lang="en-GB"/>
        </a:p>
      </dgm:t>
    </dgm:pt>
    <dgm:pt modelId="{E4C34951-47EF-4188-8B44-5819679C8075}">
      <dgm:prSet/>
      <dgm:spPr/>
      <dgm:t>
        <a:bodyPr/>
        <a:lstStyle/>
        <a:p>
          <a:r>
            <a:rPr lang="it-IT" dirty="0"/>
            <a:t>Reporting by national authorities</a:t>
          </a:r>
        </a:p>
      </dgm:t>
    </dgm:pt>
    <dgm:pt modelId="{EBF7E244-B7BC-4BBC-B773-2F2D7903C40F}" type="parTrans" cxnId="{D69074D1-92DF-408D-B635-F544750BBD17}">
      <dgm:prSet/>
      <dgm:spPr/>
      <dgm:t>
        <a:bodyPr/>
        <a:lstStyle/>
        <a:p>
          <a:endParaRPr lang="it-IT"/>
        </a:p>
      </dgm:t>
    </dgm:pt>
    <dgm:pt modelId="{EE4BA24D-F789-4923-98FE-3E7AD5F775B9}" type="sibTrans" cxnId="{D69074D1-92DF-408D-B635-F544750BBD17}">
      <dgm:prSet/>
      <dgm:spPr/>
      <dgm:t>
        <a:bodyPr/>
        <a:lstStyle/>
        <a:p>
          <a:endParaRPr lang="it-IT"/>
        </a:p>
      </dgm:t>
    </dgm:pt>
    <dgm:pt modelId="{D4B4B5D1-420D-104A-839E-B1044054B2AB}" type="pres">
      <dgm:prSet presAssocID="{BADD1B1E-93E5-8747-8646-18D9D28C1FA9}" presName="Name0" presStyleCnt="0">
        <dgm:presLayoutVars>
          <dgm:dir/>
          <dgm:resizeHandles val="exact"/>
        </dgm:presLayoutVars>
      </dgm:prSet>
      <dgm:spPr/>
    </dgm:pt>
    <dgm:pt modelId="{3B6460AD-E9F5-4E96-AF70-CF5A7A01209C}" type="pres">
      <dgm:prSet presAssocID="{E4C34951-47EF-4188-8B44-5819679C8075}" presName="node" presStyleLbl="node1" presStyleIdx="0" presStyleCnt="6">
        <dgm:presLayoutVars>
          <dgm:bulletEnabled val="1"/>
        </dgm:presLayoutVars>
      </dgm:prSet>
      <dgm:spPr/>
    </dgm:pt>
    <dgm:pt modelId="{B1590429-8EEB-4D69-8B65-D0ECD4BCD3E5}" type="pres">
      <dgm:prSet presAssocID="{EE4BA24D-F789-4923-98FE-3E7AD5F775B9}" presName="sibTrans" presStyleLbl="sibTrans2D1" presStyleIdx="0" presStyleCnt="5"/>
      <dgm:spPr/>
    </dgm:pt>
    <dgm:pt modelId="{1E2495CE-8B73-443D-9090-B41767F687FB}" type="pres">
      <dgm:prSet presAssocID="{EE4BA24D-F789-4923-98FE-3E7AD5F775B9}" presName="connectorText" presStyleLbl="sibTrans2D1" presStyleIdx="0" presStyleCnt="5"/>
      <dgm:spPr/>
    </dgm:pt>
    <dgm:pt modelId="{7250B682-EA6D-7643-89B6-FB69D1971695}" type="pres">
      <dgm:prSet presAssocID="{A4A5F87F-FFB2-1447-A85C-AB70D61893B9}" presName="node" presStyleLbl="node1" presStyleIdx="1" presStyleCnt="6">
        <dgm:presLayoutVars>
          <dgm:bulletEnabled val="1"/>
        </dgm:presLayoutVars>
      </dgm:prSet>
      <dgm:spPr/>
    </dgm:pt>
    <dgm:pt modelId="{9731BDD9-53C2-174B-8A88-28069582CB5B}" type="pres">
      <dgm:prSet presAssocID="{D982B8B7-7EC0-8E4E-BB76-190B97CE9E9F}" presName="sibTrans" presStyleLbl="sibTrans2D1" presStyleIdx="1" presStyleCnt="5"/>
      <dgm:spPr/>
    </dgm:pt>
    <dgm:pt modelId="{EE939E89-5129-BC4F-AA6B-2617C638D68A}" type="pres">
      <dgm:prSet presAssocID="{D982B8B7-7EC0-8E4E-BB76-190B97CE9E9F}" presName="connectorText" presStyleLbl="sibTrans2D1" presStyleIdx="1" presStyleCnt="5"/>
      <dgm:spPr/>
    </dgm:pt>
    <dgm:pt modelId="{7FE59C91-99CC-1241-9B3D-65846C5B15F4}" type="pres">
      <dgm:prSet presAssocID="{2DF60731-9FC4-5242-B85E-EF2AF6420EC4}" presName="node" presStyleLbl="node1" presStyleIdx="2" presStyleCnt="6">
        <dgm:presLayoutVars>
          <dgm:bulletEnabled val="1"/>
        </dgm:presLayoutVars>
      </dgm:prSet>
      <dgm:spPr/>
    </dgm:pt>
    <dgm:pt modelId="{58A7EF06-C214-0242-95C4-1FD982C972CE}" type="pres">
      <dgm:prSet presAssocID="{679148EA-8F2E-CE4B-AA10-268BDAC407DE}" presName="sibTrans" presStyleLbl="sibTrans2D1" presStyleIdx="2" presStyleCnt="5"/>
      <dgm:spPr/>
    </dgm:pt>
    <dgm:pt modelId="{9433CC71-B2AE-C843-BF02-35748E6CB6EA}" type="pres">
      <dgm:prSet presAssocID="{679148EA-8F2E-CE4B-AA10-268BDAC407DE}" presName="connectorText" presStyleLbl="sibTrans2D1" presStyleIdx="2" presStyleCnt="5"/>
      <dgm:spPr/>
    </dgm:pt>
    <dgm:pt modelId="{36BA79F1-343E-C94F-BC3E-CA108D32957E}" type="pres">
      <dgm:prSet presAssocID="{3E187079-6BF5-0848-A0E7-5AA339109BAB}" presName="node" presStyleLbl="node1" presStyleIdx="3" presStyleCnt="6" custScaleY="193586">
        <dgm:presLayoutVars>
          <dgm:bulletEnabled val="1"/>
        </dgm:presLayoutVars>
      </dgm:prSet>
      <dgm:spPr/>
    </dgm:pt>
    <dgm:pt modelId="{098B1645-EADF-E34B-9F29-44EE7D30DCED}" type="pres">
      <dgm:prSet presAssocID="{9A72B6AE-3A41-E643-AE8D-D0BB6D735A53}" presName="sibTrans" presStyleLbl="sibTrans2D1" presStyleIdx="3" presStyleCnt="5"/>
      <dgm:spPr/>
    </dgm:pt>
    <dgm:pt modelId="{FBC91C1E-6707-F04D-BD2B-15D9137DAF8E}" type="pres">
      <dgm:prSet presAssocID="{9A72B6AE-3A41-E643-AE8D-D0BB6D735A53}" presName="connectorText" presStyleLbl="sibTrans2D1" presStyleIdx="3" presStyleCnt="5"/>
      <dgm:spPr/>
    </dgm:pt>
    <dgm:pt modelId="{EB8F3FE4-5F0D-AE44-9919-010012D24204}" type="pres">
      <dgm:prSet presAssocID="{167B7D8D-7484-B542-91A3-43B22C3C788A}" presName="node" presStyleLbl="node1" presStyleIdx="4" presStyleCnt="6" custScaleY="246281">
        <dgm:presLayoutVars>
          <dgm:bulletEnabled val="1"/>
        </dgm:presLayoutVars>
      </dgm:prSet>
      <dgm:spPr/>
    </dgm:pt>
    <dgm:pt modelId="{7E9966AE-BE89-3245-98A7-3AF19B89FD13}" type="pres">
      <dgm:prSet presAssocID="{5D83E9A0-C752-9A41-AC8F-F2739AE6A8AC}" presName="sibTrans" presStyleLbl="sibTrans2D1" presStyleIdx="4" presStyleCnt="5"/>
      <dgm:spPr/>
    </dgm:pt>
    <dgm:pt modelId="{B07F0B14-F31D-1E42-8C61-A9689DB7BAA5}" type="pres">
      <dgm:prSet presAssocID="{5D83E9A0-C752-9A41-AC8F-F2739AE6A8AC}" presName="connectorText" presStyleLbl="sibTrans2D1" presStyleIdx="4" presStyleCnt="5"/>
      <dgm:spPr/>
    </dgm:pt>
    <dgm:pt modelId="{500A56BC-7828-A34F-8B9D-FB7A1B99DAF5}" type="pres">
      <dgm:prSet presAssocID="{E1E97707-E840-0C43-9425-2C3DB8C8F710}" presName="node" presStyleLbl="node1" presStyleIdx="5" presStyleCnt="6">
        <dgm:presLayoutVars>
          <dgm:bulletEnabled val="1"/>
        </dgm:presLayoutVars>
      </dgm:prSet>
      <dgm:spPr/>
    </dgm:pt>
  </dgm:ptLst>
  <dgm:cxnLst>
    <dgm:cxn modelId="{A889EF1E-92C5-49B3-BC91-5FCA6EE6D381}" type="presOf" srcId="{EE4BA24D-F789-4923-98FE-3E7AD5F775B9}" destId="{B1590429-8EEB-4D69-8B65-D0ECD4BCD3E5}" srcOrd="0" destOrd="0" presId="urn:microsoft.com/office/officeart/2005/8/layout/process1"/>
    <dgm:cxn modelId="{E1721D31-C7F7-3C4A-B9AD-FFC884E54571}" type="presOf" srcId="{D982B8B7-7EC0-8E4E-BB76-190B97CE9E9F}" destId="{9731BDD9-53C2-174B-8A88-28069582CB5B}" srcOrd="0" destOrd="0" presId="urn:microsoft.com/office/officeart/2005/8/layout/process1"/>
    <dgm:cxn modelId="{BA5A8837-5F34-7C4F-A60A-2E0761992534}" srcId="{BADD1B1E-93E5-8747-8646-18D9D28C1FA9}" destId="{A4A5F87F-FFB2-1447-A85C-AB70D61893B9}" srcOrd="1" destOrd="0" parTransId="{46B7F268-2ADC-1A46-B301-295073A38787}" sibTransId="{D982B8B7-7EC0-8E4E-BB76-190B97CE9E9F}"/>
    <dgm:cxn modelId="{E6DE9A48-4B66-2848-B462-AFB6380C815A}" type="presOf" srcId="{A4A5F87F-FFB2-1447-A85C-AB70D61893B9}" destId="{7250B682-EA6D-7643-89B6-FB69D1971695}" srcOrd="0" destOrd="0" presId="urn:microsoft.com/office/officeart/2005/8/layout/process1"/>
    <dgm:cxn modelId="{62229759-5428-584D-A399-CBBB9A5FA358}" type="presOf" srcId="{2DF60731-9FC4-5242-B85E-EF2AF6420EC4}" destId="{7FE59C91-99CC-1241-9B3D-65846C5B15F4}" srcOrd="0" destOrd="0" presId="urn:microsoft.com/office/officeart/2005/8/layout/process1"/>
    <dgm:cxn modelId="{BDE4AB68-F308-ED40-9929-7F1B927A39DD}" type="presOf" srcId="{3E187079-6BF5-0848-A0E7-5AA339109BAB}" destId="{36BA79F1-343E-C94F-BC3E-CA108D32957E}" srcOrd="0" destOrd="0" presId="urn:microsoft.com/office/officeart/2005/8/layout/process1"/>
    <dgm:cxn modelId="{6810D371-E36B-AE4A-8CF8-A13FC470B474}" srcId="{BADD1B1E-93E5-8747-8646-18D9D28C1FA9}" destId="{167B7D8D-7484-B542-91A3-43B22C3C788A}" srcOrd="4" destOrd="0" parTransId="{264DE7D9-4C52-774F-A1A5-BCBD103CAB2F}" sibTransId="{5D83E9A0-C752-9A41-AC8F-F2739AE6A8AC}"/>
    <dgm:cxn modelId="{E0C79877-B634-B54E-81CE-B6297BD5355C}" type="presOf" srcId="{679148EA-8F2E-CE4B-AA10-268BDAC407DE}" destId="{9433CC71-B2AE-C843-BF02-35748E6CB6EA}" srcOrd="1" destOrd="0" presId="urn:microsoft.com/office/officeart/2005/8/layout/process1"/>
    <dgm:cxn modelId="{B475E478-C9C5-1A45-8C84-350D3F957100}" type="presOf" srcId="{9A72B6AE-3A41-E643-AE8D-D0BB6D735A53}" destId="{098B1645-EADF-E34B-9F29-44EE7D30DCED}" srcOrd="0" destOrd="0" presId="urn:microsoft.com/office/officeart/2005/8/layout/process1"/>
    <dgm:cxn modelId="{0EB42279-A30C-534A-A709-C9C6186C9971}" type="presOf" srcId="{5D83E9A0-C752-9A41-AC8F-F2739AE6A8AC}" destId="{B07F0B14-F31D-1E42-8C61-A9689DB7BAA5}" srcOrd="1" destOrd="0" presId="urn:microsoft.com/office/officeart/2005/8/layout/process1"/>
    <dgm:cxn modelId="{E51FAD7F-2D1B-4819-AB16-184FEC774F5A}" type="presOf" srcId="{EE4BA24D-F789-4923-98FE-3E7AD5F775B9}" destId="{1E2495CE-8B73-443D-9090-B41767F687FB}" srcOrd="1" destOrd="0" presId="urn:microsoft.com/office/officeart/2005/8/layout/process1"/>
    <dgm:cxn modelId="{1B80C784-470D-A547-8B6B-3A70EB1C435C}" type="presOf" srcId="{167B7D8D-7484-B542-91A3-43B22C3C788A}" destId="{EB8F3FE4-5F0D-AE44-9919-010012D24204}" srcOrd="0" destOrd="0" presId="urn:microsoft.com/office/officeart/2005/8/layout/process1"/>
    <dgm:cxn modelId="{5485C288-5E45-8F42-91CA-DABEFB97D730}" type="presOf" srcId="{679148EA-8F2E-CE4B-AA10-268BDAC407DE}" destId="{58A7EF06-C214-0242-95C4-1FD982C972CE}" srcOrd="0" destOrd="0" presId="urn:microsoft.com/office/officeart/2005/8/layout/process1"/>
    <dgm:cxn modelId="{C7A7CF8A-5DB2-1345-B16E-7CE04BD8506E}" type="presOf" srcId="{BADD1B1E-93E5-8747-8646-18D9D28C1FA9}" destId="{D4B4B5D1-420D-104A-839E-B1044054B2AB}" srcOrd="0" destOrd="0" presId="urn:microsoft.com/office/officeart/2005/8/layout/process1"/>
    <dgm:cxn modelId="{EC1FFE96-89C1-2B44-9798-7CAC312E947E}" type="presOf" srcId="{5D83E9A0-C752-9A41-AC8F-F2739AE6A8AC}" destId="{7E9966AE-BE89-3245-98A7-3AF19B89FD13}" srcOrd="0" destOrd="0" presId="urn:microsoft.com/office/officeart/2005/8/layout/process1"/>
    <dgm:cxn modelId="{BDE9C7B2-A939-4951-A74E-83CEC68AFED5}" type="presOf" srcId="{E4C34951-47EF-4188-8B44-5819679C8075}" destId="{3B6460AD-E9F5-4E96-AF70-CF5A7A01209C}" srcOrd="0" destOrd="0" presId="urn:microsoft.com/office/officeart/2005/8/layout/process1"/>
    <dgm:cxn modelId="{AF1B37C6-0F62-B24F-AE0C-BCBF8FF796FD}" type="presOf" srcId="{D982B8B7-7EC0-8E4E-BB76-190B97CE9E9F}" destId="{EE939E89-5129-BC4F-AA6B-2617C638D68A}" srcOrd="1" destOrd="0" presId="urn:microsoft.com/office/officeart/2005/8/layout/process1"/>
    <dgm:cxn modelId="{746CD4CC-8699-BE43-9D8A-080CFC10B683}" srcId="{BADD1B1E-93E5-8747-8646-18D9D28C1FA9}" destId="{3E187079-6BF5-0848-A0E7-5AA339109BAB}" srcOrd="3" destOrd="0" parTransId="{37DB1219-C036-8249-8345-FA9E1F04289E}" sibTransId="{9A72B6AE-3A41-E643-AE8D-D0BB6D735A53}"/>
    <dgm:cxn modelId="{D69074D1-92DF-408D-B635-F544750BBD17}" srcId="{BADD1B1E-93E5-8747-8646-18D9D28C1FA9}" destId="{E4C34951-47EF-4188-8B44-5819679C8075}" srcOrd="0" destOrd="0" parTransId="{EBF7E244-B7BC-4BBC-B773-2F2D7903C40F}" sibTransId="{EE4BA24D-F789-4923-98FE-3E7AD5F775B9}"/>
    <dgm:cxn modelId="{57A09DD9-5197-2E4F-9292-A76DD0CBFC21}" type="presOf" srcId="{E1E97707-E840-0C43-9425-2C3DB8C8F710}" destId="{500A56BC-7828-A34F-8B9D-FB7A1B99DAF5}" srcOrd="0" destOrd="0" presId="urn:microsoft.com/office/officeart/2005/8/layout/process1"/>
    <dgm:cxn modelId="{C2B1F7DC-B262-AF49-B1C5-C412FC9E97B8}" type="presOf" srcId="{9A72B6AE-3A41-E643-AE8D-D0BB6D735A53}" destId="{FBC91C1E-6707-F04D-BD2B-15D9137DAF8E}" srcOrd="1" destOrd="0" presId="urn:microsoft.com/office/officeart/2005/8/layout/process1"/>
    <dgm:cxn modelId="{04D6AAE2-A953-8E46-804F-B49CB4D106FF}" srcId="{BADD1B1E-93E5-8747-8646-18D9D28C1FA9}" destId="{2DF60731-9FC4-5242-B85E-EF2AF6420EC4}" srcOrd="2" destOrd="0" parTransId="{D479CE00-7E28-F94D-AFCF-9C8B2F631EDB}" sibTransId="{679148EA-8F2E-CE4B-AA10-268BDAC407DE}"/>
    <dgm:cxn modelId="{E6F944EA-81C2-1848-A68C-5EFAFEFDB6AC}" srcId="{BADD1B1E-93E5-8747-8646-18D9D28C1FA9}" destId="{E1E97707-E840-0C43-9425-2C3DB8C8F710}" srcOrd="5" destOrd="0" parTransId="{9BBD1079-BF26-864E-9796-17BDC2E9D377}" sibTransId="{2EB37203-819B-ED43-9D35-66AC1264CC35}"/>
    <dgm:cxn modelId="{62F528BB-BDB4-46B2-AEE3-8F3F2CC9B328}" type="presParOf" srcId="{D4B4B5D1-420D-104A-839E-B1044054B2AB}" destId="{3B6460AD-E9F5-4E96-AF70-CF5A7A01209C}" srcOrd="0" destOrd="0" presId="urn:microsoft.com/office/officeart/2005/8/layout/process1"/>
    <dgm:cxn modelId="{2D899B2C-AFB7-4C8A-AB24-34F5C93F9D80}" type="presParOf" srcId="{D4B4B5D1-420D-104A-839E-B1044054B2AB}" destId="{B1590429-8EEB-4D69-8B65-D0ECD4BCD3E5}" srcOrd="1" destOrd="0" presId="urn:microsoft.com/office/officeart/2005/8/layout/process1"/>
    <dgm:cxn modelId="{50787EF5-188A-48AA-8155-0842E479E83C}" type="presParOf" srcId="{B1590429-8EEB-4D69-8B65-D0ECD4BCD3E5}" destId="{1E2495CE-8B73-443D-9090-B41767F687FB}" srcOrd="0" destOrd="0" presId="urn:microsoft.com/office/officeart/2005/8/layout/process1"/>
    <dgm:cxn modelId="{55C17B05-455D-7A4B-9FE7-E8C7CDCAC55D}" type="presParOf" srcId="{D4B4B5D1-420D-104A-839E-B1044054B2AB}" destId="{7250B682-EA6D-7643-89B6-FB69D1971695}" srcOrd="2" destOrd="0" presId="urn:microsoft.com/office/officeart/2005/8/layout/process1"/>
    <dgm:cxn modelId="{D36EB67B-B4B4-9442-AF83-C33EBA668807}" type="presParOf" srcId="{D4B4B5D1-420D-104A-839E-B1044054B2AB}" destId="{9731BDD9-53C2-174B-8A88-28069582CB5B}" srcOrd="3" destOrd="0" presId="urn:microsoft.com/office/officeart/2005/8/layout/process1"/>
    <dgm:cxn modelId="{26693AF7-2079-DE48-9CFA-B93617EDC12F}" type="presParOf" srcId="{9731BDD9-53C2-174B-8A88-28069582CB5B}" destId="{EE939E89-5129-BC4F-AA6B-2617C638D68A}" srcOrd="0" destOrd="0" presId="urn:microsoft.com/office/officeart/2005/8/layout/process1"/>
    <dgm:cxn modelId="{F0A52B41-E72A-3A4D-9768-9060346709F3}" type="presParOf" srcId="{D4B4B5D1-420D-104A-839E-B1044054B2AB}" destId="{7FE59C91-99CC-1241-9B3D-65846C5B15F4}" srcOrd="4" destOrd="0" presId="urn:microsoft.com/office/officeart/2005/8/layout/process1"/>
    <dgm:cxn modelId="{FFE93ABE-F3ED-2944-8C1C-835529BC5018}" type="presParOf" srcId="{D4B4B5D1-420D-104A-839E-B1044054B2AB}" destId="{58A7EF06-C214-0242-95C4-1FD982C972CE}" srcOrd="5" destOrd="0" presId="urn:microsoft.com/office/officeart/2005/8/layout/process1"/>
    <dgm:cxn modelId="{5A8F4333-B30B-0745-B2F7-028838295F6F}" type="presParOf" srcId="{58A7EF06-C214-0242-95C4-1FD982C972CE}" destId="{9433CC71-B2AE-C843-BF02-35748E6CB6EA}" srcOrd="0" destOrd="0" presId="urn:microsoft.com/office/officeart/2005/8/layout/process1"/>
    <dgm:cxn modelId="{127825EA-6718-EB42-9D82-D152A6954C8B}" type="presParOf" srcId="{D4B4B5D1-420D-104A-839E-B1044054B2AB}" destId="{36BA79F1-343E-C94F-BC3E-CA108D32957E}" srcOrd="6" destOrd="0" presId="urn:microsoft.com/office/officeart/2005/8/layout/process1"/>
    <dgm:cxn modelId="{E3A4C15C-C6C3-A249-810E-011124FA6DF2}" type="presParOf" srcId="{D4B4B5D1-420D-104A-839E-B1044054B2AB}" destId="{098B1645-EADF-E34B-9F29-44EE7D30DCED}" srcOrd="7" destOrd="0" presId="urn:microsoft.com/office/officeart/2005/8/layout/process1"/>
    <dgm:cxn modelId="{D5FC7354-4340-5A40-BE3E-079E6F11E54B}" type="presParOf" srcId="{098B1645-EADF-E34B-9F29-44EE7D30DCED}" destId="{FBC91C1E-6707-F04D-BD2B-15D9137DAF8E}" srcOrd="0" destOrd="0" presId="urn:microsoft.com/office/officeart/2005/8/layout/process1"/>
    <dgm:cxn modelId="{6C5DAFBB-1E48-6E40-B72A-DA554F926625}" type="presParOf" srcId="{D4B4B5D1-420D-104A-839E-B1044054B2AB}" destId="{EB8F3FE4-5F0D-AE44-9919-010012D24204}" srcOrd="8" destOrd="0" presId="urn:microsoft.com/office/officeart/2005/8/layout/process1"/>
    <dgm:cxn modelId="{EC3A8371-89FB-B54B-A646-BA16F8084C84}" type="presParOf" srcId="{D4B4B5D1-420D-104A-839E-B1044054B2AB}" destId="{7E9966AE-BE89-3245-98A7-3AF19B89FD13}" srcOrd="9" destOrd="0" presId="urn:microsoft.com/office/officeart/2005/8/layout/process1"/>
    <dgm:cxn modelId="{E9A3746B-C493-E649-B1BF-C8A8E6A16CA9}" type="presParOf" srcId="{7E9966AE-BE89-3245-98A7-3AF19B89FD13}" destId="{B07F0B14-F31D-1E42-8C61-A9689DB7BAA5}" srcOrd="0" destOrd="0" presId="urn:microsoft.com/office/officeart/2005/8/layout/process1"/>
    <dgm:cxn modelId="{26817B63-65D7-EA4D-A1C1-31F1F344E27A}" type="presParOf" srcId="{D4B4B5D1-420D-104A-839E-B1044054B2AB}" destId="{500A56BC-7828-A34F-8B9D-FB7A1B99DAF5}"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732FA-4854-6C42-9014-1CD20F4EB166}">
      <dsp:nvSpPr>
        <dsp:cNvPr id="0" name=""/>
        <dsp:cNvSpPr/>
      </dsp:nvSpPr>
      <dsp:spPr>
        <a:xfrm>
          <a:off x="3317221" y="1120812"/>
          <a:ext cx="1501557" cy="150155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751314A-CFA1-4C49-886A-01CAF47691E7}">
      <dsp:nvSpPr>
        <dsp:cNvPr id="0" name=""/>
        <dsp:cNvSpPr/>
      </dsp:nvSpPr>
      <dsp:spPr>
        <a:xfrm>
          <a:off x="3129526" y="0"/>
          <a:ext cx="1876946" cy="10224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EU Treaties</a:t>
          </a:r>
          <a:endParaRPr lang="en-LU" sz="2400" kern="1200" dirty="0"/>
        </a:p>
      </dsp:txBody>
      <dsp:txXfrm>
        <a:off x="3129526" y="0"/>
        <a:ext cx="1876946" cy="1022461"/>
      </dsp:txXfrm>
    </dsp:sp>
    <dsp:sp modelId="{BDABFF25-A663-754F-9D18-F5E480C8F208}">
      <dsp:nvSpPr>
        <dsp:cNvPr id="0" name=""/>
        <dsp:cNvSpPr/>
      </dsp:nvSpPr>
      <dsp:spPr>
        <a:xfrm>
          <a:off x="3804601" y="1402232"/>
          <a:ext cx="1501557" cy="1501557"/>
        </a:xfrm>
        <a:prstGeom prst="ellipse">
          <a:avLst/>
        </a:prstGeom>
        <a:solidFill>
          <a:schemeClr val="accent4">
            <a:alpha val="50000"/>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143FE49-75A8-6446-8ECB-FB1DB4C075B0}">
      <dsp:nvSpPr>
        <dsp:cNvPr id="0" name=""/>
        <dsp:cNvSpPr/>
      </dsp:nvSpPr>
      <dsp:spPr>
        <a:xfrm>
          <a:off x="5417524" y="973772"/>
          <a:ext cx="1778719" cy="11198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Reg EPPO and internal rules of procedure</a:t>
          </a:r>
          <a:endParaRPr lang="en-LU" sz="2400" kern="1200" dirty="0"/>
        </a:p>
      </dsp:txBody>
      <dsp:txXfrm>
        <a:off x="5417524" y="973772"/>
        <a:ext cx="1778719" cy="1119838"/>
      </dsp:txXfrm>
    </dsp:sp>
    <dsp:sp modelId="{CEAE0DF4-C6D9-2544-BF74-2CAAFB527223}">
      <dsp:nvSpPr>
        <dsp:cNvPr id="0" name=""/>
        <dsp:cNvSpPr/>
      </dsp:nvSpPr>
      <dsp:spPr>
        <a:xfrm>
          <a:off x="3804601" y="1965073"/>
          <a:ext cx="1501557" cy="1501557"/>
        </a:xfrm>
        <a:prstGeom prst="ellipse">
          <a:avLst/>
        </a:prstGeom>
        <a:solidFill>
          <a:schemeClr val="accent4">
            <a:alpha val="50000"/>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6CA66C2-631B-8244-A9A8-61D465D39476}">
      <dsp:nvSpPr>
        <dsp:cNvPr id="0" name=""/>
        <dsp:cNvSpPr/>
      </dsp:nvSpPr>
      <dsp:spPr>
        <a:xfrm>
          <a:off x="5417524" y="2643792"/>
          <a:ext cx="1778719" cy="12512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Directives</a:t>
          </a:r>
          <a:r>
            <a:rPr lang="en-LU" sz="2400" kern="1200" dirty="0"/>
            <a:t> (</a:t>
          </a:r>
          <a:r>
            <a:rPr lang="en-US" sz="2400" kern="1200" dirty="0"/>
            <a:t>PIF</a:t>
          </a:r>
          <a:r>
            <a:rPr lang="en-LU" sz="2400" kern="1200" dirty="0"/>
            <a:t>, </a:t>
          </a:r>
          <a:r>
            <a:rPr lang="en-US" sz="2400" kern="1200" dirty="0"/>
            <a:t>defence rights</a:t>
          </a:r>
          <a:r>
            <a:rPr lang="en-LU" sz="2400" kern="1200" dirty="0"/>
            <a:t>, MAE…) </a:t>
          </a:r>
        </a:p>
      </dsp:txBody>
      <dsp:txXfrm>
        <a:off x="5417524" y="2643792"/>
        <a:ext cx="1778719" cy="1251297"/>
      </dsp:txXfrm>
    </dsp:sp>
    <dsp:sp modelId="{ADCDF799-FA62-554F-BE99-329813190FF1}">
      <dsp:nvSpPr>
        <dsp:cNvPr id="0" name=""/>
        <dsp:cNvSpPr/>
      </dsp:nvSpPr>
      <dsp:spPr>
        <a:xfrm>
          <a:off x="3317221" y="2246980"/>
          <a:ext cx="1501557" cy="1501557"/>
        </a:xfrm>
        <a:prstGeom prst="ellipse">
          <a:avLst/>
        </a:prstGeom>
        <a:solidFill>
          <a:schemeClr val="accent4">
            <a:alpha val="50000"/>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F610B8A-F03E-9841-8DB3-679AEC2F42E1}">
      <dsp:nvSpPr>
        <dsp:cNvPr id="0" name=""/>
        <dsp:cNvSpPr/>
      </dsp:nvSpPr>
      <dsp:spPr>
        <a:xfrm>
          <a:off x="3129526" y="3846401"/>
          <a:ext cx="1876946" cy="10224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National law</a:t>
          </a:r>
          <a:endParaRPr lang="en-LU" sz="2400" kern="1200" dirty="0"/>
        </a:p>
      </dsp:txBody>
      <dsp:txXfrm>
        <a:off x="3129526" y="3846401"/>
        <a:ext cx="1876946" cy="1022461"/>
      </dsp:txXfrm>
    </dsp:sp>
    <dsp:sp modelId="{6F7E6171-C533-764F-B263-20BD5D7B70B6}">
      <dsp:nvSpPr>
        <dsp:cNvPr id="0" name=""/>
        <dsp:cNvSpPr/>
      </dsp:nvSpPr>
      <dsp:spPr>
        <a:xfrm>
          <a:off x="2829840" y="1965073"/>
          <a:ext cx="1501557" cy="1501557"/>
        </a:xfrm>
        <a:prstGeom prst="ellipse">
          <a:avLst/>
        </a:prstGeom>
        <a:solidFill>
          <a:schemeClr val="accent4">
            <a:alpha val="50000"/>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C4B36E2-6988-D140-968D-372C36BE2811}">
      <dsp:nvSpPr>
        <dsp:cNvPr id="0" name=""/>
        <dsp:cNvSpPr/>
      </dsp:nvSpPr>
      <dsp:spPr>
        <a:xfrm>
          <a:off x="939755" y="2643792"/>
          <a:ext cx="1778719" cy="12512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Supranational charters</a:t>
          </a:r>
          <a:endParaRPr lang="en-LU" sz="2400" kern="1200" dirty="0"/>
        </a:p>
      </dsp:txBody>
      <dsp:txXfrm>
        <a:off x="939755" y="2643792"/>
        <a:ext cx="1778719" cy="1251297"/>
      </dsp:txXfrm>
    </dsp:sp>
    <dsp:sp modelId="{7F786E6B-F530-B04E-91F3-99166B874521}">
      <dsp:nvSpPr>
        <dsp:cNvPr id="0" name=""/>
        <dsp:cNvSpPr/>
      </dsp:nvSpPr>
      <dsp:spPr>
        <a:xfrm>
          <a:off x="2829840" y="1402232"/>
          <a:ext cx="1501557" cy="1501557"/>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CD86DFF-E3A2-B84F-BA44-979D15E051C9}">
      <dsp:nvSpPr>
        <dsp:cNvPr id="0" name=""/>
        <dsp:cNvSpPr/>
      </dsp:nvSpPr>
      <dsp:spPr>
        <a:xfrm>
          <a:off x="939755" y="973772"/>
          <a:ext cx="1778719" cy="12512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National constitutions</a:t>
          </a:r>
          <a:endParaRPr lang="en-LU" sz="2400" kern="1200" dirty="0"/>
        </a:p>
      </dsp:txBody>
      <dsp:txXfrm>
        <a:off x="939755" y="973772"/>
        <a:ext cx="1778719" cy="1251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460AD-E9F5-4E96-AF70-CF5A7A01209C}">
      <dsp:nvSpPr>
        <dsp:cNvPr id="0" name=""/>
        <dsp:cNvSpPr/>
      </dsp:nvSpPr>
      <dsp:spPr>
        <a:xfrm>
          <a:off x="0" y="1808161"/>
          <a:ext cx="1296237" cy="1871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Reporting by national authorities</a:t>
          </a:r>
        </a:p>
      </dsp:txBody>
      <dsp:txXfrm>
        <a:off x="37965" y="1846126"/>
        <a:ext cx="1220307" cy="1795512"/>
      </dsp:txXfrm>
    </dsp:sp>
    <dsp:sp modelId="{B1590429-8EEB-4D69-8B65-D0ECD4BCD3E5}">
      <dsp:nvSpPr>
        <dsp:cNvPr id="0" name=""/>
        <dsp:cNvSpPr/>
      </dsp:nvSpPr>
      <dsp:spPr>
        <a:xfrm>
          <a:off x="1425860" y="2583149"/>
          <a:ext cx="274802" cy="32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1425860" y="2647442"/>
        <a:ext cx="192361" cy="192880"/>
      </dsp:txXfrm>
    </dsp:sp>
    <dsp:sp modelId="{7250B682-EA6D-7643-89B6-FB69D1971695}">
      <dsp:nvSpPr>
        <dsp:cNvPr id="0" name=""/>
        <dsp:cNvSpPr/>
      </dsp:nvSpPr>
      <dsp:spPr>
        <a:xfrm>
          <a:off x="1814732" y="1808161"/>
          <a:ext cx="1296237" cy="1871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Exercise of competence</a:t>
          </a:r>
        </a:p>
        <a:p>
          <a:pPr marL="0" lvl="0" indent="0" algn="ctr" defTabSz="533400">
            <a:lnSpc>
              <a:spcPct val="90000"/>
            </a:lnSpc>
            <a:spcBef>
              <a:spcPct val="0"/>
            </a:spcBef>
            <a:spcAft>
              <a:spcPct val="35000"/>
            </a:spcAft>
            <a:buNone/>
          </a:pPr>
          <a:r>
            <a:rPr lang="en-US" sz="1200" kern="1200" dirty="0"/>
            <a:t>Ongoing investigation: power of avocation</a:t>
          </a:r>
        </a:p>
        <a:p>
          <a:pPr marL="0" lvl="0" indent="0" algn="ctr" defTabSz="533400">
            <a:lnSpc>
              <a:spcPct val="90000"/>
            </a:lnSpc>
            <a:spcBef>
              <a:spcPct val="0"/>
            </a:spcBef>
            <a:spcAft>
              <a:spcPct val="35000"/>
            </a:spcAft>
            <a:buNone/>
          </a:pPr>
          <a:r>
            <a:rPr lang="en-US" sz="1200" kern="1200" dirty="0"/>
            <a:t>Mitigated legality principle</a:t>
          </a:r>
        </a:p>
        <a:p>
          <a:pPr marL="0" lvl="0" indent="0" algn="ctr" defTabSz="533400">
            <a:lnSpc>
              <a:spcPct val="90000"/>
            </a:lnSpc>
            <a:spcBef>
              <a:spcPct val="0"/>
            </a:spcBef>
            <a:spcAft>
              <a:spcPct val="35000"/>
            </a:spcAft>
            <a:buNone/>
          </a:pPr>
          <a:r>
            <a:rPr lang="en-US" sz="1200" kern="1200" dirty="0"/>
            <a:t>Article 22</a:t>
          </a:r>
          <a:endParaRPr lang="en-LU" sz="1200" kern="1200" dirty="0"/>
        </a:p>
      </dsp:txBody>
      <dsp:txXfrm>
        <a:off x="1852697" y="1846126"/>
        <a:ext cx="1220307" cy="1795512"/>
      </dsp:txXfrm>
    </dsp:sp>
    <dsp:sp modelId="{9731BDD9-53C2-174B-8A88-28069582CB5B}">
      <dsp:nvSpPr>
        <dsp:cNvPr id="0" name=""/>
        <dsp:cNvSpPr/>
      </dsp:nvSpPr>
      <dsp:spPr>
        <a:xfrm>
          <a:off x="3240593" y="2583149"/>
          <a:ext cx="274802" cy="32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240593" y="2647442"/>
        <a:ext cx="192361" cy="192880"/>
      </dsp:txXfrm>
    </dsp:sp>
    <dsp:sp modelId="{7FE59C91-99CC-1241-9B3D-65846C5B15F4}">
      <dsp:nvSpPr>
        <dsp:cNvPr id="0" name=""/>
        <dsp:cNvSpPr/>
      </dsp:nvSpPr>
      <dsp:spPr>
        <a:xfrm>
          <a:off x="3629464" y="1808161"/>
          <a:ext cx="1296237" cy="1871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Identification of EDP and relevant applicable national law</a:t>
          </a:r>
          <a:endParaRPr lang="en-LU" sz="1200" kern="1200" dirty="0"/>
        </a:p>
      </dsp:txBody>
      <dsp:txXfrm>
        <a:off x="3667429" y="1846126"/>
        <a:ext cx="1220307" cy="1795512"/>
      </dsp:txXfrm>
    </dsp:sp>
    <dsp:sp modelId="{58A7EF06-C214-0242-95C4-1FD982C972CE}">
      <dsp:nvSpPr>
        <dsp:cNvPr id="0" name=""/>
        <dsp:cNvSpPr/>
      </dsp:nvSpPr>
      <dsp:spPr>
        <a:xfrm>
          <a:off x="5055325" y="2583149"/>
          <a:ext cx="274802" cy="32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5055325" y="2647442"/>
        <a:ext cx="192361" cy="192880"/>
      </dsp:txXfrm>
    </dsp:sp>
    <dsp:sp modelId="{36BA79F1-343E-C94F-BC3E-CA108D32957E}">
      <dsp:nvSpPr>
        <dsp:cNvPr id="0" name=""/>
        <dsp:cNvSpPr/>
      </dsp:nvSpPr>
      <dsp:spPr>
        <a:xfrm>
          <a:off x="5444196" y="932457"/>
          <a:ext cx="1296237" cy="36228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Start of investigation</a:t>
          </a:r>
          <a:r>
            <a:rPr lang="en-LU" sz="1200" kern="1200" dirty="0"/>
            <a:t>:</a:t>
          </a:r>
        </a:p>
        <a:p>
          <a:pPr marL="0" lvl="0" indent="0" algn="ctr" defTabSz="533400">
            <a:lnSpc>
              <a:spcPct val="90000"/>
            </a:lnSpc>
            <a:spcBef>
              <a:spcPct val="0"/>
            </a:spcBef>
            <a:spcAft>
              <a:spcPct val="35000"/>
            </a:spcAft>
            <a:buNone/>
          </a:pPr>
          <a:r>
            <a:rPr lang="en-LU" sz="1200" kern="1200" dirty="0"/>
            <a:t>- </a:t>
          </a:r>
          <a:r>
            <a:rPr lang="en-US" sz="1200" kern="1200" dirty="0"/>
            <a:t>EDP</a:t>
          </a:r>
          <a:r>
            <a:rPr lang="en-LU" sz="1200" kern="1200" dirty="0"/>
            <a:t>: </a:t>
          </a:r>
          <a:r>
            <a:rPr lang="en-US" sz="1200" kern="1200" dirty="0"/>
            <a:t>solely national case</a:t>
          </a:r>
          <a:endParaRPr lang="en-LU" sz="1200" kern="1200" dirty="0"/>
        </a:p>
        <a:p>
          <a:pPr marL="0" lvl="0" indent="0" algn="ctr" defTabSz="533400">
            <a:lnSpc>
              <a:spcPct val="90000"/>
            </a:lnSpc>
            <a:spcBef>
              <a:spcPct val="0"/>
            </a:spcBef>
            <a:spcAft>
              <a:spcPct val="35000"/>
            </a:spcAft>
            <a:buNone/>
          </a:pPr>
          <a:r>
            <a:rPr lang="en-LU" sz="1200" kern="1200" dirty="0"/>
            <a:t>- </a:t>
          </a:r>
          <a:r>
            <a:rPr lang="en-US" sz="1200" kern="1200" dirty="0"/>
            <a:t>More EDPs</a:t>
          </a:r>
          <a:endParaRPr lang="en-LU" sz="1200" kern="1200" dirty="0"/>
        </a:p>
        <a:p>
          <a:pPr marL="0" lvl="0" indent="0" algn="ctr" defTabSz="533400">
            <a:lnSpc>
              <a:spcPct val="90000"/>
            </a:lnSpc>
            <a:spcBef>
              <a:spcPct val="0"/>
            </a:spcBef>
            <a:spcAft>
              <a:spcPct val="35000"/>
            </a:spcAft>
            <a:buNone/>
          </a:pPr>
          <a:r>
            <a:rPr lang="en-US" sz="1200" kern="1200" dirty="0"/>
            <a:t>Transnational case</a:t>
          </a:r>
          <a:r>
            <a:rPr lang="en-LU" sz="1200" kern="1200" dirty="0"/>
            <a:t>: Art. 31</a:t>
          </a:r>
        </a:p>
      </dsp:txBody>
      <dsp:txXfrm>
        <a:off x="5482161" y="970422"/>
        <a:ext cx="1220307" cy="3546920"/>
      </dsp:txXfrm>
    </dsp:sp>
    <dsp:sp modelId="{098B1645-EADF-E34B-9F29-44EE7D30DCED}">
      <dsp:nvSpPr>
        <dsp:cNvPr id="0" name=""/>
        <dsp:cNvSpPr/>
      </dsp:nvSpPr>
      <dsp:spPr>
        <a:xfrm>
          <a:off x="6870057" y="2583149"/>
          <a:ext cx="274802" cy="32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6870057" y="2647442"/>
        <a:ext cx="192361" cy="192880"/>
      </dsp:txXfrm>
    </dsp:sp>
    <dsp:sp modelId="{EB8F3FE4-5F0D-AE44-9919-010012D24204}">
      <dsp:nvSpPr>
        <dsp:cNvPr id="0" name=""/>
        <dsp:cNvSpPr/>
      </dsp:nvSpPr>
      <dsp:spPr>
        <a:xfrm>
          <a:off x="7258928" y="439378"/>
          <a:ext cx="1296237" cy="4609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End of investigation</a:t>
          </a:r>
          <a:r>
            <a:rPr lang="en-LU" sz="1200" kern="1200" dirty="0"/>
            <a:t>:   1.</a:t>
          </a:r>
          <a:r>
            <a:rPr lang="en-US" sz="1200" kern="1200" dirty="0"/>
            <a:t>dismissal of case</a:t>
          </a:r>
          <a:r>
            <a:rPr lang="en-LU" sz="1200" kern="1200" dirty="0"/>
            <a:t> </a:t>
          </a:r>
          <a:endParaRPr lang="en-US" sz="1200" kern="1200" dirty="0"/>
        </a:p>
        <a:p>
          <a:pPr marL="0" lvl="0" indent="0" algn="ctr" defTabSz="533400">
            <a:lnSpc>
              <a:spcPct val="90000"/>
            </a:lnSpc>
            <a:spcBef>
              <a:spcPct val="0"/>
            </a:spcBef>
            <a:spcAft>
              <a:spcPct val="35000"/>
            </a:spcAft>
            <a:buNone/>
          </a:pPr>
          <a:r>
            <a:rPr lang="en-LU" sz="1200" kern="1200" dirty="0"/>
            <a:t>2. </a:t>
          </a:r>
          <a:r>
            <a:rPr lang="en-US" sz="1200" kern="1200" dirty="0"/>
            <a:t>exercise of criminal action</a:t>
          </a:r>
          <a:endParaRPr lang="en-LU" sz="1200" kern="1200" dirty="0"/>
        </a:p>
        <a:p>
          <a:pPr marL="0" lvl="0" indent="0" algn="ctr" defTabSz="533400">
            <a:lnSpc>
              <a:spcPct val="90000"/>
            </a:lnSpc>
            <a:spcBef>
              <a:spcPct val="0"/>
            </a:spcBef>
            <a:spcAft>
              <a:spcPct val="35000"/>
            </a:spcAft>
            <a:buNone/>
          </a:pPr>
          <a:r>
            <a:rPr lang="en-US" sz="1200" kern="1200" dirty="0"/>
            <a:t>Final decision by the permanent chambers</a:t>
          </a:r>
          <a:endParaRPr lang="en-LU" sz="1200" kern="1200" dirty="0"/>
        </a:p>
      </dsp:txBody>
      <dsp:txXfrm>
        <a:off x="7296893" y="477343"/>
        <a:ext cx="1220307" cy="4533077"/>
      </dsp:txXfrm>
    </dsp:sp>
    <dsp:sp modelId="{7E9966AE-BE89-3245-98A7-3AF19B89FD13}">
      <dsp:nvSpPr>
        <dsp:cNvPr id="0" name=""/>
        <dsp:cNvSpPr/>
      </dsp:nvSpPr>
      <dsp:spPr>
        <a:xfrm>
          <a:off x="8684789" y="2583149"/>
          <a:ext cx="274802" cy="32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8684789" y="2647442"/>
        <a:ext cx="192361" cy="192880"/>
      </dsp:txXfrm>
    </dsp:sp>
    <dsp:sp modelId="{500A56BC-7828-A34F-8B9D-FB7A1B99DAF5}">
      <dsp:nvSpPr>
        <dsp:cNvPr id="0" name=""/>
        <dsp:cNvSpPr/>
      </dsp:nvSpPr>
      <dsp:spPr>
        <a:xfrm>
          <a:off x="9073660" y="1808161"/>
          <a:ext cx="1296237" cy="1871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Initiation of proceedings before the national court</a:t>
          </a:r>
          <a:endParaRPr lang="en-LU" sz="1200" kern="1200" dirty="0"/>
        </a:p>
      </dsp:txBody>
      <dsp:txXfrm>
        <a:off x="9111625" y="1846126"/>
        <a:ext cx="1220307" cy="17955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9BAA2-9AC4-1B4F-B736-EB380685D308}" type="datetimeFigureOut">
              <a:rPr lang="fr-FR" smtClean="0"/>
              <a:t>13/07/2025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FBF00-B7BA-4B4E-9ABA-DFB21167C72E}" type="slidenum">
              <a:rPr lang="fr-FR" smtClean="0"/>
              <a:t>‹#›</a:t>
            </a:fld>
            <a:endParaRPr lang="fr-FR"/>
          </a:p>
        </p:txBody>
      </p:sp>
    </p:spTree>
    <p:extLst>
      <p:ext uri="{BB962C8B-B14F-4D97-AF65-F5344CB8AC3E}">
        <p14:creationId xmlns:p14="http://schemas.microsoft.com/office/powerpoint/2010/main" val="3394521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ucrim.eu/news/cjeu-no-rehearing-alleged-infringements-eu-fundamental-right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0" spc="-5" dirty="0">
                <a:effectLst/>
                <a:latin typeface="Abadi" panose="020B0604020104020204" pitchFamily="34" charset="0"/>
                <a:ea typeface="Abadi" panose="020B0604020104020204" pitchFamily="34" charset="0"/>
                <a:cs typeface="Abadi" panose="020B0604020104020204" pitchFamily="34" charset="0"/>
              </a:rPr>
              <a:t>Deepen knowledge of the PIF Directive</a:t>
            </a:r>
            <a:endParaRPr lang="it-IT" dirty="0"/>
          </a:p>
        </p:txBody>
      </p:sp>
      <p:sp>
        <p:nvSpPr>
          <p:cNvPr id="4" name="Slide Number Placeholder 3"/>
          <p:cNvSpPr>
            <a:spLocks noGrp="1"/>
          </p:cNvSpPr>
          <p:nvPr>
            <p:ph type="sldNum" sz="quarter" idx="5"/>
          </p:nvPr>
        </p:nvSpPr>
        <p:spPr/>
        <p:txBody>
          <a:bodyPr/>
          <a:lstStyle/>
          <a:p>
            <a:fld id="{E85FBF00-B7BA-4B4E-9ABA-DFB21167C72E}" type="slidenum">
              <a:rPr lang="fr-FR" smtClean="0"/>
              <a:t>2</a:t>
            </a:fld>
            <a:endParaRPr lang="fr-FR"/>
          </a:p>
        </p:txBody>
      </p:sp>
    </p:spTree>
    <p:extLst>
      <p:ext uri="{BB962C8B-B14F-4D97-AF65-F5344CB8AC3E}">
        <p14:creationId xmlns:p14="http://schemas.microsoft.com/office/powerpoint/2010/main" val="581261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6872B-DF7A-E239-A6D6-4F4183E10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2D92D-96E5-DBBD-B306-842ED1A852F0}"/>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948F066A-F846-A0B5-DEC1-97DFE34541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baseline="0" dirty="0">
              <a:solidFill>
                <a:srgbClr val="000000"/>
              </a:solidFill>
              <a:latin typeface="+mn-lt"/>
            </a:endParaRPr>
          </a:p>
        </p:txBody>
      </p:sp>
      <p:sp>
        <p:nvSpPr>
          <p:cNvPr id="4" name="Slide Number Placeholder 3">
            <a:extLst>
              <a:ext uri="{FF2B5EF4-FFF2-40B4-BE49-F238E27FC236}">
                <a16:creationId xmlns:a16="http://schemas.microsoft.com/office/drawing/2014/main" id="{819AC0EE-A6DE-B7F3-8AAB-1780DF1FC82B}"/>
              </a:ext>
            </a:extLst>
          </p:cNvPr>
          <p:cNvSpPr>
            <a:spLocks noGrp="1"/>
          </p:cNvSpPr>
          <p:nvPr>
            <p:ph type="sldNum" sz="quarter" idx="5"/>
          </p:nvPr>
        </p:nvSpPr>
        <p:spPr/>
        <p:txBody>
          <a:bodyPr/>
          <a:lstStyle/>
          <a:p>
            <a:fld id="{EC9B461A-2F76-9B45-BD8C-695B6B1FEEA5}" type="slidenum">
              <a:rPr lang="en-US" smtClean="0"/>
              <a:pPr/>
              <a:t>11</a:t>
            </a:fld>
            <a:endParaRPr lang="en-US"/>
          </a:p>
        </p:txBody>
      </p:sp>
    </p:spTree>
    <p:extLst>
      <p:ext uri="{BB962C8B-B14F-4D97-AF65-F5344CB8AC3E}">
        <p14:creationId xmlns:p14="http://schemas.microsoft.com/office/powerpoint/2010/main" val="3382959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2C6D4-0C3A-CE9E-E9B6-357B6E6D1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430D7-3A0A-80EA-824B-3B9A5177A431}"/>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F059CF47-6441-B48C-3E19-B0D8A7544C09}"/>
              </a:ext>
            </a:extLst>
          </p:cNvPr>
          <p:cNvSpPr>
            <a:spLocks noGrp="1"/>
          </p:cNvSpPr>
          <p:nvPr>
            <p:ph type="body" idx="1"/>
          </p:nvPr>
        </p:nvSpPr>
        <p:spPr/>
        <p:txBody>
          <a:bodyPr/>
          <a:lstStyle/>
          <a:p>
            <a:endParaRPr lang="en-US" sz="1000" b="0" i="0" u="none" strike="noStrike" baseline="0" dirty="0">
              <a:solidFill>
                <a:srgbClr val="000000"/>
              </a:solidFill>
              <a:latin typeface="+mn-lt"/>
            </a:endParaRPr>
          </a:p>
        </p:txBody>
      </p:sp>
      <p:sp>
        <p:nvSpPr>
          <p:cNvPr id="4" name="Slide Number Placeholder 3">
            <a:extLst>
              <a:ext uri="{FF2B5EF4-FFF2-40B4-BE49-F238E27FC236}">
                <a16:creationId xmlns:a16="http://schemas.microsoft.com/office/drawing/2014/main" id="{0F494289-48ED-A147-FD6A-4D6C4EDB5C09}"/>
              </a:ext>
            </a:extLst>
          </p:cNvPr>
          <p:cNvSpPr>
            <a:spLocks noGrp="1"/>
          </p:cNvSpPr>
          <p:nvPr>
            <p:ph type="sldNum" sz="quarter" idx="5"/>
          </p:nvPr>
        </p:nvSpPr>
        <p:spPr/>
        <p:txBody>
          <a:bodyPr/>
          <a:lstStyle/>
          <a:p>
            <a:fld id="{EC9B461A-2F76-9B45-BD8C-695B6B1FEEA5}" type="slidenum">
              <a:rPr lang="en-US" smtClean="0"/>
              <a:pPr/>
              <a:t>12</a:t>
            </a:fld>
            <a:endParaRPr lang="en-US"/>
          </a:p>
        </p:txBody>
      </p:sp>
    </p:spTree>
    <p:extLst>
      <p:ext uri="{BB962C8B-B14F-4D97-AF65-F5344CB8AC3E}">
        <p14:creationId xmlns:p14="http://schemas.microsoft.com/office/powerpoint/2010/main" val="314877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D1072-51E1-8E0A-19BA-F251FD295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564B9-8C97-737C-7243-48073B04E3A8}"/>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AE1979C1-4936-891F-E2BE-BCFB70B12F5F}"/>
              </a:ext>
            </a:extLst>
          </p:cNvPr>
          <p:cNvSpPr>
            <a:spLocks noGrp="1"/>
          </p:cNvSpPr>
          <p:nvPr>
            <p:ph type="body" idx="1"/>
          </p:nvPr>
        </p:nvSpPr>
        <p:spPr/>
        <p:txBody>
          <a:bodyPr/>
          <a:lstStyle/>
          <a:p>
            <a:endParaRPr lang="en-US" sz="1000" b="0" i="0" u="none" strike="noStrike" baseline="0" dirty="0">
              <a:solidFill>
                <a:srgbClr val="000000"/>
              </a:solidFill>
              <a:latin typeface="+mn-lt"/>
            </a:endParaRPr>
          </a:p>
        </p:txBody>
      </p:sp>
      <p:sp>
        <p:nvSpPr>
          <p:cNvPr id="4" name="Slide Number Placeholder 3">
            <a:extLst>
              <a:ext uri="{FF2B5EF4-FFF2-40B4-BE49-F238E27FC236}">
                <a16:creationId xmlns:a16="http://schemas.microsoft.com/office/drawing/2014/main" id="{83678178-C1FE-3F42-8FCA-01A54BA96E87}"/>
              </a:ext>
            </a:extLst>
          </p:cNvPr>
          <p:cNvSpPr>
            <a:spLocks noGrp="1"/>
          </p:cNvSpPr>
          <p:nvPr>
            <p:ph type="sldNum" sz="quarter" idx="5"/>
          </p:nvPr>
        </p:nvSpPr>
        <p:spPr/>
        <p:txBody>
          <a:bodyPr/>
          <a:lstStyle/>
          <a:p>
            <a:fld id="{EC9B461A-2F76-9B45-BD8C-695B6B1FEEA5}" type="slidenum">
              <a:rPr lang="en-US" smtClean="0"/>
              <a:pPr/>
              <a:t>13</a:t>
            </a:fld>
            <a:endParaRPr lang="en-US"/>
          </a:p>
        </p:txBody>
      </p:sp>
    </p:spTree>
    <p:extLst>
      <p:ext uri="{BB962C8B-B14F-4D97-AF65-F5344CB8AC3E}">
        <p14:creationId xmlns:p14="http://schemas.microsoft.com/office/powerpoint/2010/main" val="31412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614C5-49E0-D9DA-3A20-36AAEFEF0D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9B596-3B52-286F-2D71-DCF9D4B81056}"/>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B458C5B9-CCC5-3192-5785-B93354155D9D}"/>
              </a:ext>
            </a:extLst>
          </p:cNvPr>
          <p:cNvSpPr>
            <a:spLocks noGrp="1"/>
          </p:cNvSpPr>
          <p:nvPr>
            <p:ph type="body" idx="1"/>
          </p:nvPr>
        </p:nvSpPr>
        <p:spPr/>
        <p:txBody>
          <a:bodyPr/>
          <a:lstStyle/>
          <a:p>
            <a:r>
              <a:rPr lang="en-GB" sz="1800" b="0" i="0" dirty="0">
                <a:solidFill>
                  <a:srgbClr val="212529"/>
                </a:solidFill>
                <a:effectLst/>
                <a:latin typeface="Roboto" panose="02000000000000000000" pitchFamily="2" charset="0"/>
              </a:rPr>
              <a:t>The interceptions fell into a transitional phase before and after the reform of the Code of Criminal Procedure transitional rules remained unclear that governed the transfer of jurisdiction to courts competent to authorise “special investigation methods” after the reform.</a:t>
            </a:r>
            <a:endParaRPr lang="en-US" sz="1000" b="0" i="0" u="none" strike="noStrike" baseline="0" dirty="0">
              <a:solidFill>
                <a:srgbClr val="000000"/>
              </a:solidFill>
              <a:latin typeface="+mn-lt"/>
            </a:endParaRPr>
          </a:p>
        </p:txBody>
      </p:sp>
      <p:sp>
        <p:nvSpPr>
          <p:cNvPr id="4" name="Slide Number Placeholder 3">
            <a:extLst>
              <a:ext uri="{FF2B5EF4-FFF2-40B4-BE49-F238E27FC236}">
                <a16:creationId xmlns:a16="http://schemas.microsoft.com/office/drawing/2014/main" id="{B4874D8C-D764-9481-5B78-B7F19752435B}"/>
              </a:ext>
            </a:extLst>
          </p:cNvPr>
          <p:cNvSpPr>
            <a:spLocks noGrp="1"/>
          </p:cNvSpPr>
          <p:nvPr>
            <p:ph type="sldNum" sz="quarter" idx="5"/>
          </p:nvPr>
        </p:nvSpPr>
        <p:spPr/>
        <p:txBody>
          <a:bodyPr/>
          <a:lstStyle/>
          <a:p>
            <a:fld id="{EC9B461A-2F76-9B45-BD8C-695B6B1FEEA5}" type="slidenum">
              <a:rPr lang="en-US" smtClean="0"/>
              <a:pPr/>
              <a:t>14</a:t>
            </a:fld>
            <a:endParaRPr lang="en-US"/>
          </a:p>
        </p:txBody>
      </p:sp>
    </p:spTree>
    <p:extLst>
      <p:ext uri="{BB962C8B-B14F-4D97-AF65-F5344CB8AC3E}">
        <p14:creationId xmlns:p14="http://schemas.microsoft.com/office/powerpoint/2010/main" val="1652624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949D-081D-941B-789D-96EEB24FA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04603-08AA-9989-9414-F4126F10CCA5}"/>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7B894E44-1B58-E23D-8405-75E21EDCD0D0}"/>
              </a:ext>
            </a:extLst>
          </p:cNvPr>
          <p:cNvSpPr>
            <a:spLocks noGrp="1"/>
          </p:cNvSpPr>
          <p:nvPr>
            <p:ph type="body" idx="1"/>
          </p:nvPr>
        </p:nvSpPr>
        <p:spPr/>
        <p:txBody>
          <a:bodyPr/>
          <a:lstStyle/>
          <a:p>
            <a:endParaRPr lang="en-US" sz="1000" b="0" i="0" u="none" strike="noStrike" baseline="0" dirty="0">
              <a:solidFill>
                <a:srgbClr val="000000"/>
              </a:solidFill>
              <a:latin typeface="+mn-lt"/>
            </a:endParaRPr>
          </a:p>
        </p:txBody>
      </p:sp>
      <p:sp>
        <p:nvSpPr>
          <p:cNvPr id="4" name="Slide Number Placeholder 3">
            <a:extLst>
              <a:ext uri="{FF2B5EF4-FFF2-40B4-BE49-F238E27FC236}">
                <a16:creationId xmlns:a16="http://schemas.microsoft.com/office/drawing/2014/main" id="{29159730-BE9C-0C2D-FF24-EA32AE2204C3}"/>
              </a:ext>
            </a:extLst>
          </p:cNvPr>
          <p:cNvSpPr>
            <a:spLocks noGrp="1"/>
          </p:cNvSpPr>
          <p:nvPr>
            <p:ph type="sldNum" sz="quarter" idx="5"/>
          </p:nvPr>
        </p:nvSpPr>
        <p:spPr/>
        <p:txBody>
          <a:bodyPr/>
          <a:lstStyle/>
          <a:p>
            <a:fld id="{EC9B461A-2F76-9B45-BD8C-695B6B1FEEA5}" type="slidenum">
              <a:rPr lang="en-US" smtClean="0"/>
              <a:pPr/>
              <a:t>15</a:t>
            </a:fld>
            <a:endParaRPr lang="en-US"/>
          </a:p>
        </p:txBody>
      </p:sp>
    </p:spTree>
    <p:extLst>
      <p:ext uri="{BB962C8B-B14F-4D97-AF65-F5344CB8AC3E}">
        <p14:creationId xmlns:p14="http://schemas.microsoft.com/office/powerpoint/2010/main" val="3614466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E4A4E-DE80-1DD0-CC81-84325B58D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9016D-BA51-7360-3298-6666FA601D51}"/>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127C0B1E-0086-F27B-ABC6-D3F632652C7C}"/>
              </a:ext>
            </a:extLst>
          </p:cNvPr>
          <p:cNvSpPr>
            <a:spLocks noGrp="1"/>
          </p:cNvSpPr>
          <p:nvPr>
            <p:ph type="body" idx="1"/>
          </p:nvPr>
        </p:nvSpPr>
        <p:spPr/>
        <p:txBody>
          <a:bodyPr/>
          <a:lstStyle/>
          <a:p>
            <a:endParaRPr lang="en-US" sz="1000" b="0" i="0" u="none" strike="noStrike" baseline="0" dirty="0">
              <a:solidFill>
                <a:srgbClr val="000000"/>
              </a:solidFill>
              <a:latin typeface="+mn-lt"/>
            </a:endParaRPr>
          </a:p>
        </p:txBody>
      </p:sp>
      <p:sp>
        <p:nvSpPr>
          <p:cNvPr id="4" name="Slide Number Placeholder 3">
            <a:extLst>
              <a:ext uri="{FF2B5EF4-FFF2-40B4-BE49-F238E27FC236}">
                <a16:creationId xmlns:a16="http://schemas.microsoft.com/office/drawing/2014/main" id="{41A3A1AC-C382-64D6-EC5F-87928409C917}"/>
              </a:ext>
            </a:extLst>
          </p:cNvPr>
          <p:cNvSpPr>
            <a:spLocks noGrp="1"/>
          </p:cNvSpPr>
          <p:nvPr>
            <p:ph type="sldNum" sz="quarter" idx="5"/>
          </p:nvPr>
        </p:nvSpPr>
        <p:spPr/>
        <p:txBody>
          <a:bodyPr/>
          <a:lstStyle/>
          <a:p>
            <a:fld id="{EC9B461A-2F76-9B45-BD8C-695B6B1FEEA5}" type="slidenum">
              <a:rPr lang="en-US" smtClean="0"/>
              <a:pPr/>
              <a:t>16</a:t>
            </a:fld>
            <a:endParaRPr lang="en-US"/>
          </a:p>
        </p:txBody>
      </p:sp>
    </p:spTree>
    <p:extLst>
      <p:ext uri="{BB962C8B-B14F-4D97-AF65-F5344CB8AC3E}">
        <p14:creationId xmlns:p14="http://schemas.microsoft.com/office/powerpoint/2010/main" val="3887522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53282-65DF-6F15-21E7-0D6A14A23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35180-6D9A-E3D3-7B95-093E7CE81A47}"/>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F0A4E2AD-50A5-320F-7ABF-29A1C236A8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212529"/>
                </a:solidFill>
                <a:effectLst/>
                <a:latin typeface="Roboto" panose="02000000000000000000" pitchFamily="2" charset="0"/>
              </a:rPr>
              <a:t>The judgment summarises the cornerstones of CJEU case law in relation to the protection of the EU’s financial interests. Recent judgments (see above) clarified the borders between procedural and institutional autonomy of the Member States when countering fraud affecting the EU’s financial interests and common obligations stemming from EU law, including the principles of effectiveness, proportionality, and equivalence. The judgment is a further “brick in the wall” as regards the question of which procedural rules remain untouched by EU law. After the impact of </a:t>
            </a:r>
            <a:r>
              <a:rPr lang="en-GB" sz="1000" b="0" i="1" dirty="0">
                <a:solidFill>
                  <a:srgbClr val="212529"/>
                </a:solidFill>
                <a:effectLst/>
                <a:latin typeface="Roboto" panose="02000000000000000000" pitchFamily="2" charset="0"/>
              </a:rPr>
              <a:t>res judicata</a:t>
            </a:r>
            <a:r>
              <a:rPr lang="en-GB" sz="1000" b="0" i="0" dirty="0">
                <a:solidFill>
                  <a:srgbClr val="212529"/>
                </a:solidFill>
                <a:effectLst/>
                <a:latin typeface="Roboto" panose="02000000000000000000" pitchFamily="2" charset="0"/>
              </a:rPr>
              <a:t> in </a:t>
            </a:r>
            <a:r>
              <a:rPr lang="en-GB" sz="1000" b="0" i="1" dirty="0">
                <a:solidFill>
                  <a:srgbClr val="212529"/>
                </a:solidFill>
                <a:effectLst/>
                <a:latin typeface="Roboto" panose="02000000000000000000" pitchFamily="2" charset="0"/>
              </a:rPr>
              <a:t>XC and Others</a:t>
            </a:r>
            <a:r>
              <a:rPr lang="en-GB" sz="1000" b="0" i="0" dirty="0">
                <a:solidFill>
                  <a:srgbClr val="212529"/>
                </a:solidFill>
                <a:effectLst/>
                <a:latin typeface="Roboto" panose="02000000000000000000" pitchFamily="2" charset="0"/>
              </a:rPr>
              <a:t> (C-234/17, cf. </a:t>
            </a:r>
            <a:r>
              <a:rPr lang="en-GB" sz="1000" b="0" i="0" u="none" strike="noStrike" dirty="0" err="1">
                <a:solidFill>
                  <a:srgbClr val="10427A"/>
                </a:solidFill>
                <a:effectLst/>
                <a:latin typeface="Roboto" panose="02000000000000000000" pitchFamily="2" charset="0"/>
                <a:hlinkClick r:id="rId3"/>
              </a:rPr>
              <a:t>eucrim</a:t>
            </a:r>
            <a:r>
              <a:rPr lang="en-GB" sz="1000" b="0" i="0" u="none" strike="noStrike" dirty="0">
                <a:solidFill>
                  <a:srgbClr val="10427A"/>
                </a:solidFill>
                <a:effectLst/>
                <a:latin typeface="Roboto" panose="02000000000000000000" pitchFamily="2" charset="0"/>
                <a:hlinkClick r:id="rId3"/>
              </a:rPr>
              <a:t> 3/2018, p. 142</a:t>
            </a:r>
            <a:r>
              <a:rPr lang="en-GB" sz="1000" b="0" i="0" dirty="0">
                <a:solidFill>
                  <a:srgbClr val="212529"/>
                </a:solidFill>
                <a:effectLst/>
                <a:latin typeface="Roboto" panose="02000000000000000000" pitchFamily="2" charset="0"/>
              </a:rPr>
              <a:t>), the CJEU has added the rules on exclusion of evidence to those important principles of national procedural law that precede the effectiveness of EU law.</a:t>
            </a:r>
            <a:endParaRPr lang="fr-FR" sz="1000" dirty="0"/>
          </a:p>
        </p:txBody>
      </p:sp>
      <p:sp>
        <p:nvSpPr>
          <p:cNvPr id="4" name="Slide Number Placeholder 3">
            <a:extLst>
              <a:ext uri="{FF2B5EF4-FFF2-40B4-BE49-F238E27FC236}">
                <a16:creationId xmlns:a16="http://schemas.microsoft.com/office/drawing/2014/main" id="{1325CA3F-B614-86D9-EF1C-EF081F667DC1}"/>
              </a:ext>
            </a:extLst>
          </p:cNvPr>
          <p:cNvSpPr>
            <a:spLocks noGrp="1"/>
          </p:cNvSpPr>
          <p:nvPr>
            <p:ph type="sldNum" sz="quarter" idx="5"/>
          </p:nvPr>
        </p:nvSpPr>
        <p:spPr/>
        <p:txBody>
          <a:bodyPr/>
          <a:lstStyle/>
          <a:p>
            <a:fld id="{EC9B461A-2F76-9B45-BD8C-695B6B1FEEA5}" type="slidenum">
              <a:rPr lang="en-US" smtClean="0"/>
              <a:pPr/>
              <a:t>17</a:t>
            </a:fld>
            <a:endParaRPr lang="en-US"/>
          </a:p>
        </p:txBody>
      </p:sp>
    </p:spTree>
    <p:extLst>
      <p:ext uri="{BB962C8B-B14F-4D97-AF65-F5344CB8AC3E}">
        <p14:creationId xmlns:p14="http://schemas.microsoft.com/office/powerpoint/2010/main" val="3006787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A11E2-613F-2862-482C-D9609B521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29AA0-AADC-05D8-BBE3-E0F260F9A871}"/>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7AFD0B84-9A05-DBD9-C221-33CE1D0736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0" dirty="0">
                <a:solidFill>
                  <a:prstClr val="black"/>
                </a:solidFill>
              </a:rPr>
              <a:t>The choice of the </a:t>
            </a:r>
            <a:r>
              <a:rPr lang="en-US" sz="1000" b="1" kern="0" dirty="0">
                <a:solidFill>
                  <a:prstClr val="black"/>
                </a:solidFill>
              </a:rPr>
              <a:t>legal basis </a:t>
            </a:r>
            <a:r>
              <a:rPr lang="en-US" sz="1000" kern="0" dirty="0">
                <a:solidFill>
                  <a:prstClr val="black"/>
                </a:solidFill>
              </a:rPr>
              <a:t>was the most controversial point during the negotiations.</a:t>
            </a:r>
          </a:p>
        </p:txBody>
      </p:sp>
      <p:sp>
        <p:nvSpPr>
          <p:cNvPr id="4" name="Slide Number Placeholder 3">
            <a:extLst>
              <a:ext uri="{FF2B5EF4-FFF2-40B4-BE49-F238E27FC236}">
                <a16:creationId xmlns:a16="http://schemas.microsoft.com/office/drawing/2014/main" id="{2AFC712B-7761-69CB-2A13-5BE28315D18E}"/>
              </a:ext>
            </a:extLst>
          </p:cNvPr>
          <p:cNvSpPr>
            <a:spLocks noGrp="1"/>
          </p:cNvSpPr>
          <p:nvPr>
            <p:ph type="sldNum" sz="quarter" idx="5"/>
          </p:nvPr>
        </p:nvSpPr>
        <p:spPr/>
        <p:txBody>
          <a:bodyPr/>
          <a:lstStyle/>
          <a:p>
            <a:fld id="{EC9B461A-2F76-9B45-BD8C-695B6B1FEEA5}" type="slidenum">
              <a:rPr lang="en-US" smtClean="0"/>
              <a:pPr/>
              <a:t>18</a:t>
            </a:fld>
            <a:endParaRPr lang="en-US"/>
          </a:p>
        </p:txBody>
      </p:sp>
    </p:spTree>
    <p:extLst>
      <p:ext uri="{BB962C8B-B14F-4D97-AF65-F5344CB8AC3E}">
        <p14:creationId xmlns:p14="http://schemas.microsoft.com/office/powerpoint/2010/main" val="1854313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448A1-F70D-C9C1-52D9-41EC2DECE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56489-A962-0130-BCC0-70D94C7BC8C3}"/>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812841F5-555E-DF34-9E6F-8C8354A7E69D}"/>
              </a:ext>
            </a:extLst>
          </p:cNvPr>
          <p:cNvSpPr>
            <a:spLocks noGrp="1"/>
          </p:cNvSpPr>
          <p:nvPr>
            <p:ph type="body" idx="1"/>
          </p:nvPr>
        </p:nvSpPr>
        <p:spPr/>
        <p:txBody>
          <a:bodyPr/>
          <a:lstStyle/>
          <a:p>
            <a:r>
              <a:rPr lang="fr-FR" sz="1800" b="0" i="0" u="none" strike="noStrike" baseline="0" dirty="0">
                <a:solidFill>
                  <a:srgbClr val="000000"/>
                </a:solidFill>
                <a:latin typeface="Aleo" panose="00000500000000000000" pitchFamily="2" charset="0"/>
              </a:rPr>
              <a:t>Le choix final de baser la directive sur l’article 83(2) limite en quelque sorte sa portée et ses effets potentiels. </a:t>
            </a:r>
          </a:p>
          <a:p>
            <a:r>
              <a:rPr lang="fr-FR" sz="1800" b="0" i="0" u="none" strike="noStrike" baseline="0" dirty="0">
                <a:solidFill>
                  <a:srgbClr val="000000"/>
                </a:solidFill>
                <a:latin typeface="Aleo" panose="00000500000000000000" pitchFamily="2" charset="0"/>
              </a:rPr>
              <a:t>La conséquence la plus évidente est celle relative à l’instrument juridique adopté : une directive par opposition à un règlement qui aurait légitimé une juridiction pénale euro-unitaire complète et directe. Il semble évident, ainsi que mis en avant dans certains rapports et études, que ce dernier aurait constitué un instrument plus efficace pour la protection des intérêts financiers en cause. En effet, l’adoption d’un règlement aurait eu comme avantage principal son application directe et uniforme dans tous les États membres, un tel avantage ne se retrouve pas avec une directive qui nécessitera une transposition en droit interne. </a:t>
            </a:r>
          </a:p>
          <a:p>
            <a:endParaRPr lang="fr-FR" sz="1800" b="0" i="0" u="none" strike="noStrike" baseline="0" dirty="0">
              <a:solidFill>
                <a:srgbClr val="000000"/>
              </a:solidFill>
              <a:latin typeface="Aleo" panose="00000500000000000000" pitchFamily="2" charset="0"/>
            </a:endParaRPr>
          </a:p>
          <a:p>
            <a:r>
              <a:rPr lang="fr-FR" sz="1800" b="0" i="0" u="none" strike="noStrike" baseline="0" dirty="0">
                <a:solidFill>
                  <a:srgbClr val="000000"/>
                </a:solidFill>
                <a:latin typeface="Aleo" panose="00000500000000000000" pitchFamily="2" charset="0"/>
              </a:rPr>
              <a:t>La décision du législateur supranational a donc été orientée vers l’outil normatif le moins perturbant, bien que controversé, dans le but d’énoncer des dispositions minimales sur la définition des infractions et des mesures punitives.</a:t>
            </a:r>
            <a:endParaRPr lang="en-US" sz="1000" b="0" i="0" u="none" strike="noStrike" baseline="0" dirty="0">
              <a:solidFill>
                <a:srgbClr val="000000"/>
              </a:solidFill>
              <a:latin typeface="+mn-lt"/>
            </a:endParaRPr>
          </a:p>
        </p:txBody>
      </p:sp>
      <p:sp>
        <p:nvSpPr>
          <p:cNvPr id="4" name="Slide Number Placeholder 3">
            <a:extLst>
              <a:ext uri="{FF2B5EF4-FFF2-40B4-BE49-F238E27FC236}">
                <a16:creationId xmlns:a16="http://schemas.microsoft.com/office/drawing/2014/main" id="{5EA08169-FA27-80A4-1C68-FA7D92D3155F}"/>
              </a:ext>
            </a:extLst>
          </p:cNvPr>
          <p:cNvSpPr>
            <a:spLocks noGrp="1"/>
          </p:cNvSpPr>
          <p:nvPr>
            <p:ph type="sldNum" sz="quarter" idx="5"/>
          </p:nvPr>
        </p:nvSpPr>
        <p:spPr/>
        <p:txBody>
          <a:bodyPr/>
          <a:lstStyle/>
          <a:p>
            <a:fld id="{EC9B461A-2F76-9B45-BD8C-695B6B1FEEA5}" type="slidenum">
              <a:rPr lang="en-US" smtClean="0"/>
              <a:pPr/>
              <a:t>19</a:t>
            </a:fld>
            <a:endParaRPr lang="en-US"/>
          </a:p>
        </p:txBody>
      </p:sp>
    </p:spTree>
    <p:extLst>
      <p:ext uri="{BB962C8B-B14F-4D97-AF65-F5344CB8AC3E}">
        <p14:creationId xmlns:p14="http://schemas.microsoft.com/office/powerpoint/2010/main" val="144416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it-IT" sz="1000" dirty="0"/>
          </a:p>
        </p:txBody>
      </p:sp>
      <p:sp>
        <p:nvSpPr>
          <p:cNvPr id="4" name="Slide Number Placeholder 3"/>
          <p:cNvSpPr>
            <a:spLocks noGrp="1"/>
          </p:cNvSpPr>
          <p:nvPr>
            <p:ph type="sldNum" sz="quarter" idx="5"/>
          </p:nvPr>
        </p:nvSpPr>
        <p:spPr/>
        <p:txBody>
          <a:bodyPr/>
          <a:lstStyle/>
          <a:p>
            <a:fld id="{EC9B461A-2F76-9B45-BD8C-695B6B1FEEA5}" type="slidenum">
              <a:rPr lang="en-US" smtClean="0"/>
              <a:pPr/>
              <a:t>20</a:t>
            </a:fld>
            <a:endParaRPr lang="en-US"/>
          </a:p>
        </p:txBody>
      </p:sp>
    </p:spTree>
    <p:extLst>
      <p:ext uri="{BB962C8B-B14F-4D97-AF65-F5344CB8AC3E}">
        <p14:creationId xmlns:p14="http://schemas.microsoft.com/office/powerpoint/2010/main" val="320255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it-IT" sz="1000" dirty="0"/>
          </a:p>
        </p:txBody>
      </p:sp>
      <p:sp>
        <p:nvSpPr>
          <p:cNvPr id="4" name="Slide Number Placeholder 3"/>
          <p:cNvSpPr>
            <a:spLocks noGrp="1"/>
          </p:cNvSpPr>
          <p:nvPr>
            <p:ph type="sldNum" sz="quarter" idx="5"/>
          </p:nvPr>
        </p:nvSpPr>
        <p:spPr/>
        <p:txBody>
          <a:bodyPr/>
          <a:lstStyle/>
          <a:p>
            <a:fld id="{EC9B461A-2F76-9B45-BD8C-695B6B1FEEA5}" type="slidenum">
              <a:rPr lang="en-US" smtClean="0"/>
              <a:pPr/>
              <a:t>3</a:t>
            </a:fld>
            <a:endParaRPr lang="en-US"/>
          </a:p>
        </p:txBody>
      </p:sp>
    </p:spTree>
    <p:extLst>
      <p:ext uri="{BB962C8B-B14F-4D97-AF65-F5344CB8AC3E}">
        <p14:creationId xmlns:p14="http://schemas.microsoft.com/office/powerpoint/2010/main" val="813282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7A1B3-DF49-F010-DFBA-029FD3E11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03A55-D64B-2A0D-2EAC-FC744CD1549C}"/>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43833E62-6478-D2D9-929C-9FF339841437}"/>
              </a:ext>
            </a:extLst>
          </p:cNvPr>
          <p:cNvSpPr>
            <a:spLocks noGrp="1"/>
          </p:cNvSpPr>
          <p:nvPr>
            <p:ph type="body" idx="1"/>
          </p:nvPr>
        </p:nvSpPr>
        <p:spPr/>
        <p:txBody>
          <a:bodyPr/>
          <a:lstStyle/>
          <a:p>
            <a:endParaRPr lang="it-IT" sz="1000" dirty="0"/>
          </a:p>
        </p:txBody>
      </p:sp>
      <p:sp>
        <p:nvSpPr>
          <p:cNvPr id="4" name="Slide Number Placeholder 3">
            <a:extLst>
              <a:ext uri="{FF2B5EF4-FFF2-40B4-BE49-F238E27FC236}">
                <a16:creationId xmlns:a16="http://schemas.microsoft.com/office/drawing/2014/main" id="{EFE6C6AB-5E72-6AB2-A4C4-4FC8279B081C}"/>
              </a:ext>
            </a:extLst>
          </p:cNvPr>
          <p:cNvSpPr>
            <a:spLocks noGrp="1"/>
          </p:cNvSpPr>
          <p:nvPr>
            <p:ph type="sldNum" sz="quarter" idx="5"/>
          </p:nvPr>
        </p:nvSpPr>
        <p:spPr/>
        <p:txBody>
          <a:bodyPr/>
          <a:lstStyle/>
          <a:p>
            <a:fld id="{EC9B461A-2F76-9B45-BD8C-695B6B1FEEA5}" type="slidenum">
              <a:rPr lang="en-US" smtClean="0"/>
              <a:pPr/>
              <a:t>21</a:t>
            </a:fld>
            <a:endParaRPr lang="en-US"/>
          </a:p>
        </p:txBody>
      </p:sp>
    </p:spTree>
    <p:extLst>
      <p:ext uri="{BB962C8B-B14F-4D97-AF65-F5344CB8AC3E}">
        <p14:creationId xmlns:p14="http://schemas.microsoft.com/office/powerpoint/2010/main" val="3768571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1278B-AAEA-61C3-E620-10FE6D5293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BB718-501A-5CEB-CF22-F9451C293210}"/>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9E468EA9-6F28-30F4-25E4-98021BC45766}"/>
              </a:ext>
            </a:extLst>
          </p:cNvPr>
          <p:cNvSpPr>
            <a:spLocks noGrp="1"/>
          </p:cNvSpPr>
          <p:nvPr>
            <p:ph type="body" idx="1"/>
          </p:nvPr>
        </p:nvSpPr>
        <p:spPr/>
        <p:txBody>
          <a:bodyPr/>
          <a:lstStyle/>
          <a:p>
            <a:r>
              <a:rPr lang="en-US" sz="1000" dirty="0"/>
              <a:t>QUESTA SLIDE FORSE POSSIAMO TAGLIARLA</a:t>
            </a:r>
          </a:p>
        </p:txBody>
      </p:sp>
      <p:sp>
        <p:nvSpPr>
          <p:cNvPr id="4" name="Slide Number Placeholder 3">
            <a:extLst>
              <a:ext uri="{FF2B5EF4-FFF2-40B4-BE49-F238E27FC236}">
                <a16:creationId xmlns:a16="http://schemas.microsoft.com/office/drawing/2014/main" id="{7C7897D5-9997-4966-F1F3-D969B44FA2AC}"/>
              </a:ext>
            </a:extLst>
          </p:cNvPr>
          <p:cNvSpPr>
            <a:spLocks noGrp="1"/>
          </p:cNvSpPr>
          <p:nvPr>
            <p:ph type="sldNum" sz="quarter" idx="5"/>
          </p:nvPr>
        </p:nvSpPr>
        <p:spPr/>
        <p:txBody>
          <a:bodyPr/>
          <a:lstStyle/>
          <a:p>
            <a:fld id="{EC9B461A-2F76-9B45-BD8C-695B6B1FEEA5}" type="slidenum">
              <a:rPr lang="en-US" smtClean="0"/>
              <a:pPr/>
              <a:t>22</a:t>
            </a:fld>
            <a:endParaRPr lang="en-US"/>
          </a:p>
        </p:txBody>
      </p:sp>
    </p:spTree>
    <p:extLst>
      <p:ext uri="{BB962C8B-B14F-4D97-AF65-F5344CB8AC3E}">
        <p14:creationId xmlns:p14="http://schemas.microsoft.com/office/powerpoint/2010/main" val="1507530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85FBF00-B7BA-4B4E-9ABA-DFB21167C72E}" type="slidenum">
              <a:rPr lang="fr-FR" smtClean="0"/>
              <a:t>24</a:t>
            </a:fld>
            <a:endParaRPr lang="fr-FR"/>
          </a:p>
        </p:txBody>
      </p:sp>
    </p:spTree>
    <p:extLst>
      <p:ext uri="{BB962C8B-B14F-4D97-AF65-F5344CB8AC3E}">
        <p14:creationId xmlns:p14="http://schemas.microsoft.com/office/powerpoint/2010/main" val="4289768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6067B-C68E-C323-E33A-0B0A4948E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BB1CC-9F75-D357-1C22-17E500107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EAADF1-610A-FD43-DDEF-0218067E25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sake of primacy of EU law, a national rule, whereby any failure to comply with constitutional judgments leads to disciplinary sanctions, is in breach EU law.</a:t>
            </a:r>
          </a:p>
        </p:txBody>
      </p:sp>
      <p:sp>
        <p:nvSpPr>
          <p:cNvPr id="4" name="Slide Number Placeholder 3">
            <a:extLst>
              <a:ext uri="{FF2B5EF4-FFF2-40B4-BE49-F238E27FC236}">
                <a16:creationId xmlns:a16="http://schemas.microsoft.com/office/drawing/2014/main" id="{AD554A6D-6A3E-70CD-1C61-F728CB93FC7D}"/>
              </a:ext>
            </a:extLst>
          </p:cNvPr>
          <p:cNvSpPr>
            <a:spLocks noGrp="1"/>
          </p:cNvSpPr>
          <p:nvPr>
            <p:ph type="sldNum" sz="quarter" idx="5"/>
          </p:nvPr>
        </p:nvSpPr>
        <p:spPr/>
        <p:txBody>
          <a:bodyPr/>
          <a:lstStyle/>
          <a:p>
            <a:fld id="{E85FBF00-B7BA-4B4E-9ABA-DFB21167C72E}" type="slidenum">
              <a:rPr lang="fr-FR" smtClean="0"/>
              <a:t>25</a:t>
            </a:fld>
            <a:endParaRPr lang="fr-FR"/>
          </a:p>
        </p:txBody>
      </p:sp>
    </p:spTree>
    <p:extLst>
      <p:ext uri="{BB962C8B-B14F-4D97-AF65-F5344CB8AC3E}">
        <p14:creationId xmlns:p14="http://schemas.microsoft.com/office/powerpoint/2010/main" val="234443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288B6-888E-DD97-834C-F08E9731F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11799-DCE3-F3AC-8294-2BB6A9162F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3B0AC-8AB1-DB5B-8D05-4C267C50AD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a:extLst>
              <a:ext uri="{FF2B5EF4-FFF2-40B4-BE49-F238E27FC236}">
                <a16:creationId xmlns:a16="http://schemas.microsoft.com/office/drawing/2014/main" id="{57E70917-4007-61F7-5EBB-545C48BD395F}"/>
              </a:ext>
            </a:extLst>
          </p:cNvPr>
          <p:cNvSpPr>
            <a:spLocks noGrp="1"/>
          </p:cNvSpPr>
          <p:nvPr>
            <p:ph type="sldNum" sz="quarter" idx="5"/>
          </p:nvPr>
        </p:nvSpPr>
        <p:spPr/>
        <p:txBody>
          <a:bodyPr/>
          <a:lstStyle/>
          <a:p>
            <a:fld id="{E85FBF00-B7BA-4B4E-9ABA-DFB21167C72E}" type="slidenum">
              <a:rPr lang="fr-FR" smtClean="0"/>
              <a:t>26</a:t>
            </a:fld>
            <a:endParaRPr lang="fr-FR"/>
          </a:p>
        </p:txBody>
      </p:sp>
    </p:spTree>
    <p:extLst>
      <p:ext uri="{BB962C8B-B14F-4D97-AF65-F5344CB8AC3E}">
        <p14:creationId xmlns:p14="http://schemas.microsoft.com/office/powerpoint/2010/main" val="1169154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CAF22-7281-D1EA-158F-636FB0832C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DF036-8F30-62EF-7669-68882DFD1E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52237-D932-1B5E-F9D3-2BCFFE2D14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a:extLst>
              <a:ext uri="{FF2B5EF4-FFF2-40B4-BE49-F238E27FC236}">
                <a16:creationId xmlns:a16="http://schemas.microsoft.com/office/drawing/2014/main" id="{5C07509A-49BC-E1FB-384E-B7683E44740C}"/>
              </a:ext>
            </a:extLst>
          </p:cNvPr>
          <p:cNvSpPr>
            <a:spLocks noGrp="1"/>
          </p:cNvSpPr>
          <p:nvPr>
            <p:ph type="sldNum" sz="quarter" idx="5"/>
          </p:nvPr>
        </p:nvSpPr>
        <p:spPr/>
        <p:txBody>
          <a:bodyPr/>
          <a:lstStyle/>
          <a:p>
            <a:fld id="{E85FBF00-B7BA-4B4E-9ABA-DFB21167C72E}" type="slidenum">
              <a:rPr lang="fr-FR" smtClean="0"/>
              <a:t>27</a:t>
            </a:fld>
            <a:endParaRPr lang="fr-FR"/>
          </a:p>
        </p:txBody>
      </p:sp>
    </p:spTree>
    <p:extLst>
      <p:ext uri="{BB962C8B-B14F-4D97-AF65-F5344CB8AC3E}">
        <p14:creationId xmlns:p14="http://schemas.microsoft.com/office/powerpoint/2010/main" val="3338506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41B59-DA8F-5326-97F0-E51DE47EE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4335F-BF78-EA43-18D6-AB7F92424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B40FC-4862-E0E3-1F15-447F771666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a:extLst>
              <a:ext uri="{FF2B5EF4-FFF2-40B4-BE49-F238E27FC236}">
                <a16:creationId xmlns:a16="http://schemas.microsoft.com/office/drawing/2014/main" id="{F0405346-1CD7-EF07-D999-E00C2C86F3ED}"/>
              </a:ext>
            </a:extLst>
          </p:cNvPr>
          <p:cNvSpPr>
            <a:spLocks noGrp="1"/>
          </p:cNvSpPr>
          <p:nvPr>
            <p:ph type="sldNum" sz="quarter" idx="5"/>
          </p:nvPr>
        </p:nvSpPr>
        <p:spPr/>
        <p:txBody>
          <a:bodyPr/>
          <a:lstStyle/>
          <a:p>
            <a:fld id="{E85FBF00-B7BA-4B4E-9ABA-DFB21167C72E}" type="slidenum">
              <a:rPr lang="fr-FR" smtClean="0"/>
              <a:t>28</a:t>
            </a:fld>
            <a:endParaRPr lang="fr-FR"/>
          </a:p>
        </p:txBody>
      </p:sp>
    </p:spTree>
    <p:extLst>
      <p:ext uri="{BB962C8B-B14F-4D97-AF65-F5344CB8AC3E}">
        <p14:creationId xmlns:p14="http://schemas.microsoft.com/office/powerpoint/2010/main" val="2210071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9F01D-0E69-F8D1-49D5-F1EB9385B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C4A57-9493-0F33-DB44-3E3BC1AB5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03A0B-47CB-33B3-E36F-94503CEAB7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a:extLst>
              <a:ext uri="{FF2B5EF4-FFF2-40B4-BE49-F238E27FC236}">
                <a16:creationId xmlns:a16="http://schemas.microsoft.com/office/drawing/2014/main" id="{2B188179-FFD0-E018-BE05-85FA9E110D3A}"/>
              </a:ext>
            </a:extLst>
          </p:cNvPr>
          <p:cNvSpPr>
            <a:spLocks noGrp="1"/>
          </p:cNvSpPr>
          <p:nvPr>
            <p:ph type="sldNum" sz="quarter" idx="5"/>
          </p:nvPr>
        </p:nvSpPr>
        <p:spPr/>
        <p:txBody>
          <a:bodyPr/>
          <a:lstStyle/>
          <a:p>
            <a:fld id="{E85FBF00-B7BA-4B4E-9ABA-DFB21167C72E}" type="slidenum">
              <a:rPr lang="fr-FR" smtClean="0"/>
              <a:t>29</a:t>
            </a:fld>
            <a:endParaRPr lang="fr-FR"/>
          </a:p>
        </p:txBody>
      </p:sp>
    </p:spTree>
    <p:extLst>
      <p:ext uri="{BB962C8B-B14F-4D97-AF65-F5344CB8AC3E}">
        <p14:creationId xmlns:p14="http://schemas.microsoft.com/office/powerpoint/2010/main" val="809195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76E0D-E8C0-9AA4-5AC1-BC2B362DB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3A998-06B5-C4F9-7FA6-30DD814B7A81}"/>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D79AACD2-FD1B-8573-32DB-EE6A0360F6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Have a look at the scope of the treaty provision which gave the legal basis for establishing the EPPO and </a:t>
            </a:r>
            <a:r>
              <a:rPr lang="en-US" sz="1000" dirty="0" err="1">
                <a:latin typeface="+mn-lt"/>
              </a:rPr>
              <a:t>harmonising</a:t>
            </a:r>
            <a:r>
              <a:rPr lang="en-US" sz="1000" dirty="0">
                <a:latin typeface="+mn-lt"/>
              </a:rPr>
              <a:t> the applicable substantive criminal law: article 86.</a:t>
            </a:r>
          </a:p>
        </p:txBody>
      </p:sp>
      <p:sp>
        <p:nvSpPr>
          <p:cNvPr id="4" name="Slide Number Placeholder 3">
            <a:extLst>
              <a:ext uri="{FF2B5EF4-FFF2-40B4-BE49-F238E27FC236}">
                <a16:creationId xmlns:a16="http://schemas.microsoft.com/office/drawing/2014/main" id="{E2B60617-118B-0B5D-9A23-67CFC41829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364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3BFF5-9390-8885-23F5-2FB24C493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D9373-C1D8-5F33-D2AF-C914AB8F8B87}"/>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BE17001A-32D4-F280-792E-0BAFC96B19A3}"/>
              </a:ext>
            </a:extLst>
          </p:cNvPr>
          <p:cNvSpPr>
            <a:spLocks noGrp="1"/>
          </p:cNvSpPr>
          <p:nvPr>
            <p:ph type="body" idx="1"/>
          </p:nvPr>
        </p:nvSpPr>
        <p:spPr/>
        <p:txBody>
          <a:bodyPr/>
          <a:lstStyle/>
          <a:p>
            <a:pPr algn="l"/>
            <a:endParaRPr lang="en-US" sz="1000" dirty="0">
              <a:latin typeface="+mn-lt"/>
            </a:endParaRPr>
          </a:p>
        </p:txBody>
      </p:sp>
      <p:sp>
        <p:nvSpPr>
          <p:cNvPr id="4" name="Slide Number Placeholder 3">
            <a:extLst>
              <a:ext uri="{FF2B5EF4-FFF2-40B4-BE49-F238E27FC236}">
                <a16:creationId xmlns:a16="http://schemas.microsoft.com/office/drawing/2014/main" id="{F693F3EA-BE07-E2D6-DA1B-AD45656CE8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67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fr-FR" sz="1000" kern="0" dirty="0">
                <a:solidFill>
                  <a:prstClr val="black"/>
                </a:solidFill>
                <a:latin typeface="Calibri" panose="020F0502020204030204"/>
              </a:rPr>
              <a:t>Decision no 70/243/CECA du Conseil, 21 avr. 1970: CEE si dota di un suo proprio budget.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0" dirty="0">
                <a:solidFill>
                  <a:prstClr val="black"/>
                </a:solidFill>
                <a:latin typeface="Calibri" panose="020F0502020204030204"/>
              </a:rPr>
              <a:t>Fraud affecting EU’s budget threatens EU’s own existence!</a:t>
            </a:r>
          </a:p>
        </p:txBody>
      </p:sp>
      <p:sp>
        <p:nvSpPr>
          <p:cNvPr id="4" name="Slide Number Placeholder 3"/>
          <p:cNvSpPr>
            <a:spLocks noGrp="1"/>
          </p:cNvSpPr>
          <p:nvPr>
            <p:ph type="sldNum" sz="quarter" idx="5"/>
          </p:nvPr>
        </p:nvSpPr>
        <p:spPr/>
        <p:txBody>
          <a:bodyPr/>
          <a:lstStyle/>
          <a:p>
            <a:fld id="{EC9B461A-2F76-9B45-BD8C-695B6B1FEEA5}" type="slidenum">
              <a:rPr lang="en-US" smtClean="0"/>
              <a:pPr/>
              <a:t>4</a:t>
            </a:fld>
            <a:endParaRPr lang="en-US"/>
          </a:p>
        </p:txBody>
      </p:sp>
    </p:spTree>
    <p:extLst>
      <p:ext uri="{BB962C8B-B14F-4D97-AF65-F5344CB8AC3E}">
        <p14:creationId xmlns:p14="http://schemas.microsoft.com/office/powerpoint/2010/main" val="679014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F86C7-FA1B-4B50-420E-CD7A3AEF4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BBF48-D5DA-0DC7-1134-EEA2FB7A7BB5}"/>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791CBDA0-3081-6DBE-FC1D-ADBCF87764C7}"/>
              </a:ext>
            </a:extLst>
          </p:cNvPr>
          <p:cNvSpPr>
            <a:spLocks noGrp="1"/>
          </p:cNvSpPr>
          <p:nvPr>
            <p:ph type="body" idx="1"/>
          </p:nvPr>
        </p:nvSpPr>
        <p:spPr/>
        <p:txBody>
          <a:bodyPr/>
          <a:lstStyle/>
          <a:p>
            <a:endParaRPr lang="en-US" sz="1000" b="0" kern="0" dirty="0">
              <a:solidFill>
                <a:prstClr val="black"/>
              </a:solidFill>
              <a:latin typeface="Calibri" panose="020F0502020204030204"/>
            </a:endParaRPr>
          </a:p>
        </p:txBody>
      </p:sp>
      <p:sp>
        <p:nvSpPr>
          <p:cNvPr id="4" name="Slide Number Placeholder 3">
            <a:extLst>
              <a:ext uri="{FF2B5EF4-FFF2-40B4-BE49-F238E27FC236}">
                <a16:creationId xmlns:a16="http://schemas.microsoft.com/office/drawing/2014/main" id="{2B1E4FED-AF1A-6D7A-68EC-BEF30BF963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962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B4E72-7F20-4AB5-E365-00CCDFFD1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8041A-BB0C-6555-4E8A-80A559E095EC}"/>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98E02C17-5389-8E78-7044-02D0631544C9}"/>
              </a:ext>
            </a:extLst>
          </p:cNvPr>
          <p:cNvSpPr>
            <a:spLocks noGrp="1"/>
          </p:cNvSpPr>
          <p:nvPr>
            <p:ph type="body" idx="1"/>
          </p:nvPr>
        </p:nvSpPr>
        <p:spPr/>
        <p:txBody>
          <a:bodyPr/>
          <a:lstStyle/>
          <a:p>
            <a:endParaRPr lang="en-US" sz="1000" b="0" kern="0" dirty="0">
              <a:solidFill>
                <a:prstClr val="black"/>
              </a:solidFill>
              <a:latin typeface="Calibri" panose="020F0502020204030204"/>
            </a:endParaRPr>
          </a:p>
        </p:txBody>
      </p:sp>
      <p:sp>
        <p:nvSpPr>
          <p:cNvPr id="4" name="Slide Number Placeholder 3">
            <a:extLst>
              <a:ext uri="{FF2B5EF4-FFF2-40B4-BE49-F238E27FC236}">
                <a16:creationId xmlns:a16="http://schemas.microsoft.com/office/drawing/2014/main" id="{28932260-97EE-1127-C506-0F64A2A17F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869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0F995-989F-676E-AA6C-B1A3153A5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81058-2A9D-83B1-AC1C-191E4A131BF2}"/>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52508166-394E-B601-B089-15583ECE562C}"/>
              </a:ext>
            </a:extLst>
          </p:cNvPr>
          <p:cNvSpPr>
            <a:spLocks noGrp="1"/>
          </p:cNvSpPr>
          <p:nvPr>
            <p:ph type="body" idx="1"/>
          </p:nvPr>
        </p:nvSpPr>
        <p:spPr/>
        <p:txBody>
          <a:bodyPr/>
          <a:lstStyle/>
          <a:p>
            <a:endParaRPr lang="en-US" sz="1000" b="0" kern="0" dirty="0">
              <a:solidFill>
                <a:prstClr val="black"/>
              </a:solidFill>
              <a:latin typeface="Calibri" panose="020F0502020204030204"/>
            </a:endParaRPr>
          </a:p>
        </p:txBody>
      </p:sp>
      <p:sp>
        <p:nvSpPr>
          <p:cNvPr id="4" name="Slide Number Placeholder 3">
            <a:extLst>
              <a:ext uri="{FF2B5EF4-FFF2-40B4-BE49-F238E27FC236}">
                <a16:creationId xmlns:a16="http://schemas.microsoft.com/office/drawing/2014/main" id="{C6B956E9-1BD5-1AF2-01A2-CAD6587120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519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EA55E-A444-1606-F006-1BB7D012A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CE501-66C2-8F77-A49F-39FDCD70A8EC}"/>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C2B27918-74AA-993F-D579-CFECCE59D4FD}"/>
              </a:ext>
            </a:extLst>
          </p:cNvPr>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Purely white collar crimes: </a:t>
            </a:r>
            <a:r>
              <a:rPr lang="en-US" strike="noStrike" baseline="0" dirty="0">
                <a:latin typeface="Calibri" panose="020F0502020204030204" pitchFamily="34" charset="0"/>
              </a:rPr>
              <a:t>The threshold for VAT-related offences in para. 1 sentence 2: “As regards offences referred to in point (d) of Article 3(2) of Directive (EU) 2017/1371, as implemented by national law, the EPPO shall only be competent when the intentional acts or omissions defined in that provision are connected with the territory of two or more Member States and involve a total damage of at least EUR 10 million.”</a:t>
            </a:r>
          </a:p>
          <a:p>
            <a:endParaRPr lang="en-GB" dirty="0"/>
          </a:p>
          <a:p>
            <a:r>
              <a:rPr lang="en-GB" dirty="0"/>
              <a:t>Even if not cross-border nature of crime but purely internal conduct –apart from VAT</a:t>
            </a:r>
          </a:p>
          <a:p>
            <a:endParaRPr lang="en-GB" dirty="0"/>
          </a:p>
          <a:p>
            <a:r>
              <a:rPr lang="en-GB" dirty="0"/>
              <a:t>Only minimum harmonization so how implemented - Borders of its competence are not clearly defined and are left to national laws</a:t>
            </a:r>
          </a:p>
          <a:p>
            <a:endParaRPr lang="en-US" sz="1000" b="0" kern="0" dirty="0">
              <a:solidFill>
                <a:prstClr val="black"/>
              </a:solidFill>
              <a:latin typeface="Calibri" panose="020F0502020204030204"/>
            </a:endParaRPr>
          </a:p>
        </p:txBody>
      </p:sp>
      <p:sp>
        <p:nvSpPr>
          <p:cNvPr id="4" name="Slide Number Placeholder 3">
            <a:extLst>
              <a:ext uri="{FF2B5EF4-FFF2-40B4-BE49-F238E27FC236}">
                <a16:creationId xmlns:a16="http://schemas.microsoft.com/office/drawing/2014/main" id="{B20ED7F5-DCCF-2472-34D6-474B9DB3DC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278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D1F78-019E-DD26-B234-A3872897A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9E1E1-F607-B855-13EF-E43E2C470195}"/>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4FE70BC2-F03C-1683-77F6-F5BBA1202D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Trebuchet MS" panose="020B0603020202020204" pitchFamily="34" charset="0"/>
              </a:rPr>
              <a:t>2</a:t>
            </a:r>
            <a:r>
              <a:rPr lang="en-US" sz="1000" baseline="30000" dirty="0">
                <a:latin typeface="Trebuchet MS" panose="020B0603020202020204" pitchFamily="34" charset="0"/>
              </a:rPr>
              <a:t>nd</a:t>
            </a:r>
            <a:r>
              <a:rPr lang="en-US" sz="1000" dirty="0">
                <a:latin typeface="Trebuchet MS" panose="020B0603020202020204" pitchFamily="34" charset="0"/>
              </a:rPr>
              <a:t> cluster of criminal conducts falling within the scope of competence of EPPO: the EPPO’s material competence exists also in respect of participation in a criminal </a:t>
            </a:r>
            <a:r>
              <a:rPr lang="en-US" sz="1000" dirty="0" err="1">
                <a:latin typeface="Trebuchet MS" panose="020B0603020202020204" pitchFamily="34" charset="0"/>
              </a:rPr>
              <a:t>organisation</a:t>
            </a:r>
            <a:r>
              <a:rPr lang="en-US" sz="1000" dirty="0">
                <a:latin typeface="Trebuchet MS" panose="020B0603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Trebuchet MS" panose="020B0603020202020204" pitchFamily="34" charset="0"/>
              </a:rPr>
              <a:t>The EPPO is only competent if the suspected conduct does not only constitute a criminal offence under national law but must also fall within the minimum definition contained in Framework decision. This reference is dynamic, meaning that any </a:t>
            </a:r>
            <a:r>
              <a:rPr lang="en-US" sz="1000" dirty="0" err="1">
                <a:latin typeface="Trebuchet MS" panose="020B0603020202020204" pitchFamily="34" charset="0"/>
              </a:rPr>
              <a:t>lisbonizing</a:t>
            </a:r>
            <a:r>
              <a:rPr lang="en-US" sz="1000" dirty="0">
                <a:latin typeface="Trebuchet MS" panose="020B0603020202020204" pitchFamily="34" charset="0"/>
              </a:rPr>
              <a:t> of this decision or even its whole replacement with a directive would affect the material competence as soon as an update of this such is implemented in national legislations.</a:t>
            </a:r>
          </a:p>
        </p:txBody>
      </p:sp>
      <p:sp>
        <p:nvSpPr>
          <p:cNvPr id="4" name="Slide Number Placeholder 3">
            <a:extLst>
              <a:ext uri="{FF2B5EF4-FFF2-40B4-BE49-F238E27FC236}">
                <a16:creationId xmlns:a16="http://schemas.microsoft.com/office/drawing/2014/main" id="{6B7EDB3E-9B3C-03C0-6100-849F468F00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800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90ABA-9EC2-CC2A-A042-E7F10AF66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B636B-2427-8CE7-1F1A-D5AFBEA2DFF0}"/>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9EF8B64B-D790-5B46-1A00-4B9FF0AEB59F}"/>
              </a:ext>
            </a:extLst>
          </p:cNvPr>
          <p:cNvSpPr>
            <a:spLocks noGrp="1"/>
          </p:cNvSpPr>
          <p:nvPr>
            <p:ph type="body" idx="1"/>
          </p:nvPr>
        </p:nvSpPr>
        <p:spPr/>
        <p:txBody>
          <a:bodyPr/>
          <a:lstStyle/>
          <a:p>
            <a:r>
              <a:rPr lang="en-US" sz="1000" dirty="0"/>
              <a:t>The decision grants MSs the choice whether to criminalize one or both of the alternatives specified, namely…</a:t>
            </a:r>
          </a:p>
          <a:p>
            <a:r>
              <a:rPr lang="en-US" sz="1000" dirty="0"/>
              <a:t>The EPPO’s competence extends insofar as national law makes use of one or both alternatives.</a:t>
            </a:r>
            <a:endParaRPr lang="en-US" sz="1000" dirty="0">
              <a:latin typeface="Trebuchet MS" panose="020B0603020202020204" pitchFamily="34" charset="0"/>
            </a:endParaRPr>
          </a:p>
          <a:p>
            <a:endParaRPr lang="en-US" sz="1000" dirty="0">
              <a:latin typeface="Trebuchet MS" panose="020B0603020202020204" pitchFamily="34" charset="0"/>
            </a:endParaRPr>
          </a:p>
          <a:p>
            <a:r>
              <a:rPr lang="en-US" sz="1000" b="1" i="0" u="sng" strike="noStrike" baseline="0" dirty="0">
                <a:latin typeface="Calibri" panose="020F0502020204030204" pitchFamily="34" charset="0"/>
              </a:rPr>
              <a:t>Legal certainty concerns</a:t>
            </a:r>
            <a:r>
              <a:rPr lang="en-US" sz="1000" b="1" i="0" u="none" strike="noStrike" baseline="0" dirty="0">
                <a:latin typeface="Calibri" panose="020F0502020204030204" pitchFamily="34" charset="0"/>
              </a:rPr>
              <a:t>:</a:t>
            </a:r>
          </a:p>
          <a:p>
            <a:endParaRPr lang="en-US" sz="1800" b="1" dirty="0">
              <a:latin typeface="Calibri" panose="020F0502020204030204" pitchFamily="34" charset="0"/>
            </a:endParaRPr>
          </a:p>
          <a:p>
            <a:pPr marL="514350" indent="-514350">
              <a:buFont typeface="+mj-lt"/>
              <a:buAutoNum type="arabicPeriod"/>
            </a:pPr>
            <a:r>
              <a:rPr lang="en-US" sz="1000" b="0" i="0" u="none" strike="noStrike" baseline="0" dirty="0">
                <a:latin typeface="Calibri" panose="020F0502020204030204" pitchFamily="34" charset="0"/>
              </a:rPr>
              <a:t>Low level of </a:t>
            </a:r>
            <a:r>
              <a:rPr lang="en-US" sz="1000" b="0" i="0" u="none" strike="noStrike" baseline="0" dirty="0" err="1">
                <a:latin typeface="Calibri" panose="020F0502020204030204" pitchFamily="34" charset="0"/>
              </a:rPr>
              <a:t>harmonisation</a:t>
            </a:r>
            <a:r>
              <a:rPr lang="en-US" sz="1000" b="0" i="0" u="none" strike="noStrike" baseline="0" dirty="0">
                <a:latin typeface="Calibri" panose="020F0502020204030204" pitchFamily="34" charset="0"/>
              </a:rPr>
              <a:t> provided by Framework Decision (</a:t>
            </a:r>
            <a:r>
              <a:rPr lang="en-US" sz="1000" dirty="0">
                <a:latin typeface="Calibri" panose="020F0502020204030204" pitchFamily="34" charset="0"/>
              </a:rPr>
              <a:t>lack of meaningful </a:t>
            </a:r>
            <a:r>
              <a:rPr lang="en-US" sz="1000" dirty="0" err="1">
                <a:latin typeface="Calibri" panose="020F0502020204030204" pitchFamily="34" charset="0"/>
              </a:rPr>
              <a:t>harmonisation</a:t>
            </a:r>
            <a:r>
              <a:rPr lang="en-US" sz="1000" dirty="0">
                <a:latin typeface="Calibri" panose="020F0502020204030204" pitchFamily="34" charset="0"/>
              </a:rPr>
              <a:t> </a:t>
            </a:r>
            <a:r>
              <a:rPr lang="en-US" sz="1000" b="0" i="0" u="none" strike="noStrike" baseline="0" dirty="0">
                <a:latin typeface="Calibri" panose="020F0502020204030204" pitchFamily="34" charset="0"/>
              </a:rPr>
              <a:t>of the matter)</a:t>
            </a:r>
          </a:p>
          <a:p>
            <a:pPr marL="514350" indent="-514350">
              <a:buFont typeface="+mj-lt"/>
              <a:buAutoNum type="arabicPeriod"/>
            </a:pPr>
            <a:endParaRPr lang="en-US" sz="1000" b="0" i="0" u="none" strike="noStrike" baseline="0" dirty="0">
              <a:latin typeface="Calibri" panose="020F0502020204030204" pitchFamily="34" charset="0"/>
            </a:endParaRPr>
          </a:p>
          <a:p>
            <a:pPr marL="514350" indent="-514350">
              <a:buFont typeface="+mj-lt"/>
              <a:buAutoNum type="arabicPeriod"/>
            </a:pPr>
            <a:r>
              <a:rPr lang="en-US" sz="1000" b="0" i="0" u="none" strike="noStrike" baseline="0" dirty="0">
                <a:latin typeface="Calibri" panose="020F0502020204030204" pitchFamily="34" charset="0"/>
              </a:rPr>
              <a:t>Lack of clarity as to the ‘focus’ of criminal activity on PIF offences (autonomous concept of EU law?)</a:t>
            </a:r>
          </a:p>
          <a:p>
            <a:endParaRPr lang="en-US" sz="1000" dirty="0"/>
          </a:p>
        </p:txBody>
      </p:sp>
      <p:sp>
        <p:nvSpPr>
          <p:cNvPr id="4" name="Slide Number Placeholder 3">
            <a:extLst>
              <a:ext uri="{FF2B5EF4-FFF2-40B4-BE49-F238E27FC236}">
                <a16:creationId xmlns:a16="http://schemas.microsoft.com/office/drawing/2014/main" id="{4E38C2BE-D695-E347-C1E7-981EB429B9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124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BB717-2CDA-8B54-49B0-FFD4A8D51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8B176-537E-A709-DF38-4E711F79E1F5}"/>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8CC9FEF9-8923-C40B-9E10-CC5FF60F7F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rPr>
              <a:t>3</a:t>
            </a:r>
            <a:r>
              <a:rPr lang="en-US" sz="1000" b="1" baseline="30000" dirty="0">
                <a:latin typeface="+mn-lt"/>
              </a:rPr>
              <a:t>rd</a:t>
            </a:r>
            <a:r>
              <a:rPr lang="en-US" sz="1000" b="1" dirty="0">
                <a:latin typeface="+mn-lt"/>
              </a:rPr>
              <a:t> cluster of criminal conducts falling within the scope of competence of EPPO</a:t>
            </a:r>
          </a:p>
          <a:p>
            <a:r>
              <a:rPr lang="en-US" sz="1000" dirty="0">
                <a:latin typeface="+mn-lt"/>
              </a:rPr>
              <a:t>The crimes affecting fin int are often not committed in isolation. </a:t>
            </a:r>
          </a:p>
          <a:p>
            <a:r>
              <a:rPr lang="en-US" sz="1000" dirty="0">
                <a:latin typeface="+mn-lt"/>
              </a:rPr>
              <a:t>The approach extended the competence to all </a:t>
            </a:r>
            <a:r>
              <a:rPr lang="en-US" sz="1000" dirty="0" err="1">
                <a:latin typeface="+mn-lt"/>
              </a:rPr>
              <a:t>i.l.o.</a:t>
            </a:r>
            <a:r>
              <a:rPr lang="en-US" sz="1000" dirty="0">
                <a:latin typeface="+mn-lt"/>
              </a:rPr>
              <a:t> but limited the execution of that competence by means of article 25(3), insofar as “the joint investigation and prosecution must be in the interest of a good administration of justice”.</a:t>
            </a:r>
          </a:p>
          <a:p>
            <a:r>
              <a:rPr lang="en-US" sz="1000" dirty="0">
                <a:latin typeface="+mn-lt"/>
              </a:rPr>
              <a:t>Initially the idea was to limit the competence with regard to </a:t>
            </a:r>
            <a:r>
              <a:rPr lang="en-US" sz="1000" dirty="0" err="1">
                <a:latin typeface="+mn-lt"/>
              </a:rPr>
              <a:t>ilo</a:t>
            </a:r>
            <a:r>
              <a:rPr lang="en-US" sz="1000" dirty="0">
                <a:latin typeface="+mn-lt"/>
              </a:rPr>
              <a:t> based on material criteria: either positively, such as to crimes committed to conceal a </a:t>
            </a:r>
            <a:r>
              <a:rPr lang="en-US" sz="1000" dirty="0" err="1">
                <a:latin typeface="+mn-lt"/>
              </a:rPr>
              <a:t>pif</a:t>
            </a:r>
            <a:r>
              <a:rPr lang="en-US" sz="1000" dirty="0">
                <a:latin typeface="+mn-lt"/>
              </a:rPr>
              <a:t> offence, or negatively, by excluding attacks or threats to the physical, mental or moral integrity of natural persons. It did not reach consensus.</a:t>
            </a:r>
          </a:p>
          <a:p>
            <a:endParaRPr lang="en-US" sz="1000" dirty="0">
              <a:latin typeface="+mn-lt"/>
            </a:endParaRPr>
          </a:p>
          <a:p>
            <a:r>
              <a:rPr lang="en-US" sz="1000" dirty="0">
                <a:latin typeface="+mn-lt"/>
              </a:rPr>
              <a:t>This paragraph does not provide for a </a:t>
            </a:r>
            <a:r>
              <a:rPr lang="en-US" sz="1000" b="1" dirty="0">
                <a:latin typeface="+mn-lt"/>
              </a:rPr>
              <a:t>stand-alone material competence</a:t>
            </a:r>
            <a:r>
              <a:rPr lang="en-US" sz="1000" dirty="0">
                <a:latin typeface="+mn-lt"/>
              </a:rPr>
              <a:t>; this competence can only exist if, at the same time, the EPPO is materially competent based on para 1 but not para 2. That means that the EPPO is materially competent if a criminal </a:t>
            </a:r>
            <a:r>
              <a:rPr lang="en-US" sz="1000" dirty="0" err="1">
                <a:latin typeface="+mn-lt"/>
              </a:rPr>
              <a:t>organisation</a:t>
            </a:r>
            <a:r>
              <a:rPr lang="en-US" sz="1000" dirty="0">
                <a:latin typeface="+mn-lt"/>
              </a:rPr>
              <a:t> has just formed to commit PIF offences based on para 2, but not for the acquisition of an illegal firearm by a member of that evolving criminal </a:t>
            </a:r>
            <a:r>
              <a:rPr lang="en-US" sz="1000" dirty="0" err="1">
                <a:latin typeface="+mn-lt"/>
              </a:rPr>
              <a:t>organisation</a:t>
            </a:r>
            <a:r>
              <a:rPr lang="en-US" sz="1000" dirty="0">
                <a:latin typeface="+mn-lt"/>
              </a:rPr>
              <a:t>, even if the same ne bis in idem issue arises. If, however that illegal firearm is in the possession of a person who actually conducts a VAT fraud, the illegal possession of the weapon may the constitute an </a:t>
            </a:r>
            <a:r>
              <a:rPr lang="en-US" sz="1000" dirty="0" err="1">
                <a:latin typeface="+mn-lt"/>
              </a:rPr>
              <a:t>ilo</a:t>
            </a:r>
            <a:r>
              <a:rPr lang="en-US" sz="1000" dirty="0">
                <a:latin typeface="+mn-lt"/>
              </a:rPr>
              <a:t>.</a:t>
            </a:r>
          </a:p>
          <a:p>
            <a:endParaRPr lang="en-US"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This ancillary competence is highly controversial. This vague notion has potentially the power to </a:t>
            </a:r>
            <a:r>
              <a:rPr lang="en-US" sz="1000" dirty="0" err="1">
                <a:latin typeface="+mn-lt"/>
              </a:rPr>
              <a:t>centralise</a:t>
            </a:r>
            <a:r>
              <a:rPr lang="en-US" sz="1000" dirty="0">
                <a:latin typeface="+mn-lt"/>
              </a:rPr>
              <a:t> the competence on any offence having a strong connection with the respective PIF offence and may compromise de facto the political choice to establish a common prosecutorial office with limited competence, reducing the legitimacy of the EU intervention.</a:t>
            </a:r>
          </a:p>
          <a:p>
            <a:endParaRPr lang="en-US" sz="1000" dirty="0">
              <a:latin typeface="+mn-lt"/>
            </a:endParaRPr>
          </a:p>
          <a:p>
            <a:pPr algn="just"/>
            <a:r>
              <a:rPr lang="en-US" sz="1000" b="0" i="0" u="none" strike="noStrike" baseline="0" dirty="0">
                <a:latin typeface="+mn-lt"/>
              </a:rPr>
              <a:t>It is apparent that Article 86 TFEU does not explicitly confer powers on the EPPO to prosecute ancillary offences.26 The question is thus whether such competences can, by implication, be inferred on the basis of the doctrine of ‘</a:t>
            </a:r>
            <a:r>
              <a:rPr lang="en-US" sz="1000" b="1" i="0" u="none" strike="noStrike" baseline="0" dirty="0">
                <a:latin typeface="+mn-lt"/>
              </a:rPr>
              <a:t>implied powers</a:t>
            </a:r>
            <a:r>
              <a:rPr lang="en-US" sz="1000" b="0" i="0" u="none" strike="noStrike" baseline="0" dirty="0">
                <a:latin typeface="+mn-lt"/>
              </a:rPr>
              <a:t>’. The idea behind this would be that there is an implied competence to prosecute ancillary offences attached to the original power in Article 86 TFEU.27 The argument would be that conferring powers on the EPPO to prosecute ancillary offences would be necessary to achieve the objective of effectively fighting crimes against the EU’s financial </a:t>
            </a:r>
            <a:r>
              <a:rPr lang="en-US" sz="1000" b="0" i="0" u="none" strike="noStrike" baseline="0" dirty="0" err="1">
                <a:latin typeface="+mn-lt"/>
              </a:rPr>
              <a:t>interests.</a:t>
            </a:r>
            <a:r>
              <a:rPr lang="en-US" sz="1000" dirty="0" err="1">
                <a:latin typeface="+mn-lt"/>
              </a:rPr>
              <a:t>dependently</a:t>
            </a:r>
            <a:r>
              <a:rPr lang="en-US" sz="1000" dirty="0">
                <a:latin typeface="+mn-lt"/>
              </a:rPr>
              <a:t>, but together with other crimes.</a:t>
            </a:r>
          </a:p>
          <a:p>
            <a:pPr algn="l"/>
            <a:endParaRPr lang="en-US" sz="1000" dirty="0">
              <a:latin typeface="+mn-lt"/>
            </a:endParaRPr>
          </a:p>
          <a:p>
            <a:pPr algn="just"/>
            <a:r>
              <a:rPr lang="en-US" sz="1000" b="0" i="0" u="none" strike="noStrike" baseline="0" dirty="0">
                <a:latin typeface="+mn-lt"/>
              </a:rPr>
              <a:t>The ne bis in idem argument must, however, be taken seriously. By not conferring powers on the EPPO to prosecute ancillary offences it is apparent that there may be instances where the EPPO</a:t>
            </a:r>
          </a:p>
          <a:p>
            <a:pPr algn="l"/>
            <a:r>
              <a:rPr lang="en-US" sz="1000" b="0" i="0" u="none" strike="noStrike" baseline="0" dirty="0">
                <a:latin typeface="+mn-lt"/>
              </a:rPr>
              <a:t>would have to drop its pursuit of a specific investigation on the basis that a national prosecutor had already prosecuted those inextricably linked offences (for example forgery of documents in order</a:t>
            </a:r>
          </a:p>
          <a:p>
            <a:pPr algn="l"/>
            <a:r>
              <a:rPr lang="en-US" sz="1000" b="0" i="0" u="none" strike="noStrike" baseline="0" dirty="0">
                <a:latin typeface="+mn-lt"/>
              </a:rPr>
              <a:t>to misappropriate EU funds) and those had ended in final discharge, a negotiated settlement or acquittal. </a:t>
            </a:r>
            <a:endParaRPr lang="en-US" sz="1000" dirty="0">
              <a:latin typeface="+mn-lt"/>
            </a:endParaRPr>
          </a:p>
        </p:txBody>
      </p:sp>
      <p:sp>
        <p:nvSpPr>
          <p:cNvPr id="4" name="Slide Number Placeholder 3">
            <a:extLst>
              <a:ext uri="{FF2B5EF4-FFF2-40B4-BE49-F238E27FC236}">
                <a16:creationId xmlns:a16="http://schemas.microsoft.com/office/drawing/2014/main" id="{3500E589-833A-8A34-BD88-391E61BD62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062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19735-C8C7-BD97-3DBB-CADF6F536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4DBAA-71B1-7ACE-68E3-24EB9ECFC100}"/>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24B42600-C386-EBAA-7DED-01D510A031C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AE844268-BD0D-D1F9-8589-89BFC34BD6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329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F0630-2303-1E9F-9EE4-08D6D5BAC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182FB-1520-AFE6-FC03-8C0658EA1235}"/>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4736375D-A579-3E22-E759-6947DB77BC98}"/>
              </a:ext>
            </a:extLst>
          </p:cNvPr>
          <p:cNvSpPr>
            <a:spLocks noGrp="1"/>
          </p:cNvSpPr>
          <p:nvPr>
            <p:ph type="body" idx="1"/>
          </p:nvPr>
        </p:nvSpPr>
        <p:spPr/>
        <p:txBody>
          <a:bodyPr/>
          <a:lstStyle/>
          <a:p>
            <a:r>
              <a:rPr lang="en-US" sz="1000" dirty="0">
                <a:latin typeface="+mn-lt"/>
              </a:rPr>
              <a:t>The rationale behind this extension is explained in recital 54, as the prosecution of only </a:t>
            </a:r>
            <a:r>
              <a:rPr lang="en-US" sz="1000" dirty="0" err="1">
                <a:latin typeface="+mn-lt"/>
              </a:rPr>
              <a:t>ilo</a:t>
            </a:r>
            <a:r>
              <a:rPr lang="en-US" sz="1000" dirty="0">
                <a:latin typeface="+mn-lt"/>
              </a:rPr>
              <a:t>, or only </a:t>
            </a:r>
            <a:r>
              <a:rPr lang="en-US" sz="1000" dirty="0" err="1">
                <a:latin typeface="+mn-lt"/>
              </a:rPr>
              <a:t>pif</a:t>
            </a:r>
            <a:r>
              <a:rPr lang="en-US" sz="1000" dirty="0">
                <a:latin typeface="+mn-lt"/>
              </a:rPr>
              <a:t> offences, may result in a ne bis in idem.</a:t>
            </a:r>
          </a:p>
          <a:p>
            <a:pPr algn="just"/>
            <a:r>
              <a:rPr lang="en-US" sz="1000" b="0" i="0" u="none" strike="noStrike" baseline="0" dirty="0">
                <a:latin typeface="+mn-lt"/>
              </a:rPr>
              <a:t>In the case of such parallel prosecutions, the ne bis in idem principle would oblige the EPPO or the national prosecution service to close the proceedings once a final criminal conviction, prosecutorial case disposal (including plea bargains and other negotiated settlements with a national prosecutor) or a final acquittal had been delivered based on the same facts.</a:t>
            </a:r>
          </a:p>
          <a:p>
            <a:endParaRPr lang="en-US" sz="1000" dirty="0">
              <a:latin typeface="+mn-lt"/>
            </a:endParaRPr>
          </a:p>
          <a:p>
            <a:r>
              <a:rPr lang="en-GB" sz="1000" dirty="0">
                <a:effectLst/>
                <a:latin typeface="+mn-lt"/>
                <a:ea typeface="Calibri" panose="020F0502020204030204" pitchFamily="34" charset="0"/>
                <a:cs typeface="Times New Roman" panose="02020603050405020304" pitchFamily="18" charset="0"/>
              </a:rPr>
              <a:t>According to Recital 54 of the Regulation’s Preamble, the notion of ‘inextricably linked offence’ refers to the identity of the material facts in the sense of the existence of a set of concrete circumstances which are inextricably linked together in time and space, as established by the case law on </a:t>
            </a:r>
            <a:r>
              <a:rPr lang="en-GB" sz="1000" i="1" dirty="0">
                <a:effectLst/>
                <a:latin typeface="+mn-lt"/>
                <a:ea typeface="Calibri" panose="020F0502020204030204" pitchFamily="34" charset="0"/>
                <a:cs typeface="Times New Roman" panose="02020603050405020304" pitchFamily="18" charset="0"/>
              </a:rPr>
              <a:t>ne bis in idem</a:t>
            </a:r>
            <a:r>
              <a:rPr lang="en-GB" sz="1000" dirty="0">
                <a:effectLst/>
                <a:latin typeface="+mn-lt"/>
                <a:ea typeface="Calibri" panose="020F0502020204030204" pitchFamily="34" charset="0"/>
                <a:cs typeface="Times New Roman" panose="02020603050405020304" pitchFamily="18" charset="0"/>
              </a:rPr>
              <a:t> principle. EXAMPLE: falsification of an official document which is then used for a </a:t>
            </a:r>
            <a:r>
              <a:rPr lang="en-GB" sz="1000" dirty="0" err="1">
                <a:effectLst/>
                <a:latin typeface="+mn-lt"/>
                <a:ea typeface="Calibri" panose="020F0502020204030204" pitchFamily="34" charset="0"/>
                <a:cs typeface="Times New Roman" panose="02020603050405020304" pitchFamily="18" charset="0"/>
              </a:rPr>
              <a:t>pif</a:t>
            </a:r>
            <a:r>
              <a:rPr lang="en-GB" sz="1000" dirty="0">
                <a:effectLst/>
                <a:latin typeface="+mn-lt"/>
                <a:ea typeface="Calibri" panose="020F0502020204030204" pitchFamily="34" charset="0"/>
                <a:cs typeface="Times New Roman" panose="02020603050405020304" pitchFamily="18" charset="0"/>
              </a:rPr>
              <a:t> fraud.</a:t>
            </a:r>
          </a:p>
          <a:p>
            <a:endParaRPr lang="en-GB" sz="1000" dirty="0">
              <a:effectLst/>
              <a:latin typeface="+mn-lt"/>
              <a:ea typeface="Calibri" panose="020F0502020204030204" pitchFamily="34" charset="0"/>
              <a:cs typeface="Times New Roman" panose="02020603050405020304" pitchFamily="18" charset="0"/>
            </a:endParaRPr>
          </a:p>
          <a:p>
            <a:r>
              <a:rPr lang="en-US" sz="1000" dirty="0">
                <a:effectLst/>
                <a:latin typeface="+mn-lt"/>
                <a:ea typeface="Calibri" panose="020F0502020204030204" pitchFamily="34" charset="0"/>
                <a:cs typeface="Times New Roman" panose="02020603050405020304" pitchFamily="18" charset="0"/>
              </a:rPr>
              <a:t>However, this analogy is unconvincing given that this principle involves by definition an assessment with regard to the existence of the same fact – the idem – whereas the ancillary EPPO competence refers to criminal offences other than PIF offences.</a:t>
            </a:r>
          </a:p>
          <a:p>
            <a:endParaRPr lang="en-GB" sz="1000" dirty="0">
              <a:effectLst/>
              <a:latin typeface="+mn-lt"/>
              <a:ea typeface="Calibri" panose="020F0502020204030204" pitchFamily="34" charset="0"/>
              <a:cs typeface="Times New Roman" panose="02020603050405020304" pitchFamily="18" charset="0"/>
            </a:endParaRPr>
          </a:p>
          <a:p>
            <a:r>
              <a:rPr lang="en-GB" sz="1000" dirty="0">
                <a:effectLst/>
                <a:latin typeface="+mn-lt"/>
                <a:ea typeface="Calibri" panose="020F0502020204030204" pitchFamily="34" charset="0"/>
                <a:cs typeface="Times New Roman" panose="02020603050405020304" pitchFamily="18" charset="0"/>
              </a:rPr>
              <a:t>A better definition is offered by Recital 56, echoing the definition of the EUROPOL Regulation, where an ‘inextricably linked offence’ should be considered in light of the jurisprudence of the CJEU as the one which has been committed for the main purpose of creating the conditions to commit the PIF offence, such as offences strictly aimed at ensuring the material or legal means to commit them or to ensure the related profit or product. </a:t>
            </a:r>
          </a:p>
          <a:p>
            <a:endParaRPr lang="en-GB" sz="1000" dirty="0">
              <a:effectLst/>
              <a:latin typeface="+mn-lt"/>
              <a:cs typeface="Times New Roman" panose="02020603050405020304" pitchFamily="18" charset="0"/>
            </a:endParaRPr>
          </a:p>
          <a:p>
            <a:pPr algn="just">
              <a:lnSpc>
                <a:spcPct val="115000"/>
              </a:lnSpc>
            </a:pPr>
            <a:r>
              <a:rPr lang="en-GB" sz="1000" dirty="0">
                <a:effectLst/>
                <a:latin typeface="+mn-lt"/>
                <a:ea typeface="Calibri" panose="020F0502020204030204" pitchFamily="34" charset="0"/>
                <a:cs typeface="Times New Roman" panose="02020603050405020304" pitchFamily="18" charset="0"/>
              </a:rPr>
              <a:t>However, Article 22 </a:t>
            </a:r>
            <a:r>
              <a:rPr lang="en-GB" sz="1000" dirty="0" err="1">
                <a:effectLst/>
                <a:latin typeface="+mn-lt"/>
                <a:ea typeface="Calibri" panose="020F0502020204030204" pitchFamily="34" charset="0"/>
                <a:cs typeface="Times New Roman" panose="02020603050405020304" pitchFamily="18" charset="0"/>
              </a:rPr>
              <a:t>RegEPPO</a:t>
            </a:r>
            <a:r>
              <a:rPr lang="en-GB" sz="1000" dirty="0">
                <a:effectLst/>
                <a:latin typeface="+mn-lt"/>
                <a:ea typeface="Calibri" panose="020F0502020204030204" pitchFamily="34" charset="0"/>
                <a:cs typeface="Times New Roman" panose="02020603050405020304" pitchFamily="18" charset="0"/>
              </a:rPr>
              <a:t> </a:t>
            </a:r>
            <a:r>
              <a:rPr lang="en-US" sz="1000" dirty="0">
                <a:effectLst/>
                <a:latin typeface="+mn-lt"/>
                <a:ea typeface="Calibri" panose="020F0502020204030204" pitchFamily="34" charset="0"/>
                <a:cs typeface="Times New Roman" panose="02020603050405020304" pitchFamily="18" charset="0"/>
              </a:rPr>
              <a:t>serves the interest of justice in that a single prosecuting office carries out investigations on crimes that are closely interwoven. In any other case, ancillary competence is actionable only when </a:t>
            </a:r>
            <a:r>
              <a:rPr lang="en-GB" sz="1000" dirty="0">
                <a:effectLst/>
                <a:latin typeface="+mn-lt"/>
                <a:ea typeface="Calibri" panose="020F0502020204030204" pitchFamily="34" charset="0"/>
                <a:cs typeface="Times New Roman" panose="02020603050405020304" pitchFamily="18" charset="0"/>
              </a:rPr>
              <a:t>the inextricably linked offence is “preponderant, in terms of the seriousness of the offence concerned, as reflected in the maximum sanctions that could be imposed” (Recital 55 </a:t>
            </a:r>
            <a:r>
              <a:rPr lang="en-GB" sz="1000" dirty="0" err="1">
                <a:effectLst/>
                <a:latin typeface="+mn-lt"/>
                <a:ea typeface="Calibri" panose="020F0502020204030204" pitchFamily="34" charset="0"/>
                <a:cs typeface="Times New Roman" panose="02020603050405020304" pitchFamily="18" charset="0"/>
              </a:rPr>
              <a:t>RegEPPO</a:t>
            </a:r>
            <a:r>
              <a:rPr lang="en-GB" sz="1000"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p>
            <a:pPr algn="just">
              <a:lnSpc>
                <a:spcPct val="115000"/>
              </a:lnSpc>
            </a:pPr>
            <a:endParaRPr lang="en-US" sz="1000" dirty="0">
              <a:effectLst/>
              <a:latin typeface="+mn-lt"/>
              <a:ea typeface="Calibri" panose="020F0502020204030204" pitchFamily="34" charset="0"/>
              <a:cs typeface="Times New Roman" panose="02020603050405020304" pitchFamily="18" charset="0"/>
            </a:endParaRPr>
          </a:p>
          <a:p>
            <a:pPr algn="just">
              <a:lnSpc>
                <a:spcPct val="115000"/>
              </a:lnSpc>
            </a:pPr>
            <a:r>
              <a:rPr lang="en-GB" sz="1000" dirty="0">
                <a:effectLst/>
                <a:latin typeface="+mn-lt"/>
                <a:ea typeface="Calibri" panose="020F0502020204030204" pitchFamily="34" charset="0"/>
                <a:cs typeface="Times New Roman" panose="02020603050405020304" pitchFamily="18" charset="0"/>
              </a:rPr>
              <a:t>Some clarifications are offered by the April 2021 Guidelines, according to which two or more offences should be considered as inextricably linked when “both offences were committed by means of the same material activity and driven by the same intent; or the set of facts composing those offences was carried out as parts of the execution of the same criminal plan in order to achieve the same common goal; or the specific unlawful conduct composing one of the offences is linked in time, in space and by subject matter to the other, making up an inseparable whole; or the facts subjacent to those offences are interlinked in a way that a separate investigation, prosecution or adjudication of the offences in different proceedings would artificially split up the series of events that form the natural process of action”</a:t>
            </a:r>
            <a:r>
              <a:rPr lang="en-US" sz="1000" dirty="0">
                <a:effectLst/>
                <a:latin typeface="+mn-lt"/>
                <a:ea typeface="Calibri" panose="020F050202020403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A4AC7586-C719-F903-0327-52AAFB02B6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853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CA5A7-A3D5-2365-EA28-A0231A2F3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6EA79-8B3C-D922-130B-19346975AFBD}"/>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1EE4A77C-6E21-1DD3-806D-93C3703CFE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5EE1FC13-52CE-06E5-1BA9-B5A58C58B4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70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BD0A2-842A-45E4-2B75-E41F5A71E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ABAEB-9E27-E723-8552-250788C937E0}"/>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B1822E0E-0796-60F1-B577-CF686B7DD44B}"/>
              </a:ext>
            </a:extLst>
          </p:cNvPr>
          <p:cNvSpPr>
            <a:spLocks noGrp="1"/>
          </p:cNvSpPr>
          <p:nvPr>
            <p:ph type="body" idx="1"/>
          </p:nvPr>
        </p:nvSpPr>
        <p:spPr/>
        <p:txBody>
          <a:bodyPr/>
          <a:lstStyle/>
          <a:p>
            <a:endParaRPr lang="it-IT" sz="1000" b="1" dirty="0">
              <a:highlight>
                <a:srgbClr val="FFFF00"/>
              </a:highlight>
            </a:endParaRPr>
          </a:p>
        </p:txBody>
      </p:sp>
      <p:sp>
        <p:nvSpPr>
          <p:cNvPr id="4" name="Slide Number Placeholder 3">
            <a:extLst>
              <a:ext uri="{FF2B5EF4-FFF2-40B4-BE49-F238E27FC236}">
                <a16:creationId xmlns:a16="http://schemas.microsoft.com/office/drawing/2014/main" id="{7B65426D-6728-07AA-1F30-5871F8910BAF}"/>
              </a:ext>
            </a:extLst>
          </p:cNvPr>
          <p:cNvSpPr>
            <a:spLocks noGrp="1"/>
          </p:cNvSpPr>
          <p:nvPr>
            <p:ph type="sldNum" sz="quarter" idx="5"/>
          </p:nvPr>
        </p:nvSpPr>
        <p:spPr/>
        <p:txBody>
          <a:bodyPr/>
          <a:lstStyle/>
          <a:p>
            <a:fld id="{EC9B461A-2F76-9B45-BD8C-695B6B1FEEA5}" type="slidenum">
              <a:rPr lang="en-US" smtClean="0"/>
              <a:pPr/>
              <a:t>5</a:t>
            </a:fld>
            <a:endParaRPr lang="en-US"/>
          </a:p>
        </p:txBody>
      </p:sp>
    </p:spTree>
    <p:extLst>
      <p:ext uri="{BB962C8B-B14F-4D97-AF65-F5344CB8AC3E}">
        <p14:creationId xmlns:p14="http://schemas.microsoft.com/office/powerpoint/2010/main" val="3828531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8FC72-BB76-FED2-320E-C7E8839F4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39902-3DA6-F390-2FF7-21D711172009}"/>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FB349C3E-41E5-9EC1-6815-B8165B15C7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Supplemented by rules on territorial and personal competence under article 23. Under which circumstances the EPPO is competent to investigate and prosecute the offense referred to in article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It provides for 3 factors: territorial competence plus 2 variations of personal competence. The competence for extraterritorial offences committed by EU citizens or officials provided that the participating MS has jurisdiction for crimes committed outside its territory (e.g. in a non-participating 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As for territorial and personal competence, the EPPO will investigate the PIF offences committed in whole or in part within the territory of one or several MS participating to the initiative . The EPPO is competent for externally committed offences only if the author is a national of a participating MS or a member of EU staff, provided that that the respective MS has jurisdiction for such offences when committed outside its territory (Article 23 </a:t>
            </a:r>
            <a:r>
              <a:rPr lang="en-US" sz="1000" dirty="0" err="1"/>
              <a:t>RegEPPO</a:t>
            </a:r>
            <a:r>
              <a:rPr lang="en-US" sz="1000" dirty="0"/>
              <a:t>). “Committed” has to be interpreted as both the place where the focus of the criminal activity is and the place where the main financial damage has occurred.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MS’s rules on jurisdiction have to be taken into account for determining the limits of the EPPO’s territorial competence. The EPPO can only exercise its competence in a MS that, according to its national law, has jurisdiction over the offence.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 addition to territorial competence, the EPPO is also competent for offences committed outside of the territory of the participating MS, provided that one of these MSs has jurisdiction based on the </a:t>
            </a:r>
            <a:r>
              <a:rPr lang="en-US" sz="1000" b="1" dirty="0"/>
              <a:t>active personality principle </a:t>
            </a:r>
            <a:r>
              <a:rPr lang="en-US" sz="1000" dirty="0"/>
              <a:t>(personal competence).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Article 11 of PIF Directive, however, try to ensure a minimum </a:t>
            </a:r>
            <a:r>
              <a:rPr lang="en-US" sz="1000" dirty="0" err="1"/>
              <a:t>harmonisation</a:t>
            </a:r>
            <a:r>
              <a:rPr lang="en-US" sz="1000" dirty="0"/>
              <a:t> in this respect: MS shall take the necessary measures to establish jurisdiction where the offence is committed within its territory or by its nationals. However, it does not oblige MSs to establish jurisdiction under para. 3 of article 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Several MSs: it may give rise to questions of internal case allocation (article 26). If the EPPO has a competence for an offence, a EDP of any MS that has jurisdiction for the offence could open an investigation. In situations where 2 or more MSs have jurisdiction for a particular case, a decision will have to be made concerning which EDP should be competent.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provision of article 23 falls a bit short of what was possible to do. It could have been appropriate to extend the competence beyond those criteria, e.g. for extraterritorial offences committed by habitual residents of a participating MS. </a:t>
            </a:r>
          </a:p>
        </p:txBody>
      </p:sp>
      <p:sp>
        <p:nvSpPr>
          <p:cNvPr id="4" name="Slide Number Placeholder 3">
            <a:extLst>
              <a:ext uri="{FF2B5EF4-FFF2-40B4-BE49-F238E27FC236}">
                <a16:creationId xmlns:a16="http://schemas.microsoft.com/office/drawing/2014/main" id="{0705F991-8C60-5435-532A-B31B387833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708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18A45-B33A-9014-C799-FDB0704FB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EC186-0E6D-5803-AE69-499DF4367671}"/>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24E3C95B-0523-32F1-6BA6-2377D12462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2CE39335-C999-8B36-E881-F1B07E9288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826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0644F-F557-5743-1126-B53E7A3AF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37137-8925-6690-ED61-9E724AA0DE9E}"/>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98054E40-CCBE-F843-D0A0-8E725100C00C}"/>
              </a:ext>
            </a:extLst>
          </p:cNvPr>
          <p:cNvSpPr>
            <a:spLocks noGrp="1"/>
          </p:cNvSpPr>
          <p:nvPr>
            <p:ph type="body" idx="1"/>
          </p:nvPr>
        </p:nvSpPr>
        <p:spPr/>
        <p:txBody>
          <a:bodyPr/>
          <a:lstStyle/>
          <a:p>
            <a:r>
              <a:rPr lang="en-US" sz="1000" dirty="0" err="1"/>
              <a:t>Altrimenti</a:t>
            </a:r>
            <a:r>
              <a:rPr lang="en-US" sz="1000" dirty="0"/>
              <a:t> proc gen </a:t>
            </a:r>
            <a:r>
              <a:rPr lang="en-US" sz="1000" dirty="0" err="1"/>
              <a:t>presso</a:t>
            </a:r>
            <a:r>
              <a:rPr lang="en-US" sz="1000" dirty="0"/>
              <a:t> la corte </a:t>
            </a:r>
            <a:r>
              <a:rPr lang="en-US" sz="1000" dirty="0" err="1"/>
              <a:t>d’appello</a:t>
            </a:r>
            <a:r>
              <a:rPr lang="en-US" sz="1000" dirty="0"/>
              <a:t> corte </a:t>
            </a:r>
            <a:r>
              <a:rPr lang="en-US" sz="1000" dirty="0" err="1"/>
              <a:t>d’appello</a:t>
            </a:r>
            <a:r>
              <a:rPr lang="en-US" sz="1000" dirty="0"/>
              <a:t> se è </a:t>
            </a:r>
            <a:r>
              <a:rPr lang="en-US" sz="1000" dirty="0" err="1"/>
              <a:t>nello</a:t>
            </a:r>
            <a:r>
              <a:rPr lang="en-US" sz="1000" dirty="0"/>
              <a:t> </a:t>
            </a:r>
            <a:r>
              <a:rPr lang="en-US" sz="1000" dirty="0" err="1"/>
              <a:t>stesso</a:t>
            </a:r>
            <a:r>
              <a:rPr lang="en-US" sz="1000" dirty="0"/>
              <a:t> </a:t>
            </a:r>
            <a:r>
              <a:rPr lang="en-US" sz="1000" dirty="0" err="1"/>
              <a:t>distretto</a:t>
            </a:r>
            <a:endParaRPr lang="en-US" sz="1000" dirty="0"/>
          </a:p>
          <a:p>
            <a:r>
              <a:rPr lang="en-US" sz="1000" dirty="0" err="1"/>
              <a:t>Altrimenti</a:t>
            </a:r>
            <a:r>
              <a:rPr lang="en-US" sz="1000" dirty="0"/>
              <a:t> proc gen </a:t>
            </a:r>
            <a:r>
              <a:rPr lang="en-US" sz="1000" dirty="0" err="1"/>
              <a:t>presso</a:t>
            </a:r>
            <a:r>
              <a:rPr lang="en-US" sz="1000" dirty="0"/>
              <a:t> corte di </a:t>
            </a:r>
            <a:r>
              <a:rPr lang="en-US" sz="1000" dirty="0" err="1"/>
              <a:t>cassazione</a:t>
            </a:r>
            <a:r>
              <a:rPr lang="en-US" sz="1000" dirty="0"/>
              <a:t>  o la </a:t>
            </a:r>
            <a:r>
              <a:rPr lang="en-US" sz="1000" dirty="0" err="1"/>
              <a:t>procura</a:t>
            </a:r>
            <a:r>
              <a:rPr lang="en-US" sz="1000" dirty="0"/>
              <a:t> </a:t>
            </a:r>
            <a:r>
              <a:rPr lang="en-US" sz="1000" dirty="0" err="1"/>
              <a:t>nazionale</a:t>
            </a:r>
            <a:r>
              <a:rPr lang="en-US" sz="1000" dirty="0"/>
              <a:t> </a:t>
            </a:r>
            <a:r>
              <a:rPr lang="en-US" sz="1000" dirty="0" err="1"/>
              <a:t>antimafia</a:t>
            </a:r>
            <a:r>
              <a:rPr lang="en-US" sz="1000" dirty="0"/>
              <a:t>? Se </a:t>
            </a:r>
            <a:r>
              <a:rPr lang="en-US" sz="1000" dirty="0" err="1"/>
              <a:t>replicano</a:t>
            </a:r>
            <a:r>
              <a:rPr lang="en-US" sz="1000" dirty="0"/>
              <a:t> le </a:t>
            </a:r>
            <a:r>
              <a:rPr lang="en-US" sz="1000" dirty="0" err="1"/>
              <a:t>regole</a:t>
            </a:r>
            <a:r>
              <a:rPr lang="en-US" sz="1000" dirty="0"/>
              <a:t> interne </a:t>
            </a:r>
            <a:r>
              <a:rPr lang="en-US" sz="1000" dirty="0" err="1"/>
              <a:t>devono</a:t>
            </a:r>
            <a:r>
              <a:rPr lang="en-US" sz="1000" dirty="0"/>
              <a:t> </a:t>
            </a:r>
            <a:r>
              <a:rPr lang="en-US" sz="1000" dirty="0" err="1"/>
              <a:t>indicarne</a:t>
            </a:r>
            <a:r>
              <a:rPr lang="en-US" sz="1000" dirty="0"/>
              <a:t> due </a:t>
            </a:r>
          </a:p>
          <a:p>
            <a:r>
              <a:rPr lang="en-US" sz="1000" dirty="0"/>
              <a:t>Ogni </a:t>
            </a:r>
            <a:r>
              <a:rPr lang="en-US" sz="1000" dirty="0" err="1"/>
              <a:t>stato</a:t>
            </a:r>
            <a:r>
              <a:rPr lang="en-US" sz="1000" dirty="0"/>
              <a:t> </a:t>
            </a:r>
            <a:r>
              <a:rPr lang="en-US" sz="1000" dirty="0" err="1"/>
              <a:t>deve</a:t>
            </a:r>
            <a:r>
              <a:rPr lang="en-US" sz="1000" dirty="0"/>
              <a:t> </a:t>
            </a:r>
            <a:r>
              <a:rPr lang="en-US" sz="1000" dirty="0" err="1"/>
              <a:t>indicare</a:t>
            </a:r>
            <a:r>
              <a:rPr lang="en-US" sz="1000" dirty="0"/>
              <a:t> </a:t>
            </a:r>
            <a:r>
              <a:rPr lang="en-US" sz="1000" dirty="0" err="1"/>
              <a:t>quali</a:t>
            </a:r>
            <a:r>
              <a:rPr lang="en-US" sz="1000" dirty="0"/>
              <a:t> </a:t>
            </a:r>
            <a:r>
              <a:rPr lang="en-US" sz="1000" dirty="0" err="1"/>
              <a:t>saranno</a:t>
            </a:r>
            <a:endParaRPr lang="en-US" sz="1000" dirty="0"/>
          </a:p>
          <a:p>
            <a:endParaRPr lang="en-US" sz="1000" dirty="0"/>
          </a:p>
          <a:p>
            <a:r>
              <a:rPr lang="en-US" sz="1000" dirty="0"/>
              <a:t>Da </a:t>
            </a:r>
            <a:r>
              <a:rPr lang="en-US" sz="1000" dirty="0" err="1"/>
              <a:t>noi</a:t>
            </a:r>
            <a:r>
              <a:rPr lang="en-US" sz="1000" dirty="0"/>
              <a:t> non </a:t>
            </a:r>
            <a:r>
              <a:rPr lang="en-US" sz="1000" dirty="0" err="1"/>
              <a:t>c’è</a:t>
            </a:r>
            <a:r>
              <a:rPr lang="en-US" sz="1000" dirty="0"/>
              <a:t> un </a:t>
            </a:r>
            <a:r>
              <a:rPr lang="en-US" sz="1000" dirty="0" err="1"/>
              <a:t>giudice</a:t>
            </a:r>
            <a:r>
              <a:rPr lang="en-US" sz="1000" dirty="0"/>
              <a:t> </a:t>
            </a:r>
            <a:r>
              <a:rPr lang="en-US" sz="1000" dirty="0" err="1"/>
              <a:t>che</a:t>
            </a:r>
            <a:r>
              <a:rPr lang="en-US" sz="1000" dirty="0"/>
              <a:t> </a:t>
            </a:r>
            <a:r>
              <a:rPr lang="en-US" sz="1000" dirty="0" err="1"/>
              <a:t>prenda</a:t>
            </a:r>
            <a:r>
              <a:rPr lang="en-US" sz="1000" dirty="0"/>
              <a:t> </a:t>
            </a:r>
            <a:r>
              <a:rPr lang="en-US" sz="1000" dirty="0" err="1"/>
              <a:t>questa</a:t>
            </a:r>
            <a:r>
              <a:rPr lang="en-US" sz="1000" dirty="0"/>
              <a:t> </a:t>
            </a:r>
            <a:r>
              <a:rPr lang="en-US" sz="1000" dirty="0" err="1"/>
              <a:t>decisione</a:t>
            </a:r>
            <a:endParaRPr lang="en-US" sz="1000" dirty="0"/>
          </a:p>
          <a:p>
            <a:r>
              <a:rPr lang="en-US" sz="1000" dirty="0"/>
              <a:t>Pero’ decide </a:t>
            </a:r>
            <a:r>
              <a:rPr lang="en-US" sz="1000" dirty="0" err="1"/>
              <a:t>su</a:t>
            </a:r>
            <a:r>
              <a:rPr lang="en-US" sz="1000" dirty="0"/>
              <a:t> </a:t>
            </a:r>
            <a:r>
              <a:rPr lang="en-US" sz="1000" dirty="0" err="1"/>
              <a:t>una</a:t>
            </a:r>
            <a:r>
              <a:rPr lang="en-US" sz="1000" dirty="0"/>
              <a:t> </a:t>
            </a:r>
            <a:r>
              <a:rPr lang="en-US" sz="1000" dirty="0" err="1"/>
              <a:t>controversia</a:t>
            </a:r>
            <a:r>
              <a:rPr lang="en-US" sz="1000" dirty="0"/>
              <a:t>, </a:t>
            </a:r>
            <a:r>
              <a:rPr lang="en-US" sz="1000" dirty="0" err="1"/>
              <a:t>quindi</a:t>
            </a:r>
            <a:r>
              <a:rPr lang="en-US" sz="1000" dirty="0"/>
              <a:t> è </a:t>
            </a:r>
            <a:r>
              <a:rPr lang="en-US" sz="1000" dirty="0" err="1"/>
              <a:t>autorità</a:t>
            </a:r>
            <a:r>
              <a:rPr lang="en-US" sz="1000" dirty="0"/>
              <a:t> </a:t>
            </a:r>
            <a:r>
              <a:rPr lang="en-US" sz="1000" dirty="0" err="1"/>
              <a:t>giudiziaria</a:t>
            </a:r>
            <a:endParaRPr lang="en-US" sz="1000" dirty="0"/>
          </a:p>
          <a:p>
            <a:endParaRPr lang="en-US" sz="1000"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000" kern="1200" dirty="0" err="1">
                <a:solidFill>
                  <a:schemeClr val="tx1"/>
                </a:solidFill>
                <a:effectLst/>
                <a:latin typeface="+mn-lt"/>
                <a:ea typeface="ＭＳ Ｐゴシック" charset="0"/>
                <a:cs typeface="ＭＳ Ｐゴシック" charset="0"/>
              </a:rPr>
              <a:t>l’interpretazione</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degli</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articoli</a:t>
            </a:r>
            <a:r>
              <a:rPr lang="en-US" sz="1000" kern="1200" dirty="0">
                <a:solidFill>
                  <a:schemeClr val="tx1"/>
                </a:solidFill>
                <a:effectLst/>
                <a:latin typeface="+mn-lt"/>
                <a:ea typeface="ＭＳ Ｐゴシック" charset="0"/>
                <a:cs typeface="ＭＳ Ｐゴシック" charset="0"/>
              </a:rPr>
              <a:t> 22 e 25 del </a:t>
            </a:r>
            <a:r>
              <a:rPr lang="en-US" sz="1000" kern="1200" dirty="0" err="1">
                <a:solidFill>
                  <a:schemeClr val="tx1"/>
                </a:solidFill>
                <a:effectLst/>
                <a:latin typeface="+mn-lt"/>
                <a:ea typeface="ＭＳ Ｐゴシック" charset="0"/>
                <a:cs typeface="ＭＳ Ｐゴシック" charset="0"/>
              </a:rPr>
              <a:t>presente</a:t>
            </a:r>
            <a:r>
              <a:rPr lang="en-US" sz="1000" kern="1200" dirty="0">
                <a:solidFill>
                  <a:schemeClr val="tx1"/>
                </a:solidFill>
                <a:effectLst/>
                <a:latin typeface="+mn-lt"/>
                <a:ea typeface="ＭＳ Ｐゴシック" charset="0"/>
                <a:cs typeface="ＭＳ Ｐゴシック" charset="0"/>
              </a:rPr>
              <a:t> regolamento </a:t>
            </a:r>
            <a:r>
              <a:rPr lang="en-US" sz="1000" kern="1200" dirty="0" err="1">
                <a:solidFill>
                  <a:schemeClr val="tx1"/>
                </a:solidFill>
                <a:effectLst/>
                <a:latin typeface="+mn-lt"/>
                <a:ea typeface="ＭＳ Ｐゴシック" charset="0"/>
                <a:cs typeface="ＭＳ Ｐゴシック" charset="0"/>
              </a:rPr>
              <a:t>relativamente</a:t>
            </a:r>
            <a:r>
              <a:rPr lang="en-US" sz="1000" kern="1200" dirty="0">
                <a:solidFill>
                  <a:schemeClr val="tx1"/>
                </a:solidFill>
                <a:effectLst/>
                <a:latin typeface="+mn-lt"/>
                <a:ea typeface="ＭＳ Ｐゴシック" charset="0"/>
                <a:cs typeface="ＭＳ Ｐゴシック" charset="0"/>
              </a:rPr>
              <a:t> a </a:t>
            </a:r>
            <a:r>
              <a:rPr lang="en-US" sz="1000" kern="1200" dirty="0" err="1">
                <a:solidFill>
                  <a:schemeClr val="tx1"/>
                </a:solidFill>
                <a:effectLst/>
                <a:latin typeface="+mn-lt"/>
                <a:ea typeface="ＭＳ Ｐゴシック" charset="0"/>
                <a:cs typeface="ＭＳ Ｐゴシック" charset="0"/>
              </a:rPr>
              <a:t>eventuali</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conflitti</a:t>
            </a:r>
            <a:r>
              <a:rPr lang="en-US" sz="1000" kern="1200" dirty="0">
                <a:solidFill>
                  <a:schemeClr val="tx1"/>
                </a:solidFill>
                <a:effectLst/>
                <a:latin typeface="+mn-lt"/>
                <a:ea typeface="ＭＳ Ｐゴシック" charset="0"/>
                <a:cs typeface="ＭＳ Ｐゴシック" charset="0"/>
              </a:rPr>
              <a:t> di </a:t>
            </a:r>
            <a:r>
              <a:rPr lang="en-US" sz="1000" kern="1200" dirty="0" err="1">
                <a:solidFill>
                  <a:schemeClr val="tx1"/>
                </a:solidFill>
                <a:effectLst/>
                <a:latin typeface="+mn-lt"/>
                <a:ea typeface="ＭＳ Ｐゴシック" charset="0"/>
                <a:cs typeface="ＭＳ Ｐゴシック" charset="0"/>
              </a:rPr>
              <a:t>competenza</a:t>
            </a:r>
            <a:r>
              <a:rPr lang="en-US" sz="1000" kern="1200" dirty="0">
                <a:solidFill>
                  <a:schemeClr val="tx1"/>
                </a:solidFill>
                <a:effectLst/>
                <a:latin typeface="+mn-lt"/>
                <a:ea typeface="ＭＳ Ｐゴシック" charset="0"/>
                <a:cs typeface="ＭＳ Ｐゴシック" charset="0"/>
              </a:rPr>
              <a:t> tra </a:t>
            </a:r>
            <a:r>
              <a:rPr lang="en-US" sz="1000" kern="1200" dirty="0" err="1">
                <a:solidFill>
                  <a:schemeClr val="tx1"/>
                </a:solidFill>
                <a:effectLst/>
                <a:latin typeface="+mn-lt"/>
                <a:ea typeface="ＭＳ Ｐゴシック" charset="0"/>
                <a:cs typeface="ＭＳ Ｐゴシック" charset="0"/>
              </a:rPr>
              <a:t>l’EPPO</a:t>
            </a:r>
            <a:r>
              <a:rPr lang="en-US" sz="1000" kern="1200" dirty="0">
                <a:solidFill>
                  <a:schemeClr val="tx1"/>
                </a:solidFill>
                <a:effectLst/>
                <a:latin typeface="+mn-lt"/>
                <a:ea typeface="ＭＳ Ｐゴシック" charset="0"/>
                <a:cs typeface="ＭＳ Ｐゴシック" charset="0"/>
              </a:rPr>
              <a:t> e le </a:t>
            </a:r>
            <a:r>
              <a:rPr lang="en-US" sz="1000" kern="1200" dirty="0" err="1">
                <a:solidFill>
                  <a:schemeClr val="tx1"/>
                </a:solidFill>
                <a:effectLst/>
                <a:latin typeface="+mn-lt"/>
                <a:ea typeface="ＭＳ Ｐゴシック" charset="0"/>
                <a:cs typeface="ＭＳ Ｐゴシック" charset="0"/>
              </a:rPr>
              <a:t>autorita</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nazionali</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competenti</a:t>
            </a:r>
            <a:r>
              <a:rPr lang="en-US" sz="1000" kern="1200" dirty="0">
                <a:solidFill>
                  <a:schemeClr val="tx1"/>
                </a:solidFill>
                <a:effectLst/>
                <a:latin typeface="+mn-lt"/>
                <a:ea typeface="ＭＳ Ｐゴシック" charset="0"/>
                <a:cs typeface="ＭＳ Ｐゴシック" charset="0"/>
              </a:rPr>
              <a:t>. </a:t>
            </a:r>
            <a:endParaRPr lang="en-US" sz="1000" dirty="0">
              <a:effectLst/>
            </a:endParaRPr>
          </a:p>
        </p:txBody>
      </p:sp>
      <p:sp>
        <p:nvSpPr>
          <p:cNvPr id="4" name="Slide Number Placeholder 3">
            <a:extLst>
              <a:ext uri="{FF2B5EF4-FFF2-40B4-BE49-F238E27FC236}">
                <a16:creationId xmlns:a16="http://schemas.microsoft.com/office/drawing/2014/main" id="{868692B5-224C-F642-44D7-E16144FB57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041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C0F1F-A407-D39A-10EA-3B5FD9C8A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5A2123-4409-D163-A002-23B18B4811CF}"/>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A9FFDFAE-3C71-B5B4-3BC7-3707DDF82C16}"/>
              </a:ext>
            </a:extLst>
          </p:cNvPr>
          <p:cNvSpPr>
            <a:spLocks noGrp="1"/>
          </p:cNvSpPr>
          <p:nvPr>
            <p:ph type="body" idx="1"/>
          </p:nvPr>
        </p:nvSpPr>
        <p:spPr/>
        <p:txBody>
          <a:bodyPr/>
          <a:lstStyle/>
          <a:p>
            <a:pPr>
              <a:defRPr/>
            </a:pPr>
            <a:r>
              <a:rPr lang="it-IT" altLang="fr-FR" sz="1000" b="1" dirty="0">
                <a:latin typeface="Baskerville"/>
                <a:cs typeface="Baskerville"/>
              </a:rPr>
              <a:t>Livello di centralizzazione dell’organo </a:t>
            </a:r>
            <a:r>
              <a:rPr lang="it-IT" sz="1000" b="1" dirty="0">
                <a:solidFill>
                  <a:srgbClr val="4F5150"/>
                </a:solidFill>
                <a:latin typeface="Baskerville"/>
                <a:cs typeface="Baskerville"/>
              </a:rPr>
              <a:t>Modello decentralizzato/integrato</a:t>
            </a:r>
          </a:p>
          <a:p>
            <a:pPr marL="0" indent="0">
              <a:buNone/>
              <a:defRPr/>
            </a:pPr>
            <a:endParaRPr lang="it-IT" altLang="fr-FR" sz="1000" b="1" dirty="0">
              <a:latin typeface="Baskerville"/>
              <a:cs typeface="Baskerville"/>
            </a:endParaRPr>
          </a:p>
          <a:p>
            <a:pPr>
              <a:defRPr/>
            </a:pPr>
            <a:r>
              <a:rPr lang="it-IT" altLang="fr-FR" sz="1000" b="1" dirty="0">
                <a:latin typeface="Baskerville"/>
                <a:cs typeface="Baskerville"/>
              </a:rPr>
              <a:t>Struttura dell’organo: </a:t>
            </a:r>
            <a:r>
              <a:rPr lang="it-IT" altLang="fr-FR" sz="1000" dirty="0">
                <a:latin typeface="Baskerville"/>
                <a:cs typeface="Baskerville"/>
              </a:rPr>
              <a:t>dalla </a:t>
            </a:r>
            <a:r>
              <a:rPr lang="it-IT" altLang="fr-FR" sz="1000" dirty="0">
                <a:solidFill>
                  <a:srgbClr val="4F5150"/>
                </a:solidFill>
                <a:latin typeface="Baskerville"/>
                <a:cs typeface="Baskerville"/>
              </a:rPr>
              <a:t>s</a:t>
            </a:r>
            <a:r>
              <a:rPr lang="it-IT" sz="1000" dirty="0">
                <a:solidFill>
                  <a:srgbClr val="4F5150"/>
                </a:solidFill>
                <a:latin typeface="Baskerville"/>
                <a:cs typeface="Baskerville"/>
              </a:rPr>
              <a:t>truttura fortemente gerarchica fra EPP e </a:t>
            </a:r>
            <a:r>
              <a:rPr lang="it-IT" sz="1000" dirty="0" err="1">
                <a:solidFill>
                  <a:srgbClr val="4F5150"/>
                </a:solidFill>
                <a:latin typeface="Baskerville"/>
                <a:cs typeface="Baskerville"/>
              </a:rPr>
              <a:t>EDeIP</a:t>
            </a:r>
            <a:r>
              <a:rPr lang="it-IT" sz="1000" dirty="0">
                <a:solidFill>
                  <a:srgbClr val="4F5150"/>
                </a:solidFill>
                <a:latin typeface="Baskerville"/>
                <a:cs typeface="Baskerville"/>
              </a:rPr>
              <a:t> negli Stati membri alla </a:t>
            </a:r>
            <a:r>
              <a:rPr lang="it-IT" altLang="fr-FR" sz="1000" b="1" dirty="0">
                <a:solidFill>
                  <a:schemeClr val="accent2">
                    <a:lumMod val="75000"/>
                  </a:schemeClr>
                </a:solidFill>
                <a:latin typeface="Baskerville"/>
                <a:cs typeface="Baskerville"/>
              </a:rPr>
              <a:t>collegialità (Camere permanenti)</a:t>
            </a:r>
          </a:p>
          <a:p>
            <a:pPr>
              <a:defRPr/>
            </a:pPr>
            <a:endParaRPr lang="it-IT" altLang="fr-FR" sz="1000" b="1" dirty="0">
              <a:solidFill>
                <a:schemeClr val="accent2">
                  <a:lumMod val="75000"/>
                </a:schemeClr>
              </a:solidFill>
              <a:latin typeface="Baskerville"/>
              <a:cs typeface="Baskerville"/>
            </a:endParaRPr>
          </a:p>
          <a:p>
            <a:pPr>
              <a:defRPr/>
            </a:pPr>
            <a:r>
              <a:rPr lang="it-IT" sz="1000" b="1" dirty="0">
                <a:solidFill>
                  <a:srgbClr val="4F5150"/>
                </a:solidFill>
                <a:latin typeface="Baskerville"/>
                <a:cs typeface="Baskerville"/>
              </a:rPr>
              <a:t>Dalla competenza esclusiva </a:t>
            </a:r>
            <a:r>
              <a:rPr lang="it-IT" sz="1000" dirty="0">
                <a:solidFill>
                  <a:srgbClr val="4F5150"/>
                </a:solidFill>
                <a:latin typeface="Baskerville"/>
                <a:cs typeface="Baskerville"/>
              </a:rPr>
              <a:t>dell’EPPO per i reati PIF e reati connessi alla </a:t>
            </a:r>
            <a:r>
              <a:rPr lang="it-IT" sz="1000" b="1" dirty="0">
                <a:solidFill>
                  <a:schemeClr val="accent2">
                    <a:lumMod val="75000"/>
                  </a:schemeClr>
                </a:solidFill>
                <a:latin typeface="Baskerville"/>
                <a:cs typeface="Baskerville"/>
              </a:rPr>
              <a:t>competenza concorrente</a:t>
            </a:r>
          </a:p>
          <a:p>
            <a:pPr>
              <a:defRPr/>
            </a:pPr>
            <a:endParaRPr lang="it-IT" sz="1000" b="1" dirty="0">
              <a:solidFill>
                <a:schemeClr val="accent2">
                  <a:lumMod val="75000"/>
                </a:schemeClr>
              </a:solidFill>
              <a:latin typeface="Baskerville"/>
              <a:cs typeface="Baskerville"/>
            </a:endParaRPr>
          </a:p>
          <a:p>
            <a:pPr>
              <a:defRPr/>
            </a:pPr>
            <a:r>
              <a:rPr lang="it-IT" sz="1000" b="1" dirty="0">
                <a:solidFill>
                  <a:schemeClr val="accent2">
                    <a:lumMod val="75000"/>
                  </a:schemeClr>
                </a:solidFill>
                <a:latin typeface="Baskerville"/>
                <a:cs typeface="Baskerville"/>
              </a:rPr>
              <a:t>No </a:t>
            </a:r>
            <a:r>
              <a:rPr lang="it-IT" sz="1000" b="1" i="1" dirty="0">
                <a:solidFill>
                  <a:schemeClr val="accent2">
                    <a:lumMod val="75000"/>
                  </a:schemeClr>
                </a:solidFill>
                <a:latin typeface="Baskerville"/>
                <a:cs typeface="Baskerville"/>
              </a:rPr>
              <a:t>Single legal area</a:t>
            </a:r>
            <a:r>
              <a:rPr lang="it-IT" sz="1000" b="1" dirty="0">
                <a:solidFill>
                  <a:schemeClr val="accent2">
                    <a:lumMod val="75000"/>
                  </a:schemeClr>
                </a:solidFill>
                <a:latin typeface="Baskerville"/>
                <a:cs typeface="Baskerville"/>
              </a:rPr>
              <a:t>: interazione normativa</a:t>
            </a:r>
          </a:p>
          <a:p>
            <a:pPr marL="0" indent="0">
              <a:buNone/>
              <a:defRPr/>
            </a:pPr>
            <a:endParaRPr lang="it-IT" altLang="fr-FR" sz="1000" b="1" dirty="0">
              <a:latin typeface="Baskerville"/>
              <a:cs typeface="Baskerville"/>
            </a:endParaRPr>
          </a:p>
          <a:p>
            <a:pPr>
              <a:defRPr/>
            </a:pPr>
            <a:r>
              <a:rPr lang="it-IT" altLang="fr-FR" sz="1000" b="1" dirty="0">
                <a:latin typeface="Baskerville"/>
                <a:cs typeface="Baskerville"/>
              </a:rPr>
              <a:t>Regole per </a:t>
            </a:r>
            <a:r>
              <a:rPr lang="it-IT" altLang="fr-FR" sz="1000" b="1" dirty="0">
                <a:solidFill>
                  <a:schemeClr val="accent2">
                    <a:lumMod val="75000"/>
                  </a:schemeClr>
                </a:solidFill>
                <a:latin typeface="Baskerville"/>
                <a:cs typeface="Baskerville"/>
              </a:rPr>
              <a:t>le indagini </a:t>
            </a:r>
            <a:r>
              <a:rPr lang="it-IT" altLang="fr-FR" sz="1000" b="1" dirty="0">
                <a:latin typeface="Baskerville"/>
                <a:cs typeface="Baskerville"/>
              </a:rPr>
              <a:t>e regressione al mutuo riconoscimento</a:t>
            </a:r>
          </a:p>
          <a:p>
            <a:pPr>
              <a:defRPr/>
            </a:pPr>
            <a:endParaRPr lang="it-IT" altLang="fr-FR" sz="1000" b="1" dirty="0">
              <a:latin typeface="Baskerville"/>
              <a:cs typeface="Baskerville"/>
            </a:endParaRPr>
          </a:p>
          <a:p>
            <a:pPr>
              <a:defRPr/>
            </a:pPr>
            <a:r>
              <a:rPr lang="it-IT" altLang="fr-FR" sz="1000" b="1" dirty="0">
                <a:solidFill>
                  <a:schemeClr val="accent2">
                    <a:lumMod val="75000"/>
                  </a:schemeClr>
                </a:solidFill>
                <a:latin typeface="Baskerville"/>
                <a:cs typeface="Baskerville"/>
              </a:rPr>
              <a:t>Diritti della difesa</a:t>
            </a:r>
            <a:r>
              <a:rPr lang="it-IT" altLang="fr-FR" sz="1000" b="1" dirty="0">
                <a:latin typeface="Baskerville"/>
                <a:cs typeface="Baskerville"/>
              </a:rPr>
              <a:t>: geometrie e cronologie variabili</a:t>
            </a:r>
          </a:p>
          <a:p>
            <a:pPr>
              <a:defRPr/>
            </a:pPr>
            <a:endParaRPr lang="it-IT" altLang="fr-FR" sz="1000" b="1" dirty="0">
              <a:latin typeface="Baskerville"/>
              <a:cs typeface="Baskerville"/>
            </a:endParaRPr>
          </a:p>
          <a:p>
            <a:pPr>
              <a:defRPr/>
            </a:pPr>
            <a:r>
              <a:rPr lang="it-IT" altLang="fr-FR" sz="1000" b="1" dirty="0">
                <a:solidFill>
                  <a:schemeClr val="accent2">
                    <a:lumMod val="75000"/>
                  </a:schemeClr>
                </a:solidFill>
                <a:latin typeface="Baskerville"/>
                <a:cs typeface="Baskerville"/>
              </a:rPr>
              <a:t>Controllo giurisdizionale</a:t>
            </a:r>
            <a:r>
              <a:rPr lang="it-IT" altLang="fr-FR" sz="1000" b="1" dirty="0">
                <a:latin typeface="Baskerville"/>
                <a:cs typeface="Baskerville"/>
              </a:rPr>
              <a:t>: livello nazionale e livello europeo</a:t>
            </a:r>
          </a:p>
        </p:txBody>
      </p:sp>
      <p:sp>
        <p:nvSpPr>
          <p:cNvPr id="4" name="Slide Number Placeholder 3">
            <a:extLst>
              <a:ext uri="{FF2B5EF4-FFF2-40B4-BE49-F238E27FC236}">
                <a16:creationId xmlns:a16="http://schemas.microsoft.com/office/drawing/2014/main" id="{1EF85D68-92BF-5D4F-3582-6050AEF548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557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439FB-2DED-D7D0-F618-5096706F8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B29C36-5640-31D5-49B9-97CFC233EFC5}"/>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C00DF3E4-0027-2431-9AD5-5B5757F7255E}"/>
              </a:ext>
            </a:extLst>
          </p:cNvPr>
          <p:cNvSpPr>
            <a:spLocks noGrp="1"/>
          </p:cNvSpPr>
          <p:nvPr>
            <p:ph type="body" idx="1"/>
          </p:nvPr>
        </p:nvSpPr>
        <p:spPr/>
        <p:txBody>
          <a:bodyPr/>
          <a:lstStyle/>
          <a:p>
            <a:r>
              <a:rPr lang="en-GB" sz="1000" dirty="0"/>
              <a:t>C</a:t>
            </a:r>
            <a:r>
              <a:rPr lang="en-LU" sz="1000" dirty="0"/>
              <a:t>omparazione con sistemi federali: livelli gerarchici non interconnessi, distinzione basata sulla topologia di infrazione o entità della stessa</a:t>
            </a:r>
          </a:p>
          <a:p>
            <a:endParaRPr lang="en-LU" sz="1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i="1" dirty="0">
                <a:effectLst/>
                <a:latin typeface="Times" pitchFamily="2" charset="0"/>
              </a:rPr>
              <a:t>Internal Rules of Procedure of the European Public Prosecutor’s Office</a:t>
            </a:r>
            <a:r>
              <a:rPr lang="en-GB" sz="1000" dirty="0">
                <a:effectLst/>
                <a:latin typeface="Times" pitchFamily="2" charset="0"/>
              </a:rPr>
              <a:t>, College decision 3/2020, 12 </a:t>
            </a:r>
            <a:r>
              <a:rPr lang="en-GB" sz="1000" dirty="0" err="1">
                <a:effectLst/>
                <a:latin typeface="Times" pitchFamily="2" charset="0"/>
              </a:rPr>
              <a:t>ottobre</a:t>
            </a:r>
            <a:r>
              <a:rPr lang="en-GB" sz="1000" dirty="0">
                <a:effectLst/>
                <a:latin typeface="Times" pitchFamily="2" charset="0"/>
              </a:rPr>
              <a:t> 2020, </a:t>
            </a:r>
            <a:r>
              <a:rPr lang="en-GB" sz="1000" dirty="0" err="1">
                <a:effectLst/>
                <a:latin typeface="Times" pitchFamily="2" charset="0"/>
              </a:rPr>
              <a:t>consultabili</a:t>
            </a:r>
            <a:r>
              <a:rPr lang="en-GB" sz="1000" dirty="0">
                <a:effectLst/>
                <a:latin typeface="Times" pitchFamily="2" charset="0"/>
              </a:rPr>
              <a:t> al </a:t>
            </a:r>
            <a:r>
              <a:rPr lang="en-GB" sz="1000" dirty="0" err="1">
                <a:effectLst/>
                <a:latin typeface="Times" pitchFamily="2" charset="0"/>
              </a:rPr>
              <a:t>sito</a:t>
            </a:r>
            <a:r>
              <a:rPr lang="en-GB" sz="1000" dirty="0">
                <a:effectLst/>
                <a:latin typeface="Times" pitchFamily="2" charset="0"/>
              </a:rPr>
              <a:t>: </a:t>
            </a:r>
            <a:r>
              <a:rPr lang="en-GB" sz="1000" i="1" dirty="0">
                <a:effectLst/>
                <a:latin typeface="Times" pitchFamily="2" charset="0"/>
              </a:rPr>
              <a:t>https://www.eppo.europa.eu/ sites/default/files/2020-12/2020.003%20IRP%20-%20final.pdf </a:t>
            </a:r>
            <a:r>
              <a:rPr lang="en-GB" sz="1000" dirty="0">
                <a:effectLst/>
                <a:latin typeface="Times" pitchFamily="2" charset="0"/>
              </a:rPr>
              <a:t>(ultimo accesso 5 mag-</a:t>
            </a:r>
            <a:r>
              <a:rPr lang="en-GB" sz="1000" dirty="0" err="1">
                <a:effectLst/>
                <a:latin typeface="Times" pitchFamily="2" charset="0"/>
              </a:rPr>
              <a:t>gio</a:t>
            </a:r>
            <a:r>
              <a:rPr lang="en-GB" sz="1000" dirty="0">
                <a:effectLst/>
                <a:latin typeface="Times" pitchFamily="2" charset="0"/>
              </a:rPr>
              <a:t> 2022). Tali </a:t>
            </a:r>
            <a:r>
              <a:rPr lang="en-GB" sz="1000" dirty="0" err="1">
                <a:effectLst/>
                <a:latin typeface="Times" pitchFamily="2" charset="0"/>
              </a:rPr>
              <a:t>regole</a:t>
            </a:r>
            <a:r>
              <a:rPr lang="en-GB" sz="1000" dirty="0">
                <a:effectLst/>
                <a:latin typeface="Times" pitchFamily="2" charset="0"/>
              </a:rPr>
              <a:t> interne </a:t>
            </a:r>
            <a:r>
              <a:rPr lang="en-GB" sz="1000" dirty="0" err="1">
                <a:effectLst/>
                <a:latin typeface="Times" pitchFamily="2" charset="0"/>
              </a:rPr>
              <a:t>sono</a:t>
            </a:r>
            <a:r>
              <a:rPr lang="en-GB" sz="1000" dirty="0">
                <a:effectLst/>
                <a:latin typeface="Times" pitchFamily="2" charset="0"/>
              </a:rPr>
              <a:t> state emendate in data 11 </a:t>
            </a:r>
            <a:r>
              <a:rPr lang="en-GB" sz="1000" dirty="0" err="1">
                <a:effectLst/>
                <a:latin typeface="Times" pitchFamily="2" charset="0"/>
              </a:rPr>
              <a:t>agosto</a:t>
            </a:r>
            <a:r>
              <a:rPr lang="en-GB" sz="1000" dirty="0">
                <a:effectLst/>
                <a:latin typeface="Times" pitchFamily="2" charset="0"/>
              </a:rPr>
              <a:t> 2021 con </a:t>
            </a:r>
            <a:r>
              <a:rPr lang="en-GB" sz="1000" dirty="0" err="1">
                <a:effectLst/>
                <a:latin typeface="Times" pitchFamily="2" charset="0"/>
              </a:rPr>
              <a:t>decisione</a:t>
            </a:r>
            <a:r>
              <a:rPr lang="en-GB" sz="1000" dirty="0">
                <a:effectLst/>
                <a:latin typeface="Times" pitchFamily="2" charset="0"/>
              </a:rPr>
              <a:t> del Collegio 85/2021 (</a:t>
            </a:r>
            <a:r>
              <a:rPr lang="en-GB" sz="1000" dirty="0" err="1">
                <a:effectLst/>
                <a:latin typeface="Times" pitchFamily="2" charset="0"/>
              </a:rPr>
              <a:t>rinvenibile</a:t>
            </a:r>
            <a:r>
              <a:rPr lang="en-GB" sz="1000" dirty="0">
                <a:effectLst/>
                <a:latin typeface="Times" pitchFamily="2" charset="0"/>
              </a:rPr>
              <a:t> al </a:t>
            </a:r>
            <a:r>
              <a:rPr lang="en-GB" sz="1000" dirty="0" err="1">
                <a:effectLst/>
                <a:latin typeface="Times" pitchFamily="2" charset="0"/>
              </a:rPr>
              <a:t>sito</a:t>
            </a:r>
            <a:r>
              <a:rPr lang="en-GB" sz="1000" dirty="0">
                <a:effectLst/>
                <a:latin typeface="Times" pitchFamily="2" charset="0"/>
              </a:rPr>
              <a:t> </a:t>
            </a:r>
            <a:r>
              <a:rPr lang="en-GB" sz="1000" i="1" dirty="0">
                <a:effectLst/>
                <a:latin typeface="Times" pitchFamily="2" charset="0"/>
              </a:rPr>
              <a:t>https://www.eppo.europa.eu/sites/default/files/ 2021-12/2021.085_Decision_amending_IPR_and_Decision_on_PCs_0.pdf</a:t>
            </a:r>
            <a:r>
              <a:rPr lang="en-GB" sz="1000" dirty="0">
                <a:effectLst/>
                <a:latin typeface="Times" pitchFamily="2" charset="0"/>
              </a:rPr>
              <a:t>; ultimo ac-</a:t>
            </a:r>
            <a:r>
              <a:rPr lang="en-GB" sz="1000" dirty="0" err="1">
                <a:effectLst/>
                <a:latin typeface="Times" pitchFamily="2" charset="0"/>
              </a:rPr>
              <a:t>cesso</a:t>
            </a:r>
            <a:r>
              <a:rPr lang="en-GB" sz="1000" dirty="0">
                <a:effectLst/>
                <a:latin typeface="Times" pitchFamily="2" charset="0"/>
              </a:rPr>
              <a:t> 5 </a:t>
            </a:r>
            <a:r>
              <a:rPr lang="en-GB" sz="1000" dirty="0" err="1">
                <a:effectLst/>
                <a:latin typeface="Times" pitchFamily="2" charset="0"/>
              </a:rPr>
              <a:t>maggio</a:t>
            </a:r>
            <a:r>
              <a:rPr lang="en-GB" sz="1000" dirty="0">
                <a:effectLst/>
                <a:latin typeface="Times" pitchFamily="2" charset="0"/>
              </a:rPr>
              <a:t> 2022). </a:t>
            </a:r>
          </a:p>
        </p:txBody>
      </p:sp>
      <p:sp>
        <p:nvSpPr>
          <p:cNvPr id="4" name="Slide Number Placeholder 3">
            <a:extLst>
              <a:ext uri="{FF2B5EF4-FFF2-40B4-BE49-F238E27FC236}">
                <a16:creationId xmlns:a16="http://schemas.microsoft.com/office/drawing/2014/main" id="{80C55798-865E-B045-6D3E-5F0548A1A4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8954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65053-00C7-B779-1479-4712074CF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7B8E1-1A9B-79D4-A21B-7F33A13D7483}"/>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00106C4B-D157-16CF-0ED2-C87E4C87E7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5BD91BC0-E86E-AD77-F3C4-D366305CC3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3533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1590A-09B7-8E74-2A0E-B6B1F6B97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93C36-8E0E-4751-866E-B40E04031057}"/>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5F80B296-25A9-DE97-9853-0F30E2D39A03}"/>
              </a:ext>
            </a:extLst>
          </p:cNvPr>
          <p:cNvSpPr>
            <a:spLocks noGrp="1"/>
          </p:cNvSpPr>
          <p:nvPr>
            <p:ph type="body" idx="1"/>
          </p:nvPr>
        </p:nvSpPr>
        <p:spPr/>
        <p:txBody>
          <a:bodyPr/>
          <a:lstStyle/>
          <a:p>
            <a:r>
              <a:rPr lang="en-US" sz="1000" kern="1200" dirty="0">
                <a:solidFill>
                  <a:schemeClr val="tx1"/>
                </a:solidFill>
                <a:effectLst/>
                <a:latin typeface="+mn-lt"/>
                <a:ea typeface="ＭＳ Ｐゴシック" charset="0"/>
                <a:cs typeface="ＭＳ Ｐゴシック" charset="0"/>
              </a:rPr>
              <a:t>Il </a:t>
            </a:r>
            <a:r>
              <a:rPr lang="en-US" sz="1000" kern="1200" dirty="0" err="1">
                <a:solidFill>
                  <a:schemeClr val="tx1"/>
                </a:solidFill>
                <a:effectLst/>
                <a:latin typeface="+mn-lt"/>
                <a:ea typeface="ＭＳ Ｐゴシック" charset="0"/>
                <a:cs typeface="ＭＳ Ｐゴシック" charset="0"/>
              </a:rPr>
              <a:t>livello</a:t>
            </a:r>
            <a:r>
              <a:rPr lang="en-US" sz="1000" kern="1200" dirty="0">
                <a:solidFill>
                  <a:schemeClr val="tx1"/>
                </a:solidFill>
                <a:effectLst/>
                <a:latin typeface="+mn-lt"/>
                <a:ea typeface="ＭＳ Ｐゴシック" charset="0"/>
                <a:cs typeface="ＭＳ Ｐゴシック" charset="0"/>
              </a:rPr>
              <a:t> centrale è </a:t>
            </a:r>
            <a:r>
              <a:rPr lang="en-US" sz="1000" kern="1200" dirty="0" err="1">
                <a:solidFill>
                  <a:schemeClr val="tx1"/>
                </a:solidFill>
                <a:effectLst/>
                <a:latin typeface="+mn-lt"/>
                <a:ea typeface="ＭＳ Ｐゴシック" charset="0"/>
                <a:cs typeface="ＭＳ Ｐゴシック" charset="0"/>
              </a:rPr>
              <a:t>composto</a:t>
            </a:r>
            <a:r>
              <a:rPr lang="en-US" sz="1000" kern="1200" dirty="0">
                <a:solidFill>
                  <a:schemeClr val="tx1"/>
                </a:solidFill>
                <a:effectLst/>
                <a:latin typeface="+mn-lt"/>
                <a:ea typeface="ＭＳ Ｐゴシック" charset="0"/>
                <a:cs typeface="ＭＳ Ｐゴシック" charset="0"/>
              </a:rPr>
              <a:t> da un </a:t>
            </a:r>
            <a:r>
              <a:rPr lang="en-US" sz="1000" kern="1200" dirty="0" err="1">
                <a:solidFill>
                  <a:schemeClr val="tx1"/>
                </a:solidFill>
                <a:effectLst/>
                <a:latin typeface="+mn-lt"/>
                <a:ea typeface="ＭＳ Ｐゴシック" charset="0"/>
                <a:cs typeface="ＭＳ Ｐゴシック" charset="0"/>
              </a:rPr>
              <a:t>ufficio</a:t>
            </a:r>
            <a:r>
              <a:rPr lang="en-US" sz="1000" kern="1200" dirty="0">
                <a:solidFill>
                  <a:schemeClr val="tx1"/>
                </a:solidFill>
                <a:effectLst/>
                <a:latin typeface="+mn-lt"/>
                <a:ea typeface="ＭＳ Ｐゴシック" charset="0"/>
                <a:cs typeface="ＭＳ Ｐゴシック" charset="0"/>
              </a:rPr>
              <a:t> centrale </a:t>
            </a:r>
            <a:r>
              <a:rPr lang="en-US" sz="1000" kern="1200" dirty="0" err="1">
                <a:solidFill>
                  <a:schemeClr val="tx1"/>
                </a:solidFill>
                <a:effectLst/>
                <a:latin typeface="+mn-lt"/>
                <a:ea typeface="ＭＳ Ｐゴシック" charset="0"/>
                <a:cs typeface="ＭＳ Ｐゴシック" charset="0"/>
              </a:rPr>
              <a:t>nella</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sede</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dell’EPPO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L’ufficio</a:t>
            </a:r>
            <a:r>
              <a:rPr lang="en-US" sz="1000" kern="1200" dirty="0">
                <a:solidFill>
                  <a:schemeClr val="tx1"/>
                </a:solidFill>
                <a:effectLst/>
                <a:latin typeface="+mn-lt"/>
                <a:ea typeface="ＭＳ Ｐゴシック" charset="0"/>
                <a:cs typeface="ＭＳ Ｐゴシック" charset="0"/>
              </a:rPr>
              <a:t> centrale è </a:t>
            </a:r>
            <a:r>
              <a:rPr lang="en-US" sz="1000" kern="1200" dirty="0" err="1">
                <a:solidFill>
                  <a:schemeClr val="tx1"/>
                </a:solidFill>
                <a:effectLst/>
                <a:latin typeface="+mn-lt"/>
                <a:ea typeface="ＭＳ Ｐゴシック" charset="0"/>
                <a:cs typeface="ＭＳ Ｐゴシック" charset="0"/>
              </a:rPr>
              <a:t>formato</a:t>
            </a:r>
            <a:r>
              <a:rPr lang="en-US" sz="1000" kern="1200" dirty="0">
                <a:solidFill>
                  <a:schemeClr val="tx1"/>
                </a:solidFill>
                <a:effectLst/>
                <a:latin typeface="+mn-lt"/>
                <a:ea typeface="ＭＳ Ｐゴシック" charset="0"/>
                <a:cs typeface="ＭＳ Ｐゴシック" charset="0"/>
              </a:rPr>
              <a:t> dal </a:t>
            </a:r>
            <a:r>
              <a:rPr lang="en-US" sz="1000" b="1" kern="1200" dirty="0" err="1">
                <a:solidFill>
                  <a:schemeClr val="tx1"/>
                </a:solidFill>
                <a:effectLst/>
                <a:latin typeface="+mn-lt"/>
                <a:ea typeface="ＭＳ Ｐゴシック" charset="0"/>
                <a:cs typeface="ＭＳ Ｐゴシック" charset="0"/>
              </a:rPr>
              <a:t>collegio</a:t>
            </a:r>
            <a:r>
              <a:rPr lang="en-US" sz="1000" kern="1200" dirty="0">
                <a:solidFill>
                  <a:schemeClr val="tx1"/>
                </a:solidFill>
                <a:effectLst/>
                <a:latin typeface="+mn-lt"/>
                <a:ea typeface="ＭＳ Ｐゴシック" charset="0"/>
                <a:cs typeface="ＭＳ Ｐゴシック" charset="0"/>
              </a:rPr>
              <a:t>, </a:t>
            </a:r>
          </a:p>
          <a:p>
            <a:r>
              <a:rPr lang="en-US" sz="1000" kern="1200" dirty="0" err="1">
                <a:solidFill>
                  <a:schemeClr val="tx1"/>
                </a:solidFill>
                <a:effectLst/>
                <a:latin typeface="+mn-lt"/>
                <a:ea typeface="ＭＳ Ｐゴシック" charset="0"/>
                <a:cs typeface="ＭＳ Ｐゴシック" charset="0"/>
              </a:rPr>
              <a:t>dalle</a:t>
            </a:r>
            <a:r>
              <a:rPr lang="en-US" sz="1000" kern="1200" dirty="0">
                <a:solidFill>
                  <a:schemeClr val="tx1"/>
                </a:solidFill>
                <a:effectLst/>
                <a:latin typeface="+mn-lt"/>
                <a:ea typeface="ＭＳ Ｐゴシック" charset="0"/>
                <a:cs typeface="ＭＳ Ｐゴシック" charset="0"/>
              </a:rPr>
              <a:t> </a:t>
            </a:r>
            <a:r>
              <a:rPr lang="en-US" sz="1000" b="1" kern="1200" dirty="0" err="1">
                <a:solidFill>
                  <a:schemeClr val="tx1"/>
                </a:solidFill>
                <a:effectLst/>
                <a:latin typeface="+mn-lt"/>
                <a:ea typeface="ＭＳ Ｐゴシック" charset="0"/>
                <a:cs typeface="ＭＳ Ｐゴシック" charset="0"/>
              </a:rPr>
              <a:t>camere</a:t>
            </a:r>
            <a:r>
              <a:rPr lang="en-US" sz="1000" b="1" kern="1200" dirty="0">
                <a:solidFill>
                  <a:schemeClr val="tx1"/>
                </a:solidFill>
                <a:effectLst/>
                <a:latin typeface="+mn-lt"/>
                <a:ea typeface="ＭＳ Ｐゴシック" charset="0"/>
                <a:cs typeface="ＭＳ Ｐゴシック" charset="0"/>
              </a:rPr>
              <a:t> </a:t>
            </a:r>
            <a:r>
              <a:rPr lang="en-US" sz="1000" b="1" kern="1200" dirty="0" err="1">
                <a:solidFill>
                  <a:schemeClr val="tx1"/>
                </a:solidFill>
                <a:effectLst/>
                <a:latin typeface="+mn-lt"/>
                <a:ea typeface="ＭＳ Ｐゴシック" charset="0"/>
                <a:cs typeface="ＭＳ Ｐゴシック" charset="0"/>
              </a:rPr>
              <a:t>permanenti</a:t>
            </a:r>
            <a:r>
              <a:rPr lang="en-US" sz="1000" kern="1200" dirty="0">
                <a:solidFill>
                  <a:schemeClr val="tx1"/>
                </a:solidFill>
                <a:effectLst/>
                <a:latin typeface="+mn-lt"/>
                <a:ea typeface="ＭＳ Ｐゴシック" charset="0"/>
                <a:cs typeface="ＭＳ Ｐゴシック" charset="0"/>
              </a:rPr>
              <a:t>, dal </a:t>
            </a:r>
            <a:r>
              <a:rPr lang="en-US" sz="1000" b="1" kern="1200" dirty="0" err="1">
                <a:solidFill>
                  <a:schemeClr val="tx1"/>
                </a:solidFill>
                <a:effectLst/>
                <a:latin typeface="+mn-lt"/>
                <a:ea typeface="ＭＳ Ｐゴシック" charset="0"/>
                <a:cs typeface="ＭＳ Ｐゴシック" charset="0"/>
              </a:rPr>
              <a:t>procuratore</a:t>
            </a:r>
            <a:r>
              <a:rPr lang="en-US" sz="1000" b="1" kern="1200" dirty="0">
                <a:solidFill>
                  <a:schemeClr val="tx1"/>
                </a:solidFill>
                <a:effectLst/>
                <a:latin typeface="+mn-lt"/>
                <a:ea typeface="ＭＳ Ｐゴシック" charset="0"/>
                <a:cs typeface="ＭＳ Ｐゴシック" charset="0"/>
              </a:rPr>
              <a:t> capo </a:t>
            </a:r>
            <a:r>
              <a:rPr lang="en-US" sz="1000" b="1" kern="1200" dirty="0" err="1">
                <a:solidFill>
                  <a:schemeClr val="tx1"/>
                </a:solidFill>
                <a:effectLst/>
                <a:latin typeface="+mn-lt"/>
                <a:ea typeface="ＭＳ Ｐゴシック" charset="0"/>
                <a:cs typeface="ＭＳ Ｐゴシック" charset="0"/>
              </a:rPr>
              <a:t>europeo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dai</a:t>
            </a:r>
            <a:r>
              <a:rPr lang="en-US" sz="1000" kern="1200" dirty="0">
                <a:solidFill>
                  <a:schemeClr val="tx1"/>
                </a:solidFill>
                <a:effectLst/>
                <a:latin typeface="+mn-lt"/>
                <a:ea typeface="ＭＳ Ｐゴシック" charset="0"/>
                <a:cs typeface="ＭＳ Ｐゴシック" charset="0"/>
              </a:rPr>
              <a:t> </a:t>
            </a:r>
            <a:r>
              <a:rPr lang="en-US" sz="1000" b="1" kern="1200" dirty="0" err="1">
                <a:solidFill>
                  <a:schemeClr val="tx1"/>
                </a:solidFill>
                <a:effectLst/>
                <a:latin typeface="+mn-lt"/>
                <a:ea typeface="ＭＳ Ｐゴシック" charset="0"/>
                <a:cs typeface="ＭＳ Ｐゴシック" charset="0"/>
              </a:rPr>
              <a:t>sostituti</a:t>
            </a:r>
            <a:r>
              <a:rPr lang="en-US" sz="1000" kern="1200" dirty="0">
                <a:solidFill>
                  <a:schemeClr val="tx1"/>
                </a:solidFill>
                <a:effectLst/>
                <a:latin typeface="+mn-lt"/>
                <a:ea typeface="ＭＳ Ｐゴシック" charset="0"/>
                <a:cs typeface="ＭＳ Ｐゴシック" charset="0"/>
              </a:rPr>
              <a:t> del </a:t>
            </a:r>
            <a:r>
              <a:rPr lang="en-US" sz="1000" kern="1200" dirty="0" err="1">
                <a:solidFill>
                  <a:schemeClr val="tx1"/>
                </a:solidFill>
                <a:effectLst/>
                <a:latin typeface="+mn-lt"/>
                <a:ea typeface="ＭＳ Ｐゴシック" charset="0"/>
                <a:cs typeface="ＭＳ Ｐゴシック" charset="0"/>
              </a:rPr>
              <a:t>procuratore</a:t>
            </a:r>
            <a:r>
              <a:rPr lang="en-US" sz="1000" kern="1200" dirty="0">
                <a:solidFill>
                  <a:schemeClr val="tx1"/>
                </a:solidFill>
                <a:effectLst/>
                <a:latin typeface="+mn-lt"/>
                <a:ea typeface="ＭＳ Ｐゴシック" charset="0"/>
                <a:cs typeface="ＭＳ Ｐゴシック" charset="0"/>
              </a:rPr>
              <a:t> capo </a:t>
            </a:r>
            <a:r>
              <a:rPr lang="en-US" sz="1000" kern="1200" dirty="0" err="1">
                <a:solidFill>
                  <a:schemeClr val="tx1"/>
                </a:solidFill>
                <a:effectLst/>
                <a:latin typeface="+mn-lt"/>
                <a:ea typeface="ＭＳ Ｐゴシック" charset="0"/>
                <a:cs typeface="ＭＳ Ｐゴシック" charset="0"/>
              </a:rPr>
              <a:t>europeo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dai</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procuratori</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europei</a:t>
            </a:r>
            <a:r>
              <a:rPr lang="en-US" sz="1000" kern="1200" dirty="0">
                <a:solidFill>
                  <a:schemeClr val="tx1"/>
                </a:solidFill>
                <a:effectLst/>
                <a:latin typeface="+mn-lt"/>
                <a:ea typeface="ＭＳ Ｐゴシック" charset="0"/>
                <a:cs typeface="ＭＳ Ｐゴシック" charset="0"/>
              </a:rPr>
              <a:t> e dal </a:t>
            </a:r>
            <a:r>
              <a:rPr lang="en-US" sz="1000" kern="1200" dirty="0" err="1">
                <a:solidFill>
                  <a:schemeClr val="tx1"/>
                </a:solidFill>
                <a:effectLst/>
                <a:latin typeface="+mn-lt"/>
                <a:ea typeface="ＭＳ Ｐゴシック" charset="0"/>
                <a:cs typeface="ＭＳ Ｐゴシック" charset="0"/>
              </a:rPr>
              <a:t>direttore</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amministrativo</a:t>
            </a:r>
            <a:r>
              <a:rPr lang="en-US" sz="1000" kern="1200" dirty="0">
                <a:solidFill>
                  <a:schemeClr val="tx1"/>
                </a:solidFill>
                <a:effectLst/>
                <a:latin typeface="+mn-lt"/>
                <a:ea typeface="ＭＳ Ｐゴシック" charset="0"/>
                <a:cs typeface="ＭＳ Ｐゴシック" charset="0"/>
              </a:rPr>
              <a:t>. </a:t>
            </a:r>
            <a:endParaRPr lang="en-US" sz="1000" dirty="0"/>
          </a:p>
          <a:p>
            <a:endParaRPr lang="en-US" sz="1000"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000" kern="1200" dirty="0">
                <a:solidFill>
                  <a:schemeClr val="tx1"/>
                </a:solidFill>
                <a:effectLst/>
                <a:latin typeface="+mn-lt"/>
                <a:ea typeface="ＭＳ Ｐゴシック" charset="0"/>
                <a:cs typeface="ＭＳ Ｐゴシック" charset="0"/>
              </a:rPr>
              <a:t>Il </a:t>
            </a:r>
            <a:r>
              <a:rPr lang="en-US" sz="1000" kern="1200" dirty="0" err="1">
                <a:solidFill>
                  <a:schemeClr val="tx1"/>
                </a:solidFill>
                <a:effectLst/>
                <a:latin typeface="+mn-lt"/>
                <a:ea typeface="ＭＳ Ｐゴシック" charset="0"/>
                <a:cs typeface="ＭＳ Ｐゴシック" charset="0"/>
              </a:rPr>
              <a:t>collegio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dell’EPPO</a:t>
            </a:r>
            <a:r>
              <a:rPr lang="en-US" sz="1000" kern="1200" dirty="0">
                <a:solidFill>
                  <a:schemeClr val="tx1"/>
                </a:solidFill>
                <a:effectLst/>
                <a:latin typeface="+mn-lt"/>
                <a:ea typeface="ＭＳ Ｐゴシック" charset="0"/>
                <a:cs typeface="ＭＳ Ｐゴシック" charset="0"/>
              </a:rPr>
              <a:t> è </a:t>
            </a:r>
            <a:r>
              <a:rPr lang="en-US" sz="1000" kern="1200" dirty="0" err="1">
                <a:solidFill>
                  <a:schemeClr val="tx1"/>
                </a:solidFill>
                <a:effectLst/>
                <a:latin typeface="+mn-lt"/>
                <a:ea typeface="ＭＳ Ｐゴシック" charset="0"/>
                <a:cs typeface="ＭＳ Ｐゴシック" charset="0"/>
              </a:rPr>
              <a:t>composto</a:t>
            </a:r>
            <a:r>
              <a:rPr lang="en-US" sz="1000" kern="1200" dirty="0">
                <a:solidFill>
                  <a:schemeClr val="tx1"/>
                </a:solidFill>
                <a:effectLst/>
                <a:latin typeface="+mn-lt"/>
                <a:ea typeface="ＭＳ Ｐゴシック" charset="0"/>
                <a:cs typeface="ＭＳ Ｐゴシック" charset="0"/>
              </a:rPr>
              <a:t> dal </a:t>
            </a:r>
            <a:r>
              <a:rPr lang="en-US" sz="1000" kern="1200" dirty="0" err="1">
                <a:solidFill>
                  <a:schemeClr val="tx1"/>
                </a:solidFill>
                <a:effectLst/>
                <a:latin typeface="+mn-lt"/>
                <a:ea typeface="ＭＳ Ｐゴシック" charset="0"/>
                <a:cs typeface="ＭＳ Ｐゴシック" charset="0"/>
              </a:rPr>
              <a:t>procuratore</a:t>
            </a:r>
            <a:r>
              <a:rPr lang="en-US" sz="1000" kern="1200" dirty="0">
                <a:solidFill>
                  <a:schemeClr val="tx1"/>
                </a:solidFill>
                <a:effectLst/>
                <a:latin typeface="+mn-lt"/>
                <a:ea typeface="ＭＳ Ｐゴシック" charset="0"/>
                <a:cs typeface="ＭＳ Ｐゴシック" charset="0"/>
              </a:rPr>
              <a:t> capo </a:t>
            </a:r>
            <a:r>
              <a:rPr lang="en-US" sz="1000" kern="1200" dirty="0" err="1">
                <a:solidFill>
                  <a:schemeClr val="tx1"/>
                </a:solidFill>
                <a:effectLst/>
                <a:latin typeface="+mn-lt"/>
                <a:ea typeface="ＭＳ Ｐゴシック" charset="0"/>
                <a:cs typeface="ＭＳ Ｐゴシック" charset="0"/>
              </a:rPr>
              <a:t>europeo</a:t>
            </a:r>
            <a:r>
              <a:rPr lang="en-US" sz="1000" kern="1200" dirty="0">
                <a:solidFill>
                  <a:schemeClr val="tx1"/>
                </a:solidFill>
                <a:effectLst/>
                <a:latin typeface="+mn-lt"/>
                <a:ea typeface="ＭＳ Ｐゴシック" charset="0"/>
                <a:cs typeface="ＭＳ Ｐゴシック" charset="0"/>
              </a:rPr>
              <a:t> e da un </a:t>
            </a:r>
            <a:r>
              <a:rPr lang="en-US" sz="1000" kern="1200" dirty="0" err="1">
                <a:solidFill>
                  <a:schemeClr val="tx1"/>
                </a:solidFill>
                <a:effectLst/>
                <a:latin typeface="+mn-lt"/>
                <a:ea typeface="ＭＳ Ｐゴシック" charset="0"/>
                <a:cs typeface="ＭＳ Ｐゴシック" charset="0"/>
              </a:rPr>
              <a:t>procuratore</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europeo</a:t>
            </a:r>
            <a:r>
              <a:rPr lang="en-US" sz="1000" kern="1200" dirty="0">
                <a:solidFill>
                  <a:schemeClr val="tx1"/>
                </a:solidFill>
                <a:effectLst/>
                <a:latin typeface="+mn-lt"/>
                <a:ea typeface="ＭＳ Ｐゴシック" charset="0"/>
                <a:cs typeface="ＭＳ Ｐゴシック" charset="0"/>
              </a:rPr>
              <a:t> per </a:t>
            </a:r>
            <a:r>
              <a:rPr lang="en-US" sz="1000" kern="1200" dirty="0" err="1">
                <a:solidFill>
                  <a:schemeClr val="tx1"/>
                </a:solidFill>
                <a:effectLst/>
                <a:latin typeface="+mn-lt"/>
                <a:ea typeface="ＭＳ Ｐゴシック" charset="0"/>
                <a:cs typeface="ＭＳ Ｐゴシック" charset="0"/>
              </a:rPr>
              <a:t>Stato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membro</a:t>
            </a:r>
            <a:r>
              <a:rPr lang="en-US" sz="1000" kern="1200" dirty="0">
                <a:solidFill>
                  <a:schemeClr val="tx1"/>
                </a:solidFill>
                <a:effectLst/>
                <a:latin typeface="+mn-lt"/>
                <a:ea typeface="ＭＳ Ｐゴシック" charset="0"/>
                <a:cs typeface="ＭＳ Ｐゴシック" charset="0"/>
              </a:rPr>
              <a:t>. </a:t>
            </a:r>
            <a:endParaRPr lang="en-US" sz="1000" dirty="0"/>
          </a:p>
          <a:p>
            <a:endParaRPr lang="en-US" sz="1000"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000" kern="1200" dirty="0">
                <a:solidFill>
                  <a:schemeClr val="tx1"/>
                </a:solidFill>
                <a:effectLst/>
                <a:latin typeface="+mn-lt"/>
                <a:ea typeface="ＭＳ Ｐゴシック" charset="0"/>
                <a:cs typeface="ＭＳ Ｐゴシック" charset="0"/>
              </a:rPr>
              <a:t>Le </a:t>
            </a:r>
            <a:r>
              <a:rPr lang="en-US" sz="1000" kern="1200" dirty="0" err="1">
                <a:solidFill>
                  <a:schemeClr val="tx1"/>
                </a:solidFill>
                <a:effectLst/>
                <a:latin typeface="+mn-lt"/>
                <a:ea typeface="ＭＳ Ｐゴシック" charset="0"/>
                <a:cs typeface="ＭＳ Ｐゴシック" charset="0"/>
              </a:rPr>
              <a:t>camere</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permanenti</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sono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presiedute</a:t>
            </a:r>
            <a:r>
              <a:rPr lang="en-US" sz="1000" kern="1200" dirty="0">
                <a:solidFill>
                  <a:schemeClr val="tx1"/>
                </a:solidFill>
                <a:effectLst/>
                <a:latin typeface="+mn-lt"/>
                <a:ea typeface="ＭＳ Ｐゴシック" charset="0"/>
                <a:cs typeface="ＭＳ Ｐゴシック" charset="0"/>
              </a:rPr>
              <a:t> dal </a:t>
            </a:r>
            <a:r>
              <a:rPr lang="en-US" sz="1000" kern="1200" dirty="0" err="1">
                <a:solidFill>
                  <a:schemeClr val="tx1"/>
                </a:solidFill>
                <a:effectLst/>
                <a:latin typeface="+mn-lt"/>
                <a:ea typeface="ＭＳ Ｐゴシック" charset="0"/>
                <a:cs typeface="ＭＳ Ｐゴシック" charset="0"/>
              </a:rPr>
              <a:t>procuratore</a:t>
            </a:r>
            <a:r>
              <a:rPr lang="en-US" sz="1000" kern="1200" dirty="0">
                <a:solidFill>
                  <a:schemeClr val="tx1"/>
                </a:solidFill>
                <a:effectLst/>
                <a:latin typeface="+mn-lt"/>
                <a:ea typeface="ＭＳ Ｐゴシック" charset="0"/>
                <a:cs typeface="ＭＳ Ｐゴシック" charset="0"/>
              </a:rPr>
              <a:t> capo </a:t>
            </a:r>
            <a:r>
              <a:rPr lang="en-US" sz="1000" kern="1200" dirty="0" err="1">
                <a:solidFill>
                  <a:schemeClr val="tx1"/>
                </a:solidFill>
                <a:effectLst/>
                <a:latin typeface="+mn-lt"/>
                <a:ea typeface="ＭＳ Ｐゴシック" charset="0"/>
                <a:cs typeface="ＭＳ Ｐゴシック" charset="0"/>
              </a:rPr>
              <a:t>europeo</a:t>
            </a:r>
            <a:r>
              <a:rPr lang="en-US" sz="1000" kern="1200" dirty="0">
                <a:solidFill>
                  <a:schemeClr val="tx1"/>
                </a:solidFill>
                <a:effectLst/>
                <a:latin typeface="+mn-lt"/>
                <a:ea typeface="ＭＳ Ｐゴシック" charset="0"/>
                <a:cs typeface="ＭＳ Ｐゴシック" charset="0"/>
              </a:rPr>
              <a:t>, o da uno </a:t>
            </a:r>
            <a:r>
              <a:rPr lang="en-US" sz="1000" kern="1200" dirty="0" err="1">
                <a:solidFill>
                  <a:schemeClr val="tx1"/>
                </a:solidFill>
                <a:effectLst/>
                <a:latin typeface="+mn-lt"/>
                <a:ea typeface="ＭＳ Ｐゴシック" charset="0"/>
                <a:cs typeface="ＭＳ Ｐゴシック" charset="0"/>
              </a:rPr>
              <a:t>dei</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sostituti</a:t>
            </a:r>
            <a:r>
              <a:rPr lang="en-US" sz="1000" kern="1200" dirty="0">
                <a:solidFill>
                  <a:schemeClr val="tx1"/>
                </a:solidFill>
                <a:effectLst/>
                <a:latin typeface="+mn-lt"/>
                <a:ea typeface="ＭＳ Ｐゴシック" charset="0"/>
                <a:cs typeface="ＭＳ Ｐゴシック" charset="0"/>
              </a:rPr>
              <a:t> del </a:t>
            </a:r>
            <a:r>
              <a:rPr lang="en-US" sz="1000" kern="1200" dirty="0" err="1">
                <a:solidFill>
                  <a:schemeClr val="tx1"/>
                </a:solidFill>
                <a:effectLst/>
                <a:latin typeface="+mn-lt"/>
                <a:ea typeface="ＭＳ Ｐゴシック" charset="0"/>
                <a:cs typeface="ＭＳ Ｐゴシック" charset="0"/>
              </a:rPr>
              <a:t>procuratore</a:t>
            </a:r>
            <a:r>
              <a:rPr lang="en-US" sz="1000" kern="1200" dirty="0">
                <a:solidFill>
                  <a:schemeClr val="tx1"/>
                </a:solidFill>
                <a:effectLst/>
                <a:latin typeface="+mn-lt"/>
                <a:ea typeface="ＭＳ Ｐゴシック" charset="0"/>
                <a:cs typeface="ＭＳ Ｐゴシック" charset="0"/>
              </a:rPr>
              <a:t> capo </a:t>
            </a:r>
            <a:r>
              <a:rPr lang="en-US" sz="1000" kern="1200" dirty="0" err="1">
                <a:solidFill>
                  <a:schemeClr val="tx1"/>
                </a:solidFill>
                <a:effectLst/>
                <a:latin typeface="+mn-lt"/>
                <a:ea typeface="ＭＳ Ｐゴシック" charset="0"/>
                <a:cs typeface="ＭＳ Ｐゴシック" charset="0"/>
              </a:rPr>
              <a:t>europeo</a:t>
            </a:r>
            <a:r>
              <a:rPr lang="en-US" sz="1000" kern="1200" dirty="0">
                <a:solidFill>
                  <a:schemeClr val="tx1"/>
                </a:solidFill>
                <a:effectLst/>
                <a:latin typeface="+mn-lt"/>
                <a:ea typeface="ＭＳ Ｐゴシック" charset="0"/>
                <a:cs typeface="ＭＳ Ｐゴシック" charset="0"/>
              </a:rPr>
              <a:t>, o da un </a:t>
            </a:r>
            <a:r>
              <a:rPr lang="en-US" sz="1000" kern="1200" dirty="0" err="1">
                <a:solidFill>
                  <a:schemeClr val="tx1"/>
                </a:solidFill>
                <a:effectLst/>
                <a:latin typeface="+mn-lt"/>
                <a:ea typeface="ＭＳ Ｐゴシック" charset="0"/>
                <a:cs typeface="ＭＳ Ｐゴシック" charset="0"/>
              </a:rPr>
              <a:t>procuratore</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europeo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nominato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presidente</a:t>
            </a:r>
            <a:r>
              <a:rPr lang="en-US" sz="1000" kern="1200" dirty="0">
                <a:solidFill>
                  <a:schemeClr val="tx1"/>
                </a:solidFill>
                <a:effectLst/>
                <a:latin typeface="+mn-lt"/>
                <a:ea typeface="ＭＳ Ｐゴシック" charset="0"/>
                <a:cs typeface="ＭＳ Ｐゴシック" charset="0"/>
              </a:rPr>
              <a:t> in </a:t>
            </a:r>
            <a:r>
              <a:rPr lang="en-US" sz="1000" kern="1200" dirty="0" err="1">
                <a:solidFill>
                  <a:schemeClr val="tx1"/>
                </a:solidFill>
                <a:effectLst/>
                <a:latin typeface="+mn-lt"/>
                <a:ea typeface="ＭＳ Ｐゴシック" charset="0"/>
                <a:cs typeface="ＭＳ Ｐゴシック" charset="0"/>
              </a:rPr>
              <a:t>conformita</a:t>
            </a:r>
            <a:r>
              <a:rPr lang="en-US" sz="1000" kern="1200" dirty="0">
                <a:solidFill>
                  <a:schemeClr val="tx1"/>
                </a:solidFill>
                <a:effectLst/>
                <a:latin typeface="+mn-lt"/>
                <a:ea typeface="ＭＳ Ｐゴシック" charset="0"/>
                <a:cs typeface="ＭＳ Ｐゴシック" charset="0"/>
              </a:rPr>
              <a:t>̀ del regolamento </a:t>
            </a:r>
            <a:r>
              <a:rPr lang="en-US" sz="1000" kern="1200" dirty="0" err="1">
                <a:solidFill>
                  <a:schemeClr val="tx1"/>
                </a:solidFill>
                <a:effectLst/>
                <a:latin typeface="+mn-lt"/>
                <a:ea typeface="ＭＳ Ｐゴシック" charset="0"/>
                <a:cs typeface="ＭＳ Ｐゴシック" charset="0"/>
              </a:rPr>
              <a:t>interno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dell’EPPO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Oltre</a:t>
            </a:r>
            <a:r>
              <a:rPr lang="en-US" sz="1000" kern="1200" dirty="0">
                <a:solidFill>
                  <a:schemeClr val="tx1"/>
                </a:solidFill>
                <a:effectLst/>
                <a:latin typeface="+mn-lt"/>
                <a:ea typeface="ＭＳ Ｐゴシック" charset="0"/>
                <a:cs typeface="ＭＳ Ｐゴシック" charset="0"/>
              </a:rPr>
              <a:t> al </a:t>
            </a:r>
            <a:r>
              <a:rPr lang="en-US" sz="1000" kern="1200" dirty="0" err="1">
                <a:solidFill>
                  <a:schemeClr val="tx1"/>
                </a:solidFill>
                <a:effectLst/>
                <a:latin typeface="+mn-lt"/>
                <a:ea typeface="ＭＳ Ｐゴシック" charset="0"/>
                <a:cs typeface="ＭＳ Ｐゴシック" charset="0"/>
              </a:rPr>
              <a:t>presidente</a:t>
            </a:r>
            <a:r>
              <a:rPr lang="en-US" sz="1000" kern="1200" dirty="0">
                <a:solidFill>
                  <a:schemeClr val="tx1"/>
                </a:solidFill>
                <a:effectLst/>
                <a:latin typeface="+mn-lt"/>
                <a:ea typeface="ＭＳ Ｐゴシック" charset="0"/>
                <a:cs typeface="ＭＳ Ｐゴシック" charset="0"/>
              </a:rPr>
              <a:t>, le </a:t>
            </a:r>
            <a:r>
              <a:rPr lang="en-US" sz="1000" kern="1200" dirty="0" err="1">
                <a:solidFill>
                  <a:schemeClr val="tx1"/>
                </a:solidFill>
                <a:effectLst/>
                <a:latin typeface="+mn-lt"/>
                <a:ea typeface="ＭＳ Ｐゴシック" charset="0"/>
                <a:cs typeface="ＭＳ Ｐゴシック" charset="0"/>
              </a:rPr>
              <a:t>camere</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permanenti</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dispongono</a:t>
            </a:r>
            <a:r>
              <a:rPr lang="en-US" sz="1000" kern="1200" dirty="0">
                <a:solidFill>
                  <a:schemeClr val="tx1"/>
                </a:solidFill>
                <a:effectLst/>
                <a:latin typeface="+mn-lt"/>
                <a:ea typeface="ＭＳ Ｐゴシック" charset="0"/>
                <a:cs typeface="ＭＳ Ｐゴシック" charset="0"/>
              </a:rPr>
              <a:t> di due </a:t>
            </a:r>
            <a:r>
              <a:rPr lang="en-US" sz="1000" kern="1200" dirty="0" err="1">
                <a:solidFill>
                  <a:schemeClr val="tx1"/>
                </a:solidFill>
                <a:effectLst/>
                <a:latin typeface="+mn-lt"/>
                <a:ea typeface="ＭＳ Ｐゴシック" charset="0"/>
                <a:cs typeface="ＭＳ Ｐゴシック" charset="0"/>
              </a:rPr>
              <a:t>membri</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permanenti</a:t>
            </a:r>
            <a:r>
              <a:rPr lang="en-US" sz="1000" kern="1200" dirty="0">
                <a:solidFill>
                  <a:schemeClr val="tx1"/>
                </a:solidFill>
                <a:effectLst/>
                <a:latin typeface="+mn-lt"/>
                <a:ea typeface="ＭＳ Ｐゴシック" charset="0"/>
                <a:cs typeface="ＭＳ Ｐゴシック" charset="0"/>
              </a:rPr>
              <a:t>. Il </a:t>
            </a:r>
            <a:r>
              <a:rPr lang="en-US" sz="1000" kern="1200" dirty="0" err="1">
                <a:solidFill>
                  <a:schemeClr val="tx1"/>
                </a:solidFill>
                <a:effectLst/>
                <a:latin typeface="+mn-lt"/>
                <a:ea typeface="ＭＳ Ｐゴシック" charset="0"/>
                <a:cs typeface="ＭＳ Ｐゴシック" charset="0"/>
              </a:rPr>
              <a:t>numero</a:t>
            </a:r>
            <a:r>
              <a:rPr lang="en-US" sz="1000" kern="1200" dirty="0">
                <a:solidFill>
                  <a:schemeClr val="tx1"/>
                </a:solidFill>
                <a:effectLst/>
                <a:latin typeface="+mn-lt"/>
                <a:ea typeface="ＭＳ Ｐゴシック" charset="0"/>
                <a:cs typeface="ＭＳ Ｐゴシック" charset="0"/>
              </a:rPr>
              <a:t> di </a:t>
            </a:r>
            <a:r>
              <a:rPr lang="en-US" sz="1000" kern="1200" dirty="0" err="1">
                <a:solidFill>
                  <a:schemeClr val="tx1"/>
                </a:solidFill>
                <a:effectLst/>
                <a:latin typeface="+mn-lt"/>
                <a:ea typeface="ＭＳ Ｐゴシック" charset="0"/>
                <a:cs typeface="ＭＳ Ｐゴシック" charset="0"/>
              </a:rPr>
              <a:t>camere</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permanenti</a:t>
            </a:r>
            <a:r>
              <a:rPr lang="en-US" sz="1000" kern="1200" dirty="0">
                <a:solidFill>
                  <a:schemeClr val="tx1"/>
                </a:solidFill>
                <a:effectLst/>
                <a:latin typeface="+mn-lt"/>
                <a:ea typeface="ＭＳ Ｐゴシック" charset="0"/>
                <a:cs typeface="ＭＳ Ｐゴシック" charset="0"/>
              </a:rPr>
              <a:t> e la loro </a:t>
            </a:r>
            <a:r>
              <a:rPr lang="en-US" sz="1000" kern="1200" dirty="0" err="1">
                <a:solidFill>
                  <a:schemeClr val="tx1"/>
                </a:solidFill>
                <a:effectLst/>
                <a:latin typeface="+mn-lt"/>
                <a:ea typeface="ＭＳ Ｐゴシック" charset="0"/>
                <a:cs typeface="ＭＳ Ｐゴシック" charset="0"/>
              </a:rPr>
              <a:t>composizione</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nonche</a:t>
            </a:r>
            <a:r>
              <a:rPr lang="en-US" sz="1000" kern="1200" dirty="0">
                <a:solidFill>
                  <a:schemeClr val="tx1"/>
                </a:solidFill>
                <a:effectLst/>
                <a:latin typeface="+mn-lt"/>
                <a:ea typeface="ＭＳ Ｐゴシック" charset="0"/>
                <a:cs typeface="ＭＳ Ｐゴシック" charset="0"/>
              </a:rPr>
              <a:t>́ la </a:t>
            </a:r>
            <a:r>
              <a:rPr lang="en-US" sz="1000" kern="1200" dirty="0" err="1">
                <a:solidFill>
                  <a:schemeClr val="tx1"/>
                </a:solidFill>
                <a:effectLst/>
                <a:latin typeface="+mn-lt"/>
                <a:ea typeface="ＭＳ Ｐゴシック" charset="0"/>
                <a:cs typeface="ＭＳ Ｐゴシック" charset="0"/>
              </a:rPr>
              <a:t>ripartizione</a:t>
            </a:r>
            <a:r>
              <a:rPr lang="en-US" sz="1000" kern="1200" dirty="0">
                <a:solidFill>
                  <a:schemeClr val="tx1"/>
                </a:solidFill>
                <a:effectLst/>
                <a:latin typeface="+mn-lt"/>
                <a:ea typeface="ＭＳ Ｐゴシック" charset="0"/>
                <a:cs typeface="ＭＳ Ｐゴシック" charset="0"/>
              </a:rPr>
              <a:t> delle </a:t>
            </a:r>
            <a:r>
              <a:rPr lang="en-US" sz="1000" kern="1200" dirty="0" err="1">
                <a:solidFill>
                  <a:schemeClr val="tx1"/>
                </a:solidFill>
                <a:effectLst/>
                <a:latin typeface="+mn-lt"/>
                <a:ea typeface="ＭＳ Ｐゴシック" charset="0"/>
                <a:cs typeface="ＭＳ Ｐゴシック" charset="0"/>
              </a:rPr>
              <a:t>competenze</a:t>
            </a:r>
            <a:r>
              <a:rPr lang="en-US" sz="1000" kern="1200" dirty="0">
                <a:solidFill>
                  <a:schemeClr val="tx1"/>
                </a:solidFill>
                <a:effectLst/>
                <a:latin typeface="+mn-lt"/>
                <a:ea typeface="ＭＳ Ｐゴシック" charset="0"/>
                <a:cs typeface="ＭＳ Ｐゴシック" charset="0"/>
              </a:rPr>
              <a:t> tra le </a:t>
            </a:r>
            <a:r>
              <a:rPr lang="en-US" sz="1000" kern="1200" dirty="0" err="1">
                <a:solidFill>
                  <a:schemeClr val="tx1"/>
                </a:solidFill>
                <a:effectLst/>
                <a:latin typeface="+mn-lt"/>
                <a:ea typeface="ＭＳ Ｐゴシック" charset="0"/>
                <a:cs typeface="ＭＳ Ｐゴシック" charset="0"/>
              </a:rPr>
              <a:t>camere</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tengono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debitamente</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conto</a:t>
            </a:r>
            <a:r>
              <a:rPr lang="en-US" sz="1000" kern="1200" dirty="0">
                <a:solidFill>
                  <a:schemeClr val="tx1"/>
                </a:solidFill>
                <a:effectLst/>
                <a:latin typeface="+mn-lt"/>
                <a:ea typeface="ＭＳ Ｐゴシック" charset="0"/>
                <a:cs typeface="ＭＳ Ｐゴシック" charset="0"/>
              </a:rPr>
              <a:t> delle </a:t>
            </a:r>
            <a:r>
              <a:rPr lang="en-US" sz="1000" kern="1200" dirty="0" err="1">
                <a:solidFill>
                  <a:schemeClr val="tx1"/>
                </a:solidFill>
                <a:effectLst/>
                <a:latin typeface="+mn-lt"/>
                <a:ea typeface="ＭＳ Ｐゴシック" charset="0"/>
                <a:cs typeface="ＭＳ Ｐゴシック" charset="0"/>
              </a:rPr>
              <a:t>esigenze</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funzio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nali</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dell’EPPO</a:t>
            </a:r>
            <a:r>
              <a:rPr lang="en-US" sz="1000" kern="1200" dirty="0">
                <a:solidFill>
                  <a:schemeClr val="tx1"/>
                </a:solidFill>
                <a:effectLst/>
                <a:latin typeface="+mn-lt"/>
                <a:ea typeface="ＭＳ Ｐゴシック" charset="0"/>
                <a:cs typeface="ＭＳ Ｐゴシック" charset="0"/>
              </a:rPr>
              <a:t> e </a:t>
            </a:r>
            <a:r>
              <a:rPr lang="en-US" sz="1000" kern="1200" dirty="0" err="1">
                <a:solidFill>
                  <a:schemeClr val="tx1"/>
                </a:solidFill>
                <a:effectLst/>
                <a:latin typeface="+mn-lt"/>
                <a:ea typeface="ＭＳ Ｐゴシック" charset="0"/>
                <a:cs typeface="ＭＳ Ｐゴシック" charset="0"/>
              </a:rPr>
              <a:t>sono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determinati</a:t>
            </a:r>
            <a:r>
              <a:rPr lang="en-US" sz="1000" kern="1200" dirty="0">
                <a:solidFill>
                  <a:schemeClr val="tx1"/>
                </a:solidFill>
                <a:effectLst/>
                <a:latin typeface="+mn-lt"/>
                <a:ea typeface="ＭＳ Ｐゴシック" charset="0"/>
                <a:cs typeface="ＭＳ Ｐゴシック" charset="0"/>
              </a:rPr>
              <a:t> in </a:t>
            </a:r>
            <a:r>
              <a:rPr lang="en-US" sz="1000" kern="1200" dirty="0" err="1">
                <a:solidFill>
                  <a:schemeClr val="tx1"/>
                </a:solidFill>
                <a:effectLst/>
                <a:latin typeface="+mn-lt"/>
                <a:ea typeface="ＭＳ Ｐゴシック" charset="0"/>
                <a:cs typeface="ＭＳ Ｐゴシック" charset="0"/>
              </a:rPr>
              <a:t>conformita</a:t>
            </a:r>
            <a:r>
              <a:rPr lang="en-US" sz="1000" kern="1200" dirty="0">
                <a:solidFill>
                  <a:schemeClr val="tx1"/>
                </a:solidFill>
                <a:effectLst/>
                <a:latin typeface="+mn-lt"/>
                <a:ea typeface="ＭＳ Ｐゴシック" charset="0"/>
                <a:cs typeface="ＭＳ Ｐゴシック" charset="0"/>
              </a:rPr>
              <a:t>̀ del regolamento </a:t>
            </a:r>
            <a:r>
              <a:rPr lang="en-US" sz="1000" kern="1200" dirty="0" err="1">
                <a:solidFill>
                  <a:schemeClr val="tx1"/>
                </a:solidFill>
                <a:effectLst/>
                <a:latin typeface="+mn-lt"/>
                <a:ea typeface="ＭＳ Ｐゴシック" charset="0"/>
                <a:cs typeface="ＭＳ Ｐゴシック" charset="0"/>
              </a:rPr>
              <a:t>interno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dell’EPPO</a:t>
            </a:r>
            <a:r>
              <a:rPr lang="en-US" sz="1000" kern="1200" dirty="0">
                <a:solidFill>
                  <a:schemeClr val="tx1"/>
                </a:solidFill>
                <a:effectLst/>
                <a:latin typeface="+mn-lt"/>
                <a:ea typeface="ＭＳ Ｐゴシック" charset="0"/>
                <a:cs typeface="ＭＳ Ｐゴシック" charset="0"/>
              </a:rPr>
              <a:t>. </a:t>
            </a:r>
            <a:endParaRPr lang="en-US" sz="1000" dirty="0"/>
          </a:p>
          <a:p>
            <a:endParaRPr lang="en-US" sz="1000"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000" kern="1200" dirty="0">
                <a:solidFill>
                  <a:schemeClr val="tx1"/>
                </a:solidFill>
                <a:effectLst/>
                <a:latin typeface="+mn-lt"/>
                <a:ea typeface="ＭＳ Ｐゴシック" charset="0"/>
                <a:cs typeface="ＭＳ Ｐゴシック" charset="0"/>
              </a:rPr>
              <a:t>Ilcollegiosiriunisceperiodicamenteedèresponsabiledellasupervisionegeneraledelleattivitàdell’EPPO. </a:t>
            </a:r>
            <a:endParaRPr lang="en-US" sz="1000" dirty="0"/>
          </a:p>
          <a:p>
            <a:endParaRPr lang="en-US" sz="1000" dirty="0"/>
          </a:p>
          <a:p>
            <a:r>
              <a:rPr lang="en-US" sz="1000" dirty="0" err="1"/>
              <a:t>Adotta</a:t>
            </a:r>
            <a:r>
              <a:rPr lang="en-US" sz="1000" dirty="0"/>
              <a:t> il regolamento </a:t>
            </a:r>
            <a:r>
              <a:rPr lang="en-US" sz="1000" dirty="0" err="1"/>
              <a:t>interno</a:t>
            </a:r>
            <a:r>
              <a:rPr lang="en-US" sz="1000" dirty="0"/>
              <a:t>.</a:t>
            </a:r>
          </a:p>
          <a:p>
            <a:endParaRPr lang="en-US" sz="1000" dirty="0"/>
          </a:p>
          <a:p>
            <a:r>
              <a:rPr lang="en-US" sz="1000" kern="1200" dirty="0">
                <a:solidFill>
                  <a:schemeClr val="tx1"/>
                </a:solidFill>
                <a:effectLst/>
                <a:latin typeface="+mn-lt"/>
                <a:ea typeface="ＭＳ Ｐゴシック" charset="0"/>
                <a:cs typeface="ＭＳ Ｐゴシック" charset="0"/>
              </a:rPr>
              <a:t>Il </a:t>
            </a:r>
            <a:r>
              <a:rPr lang="en-US" sz="1000" kern="1200" dirty="0" err="1">
                <a:solidFill>
                  <a:schemeClr val="tx1"/>
                </a:solidFill>
                <a:effectLst/>
                <a:latin typeface="+mn-lt"/>
                <a:ea typeface="ＭＳ Ｐゴシック" charset="0"/>
                <a:cs typeface="ＭＳ Ｐゴシック" charset="0"/>
              </a:rPr>
              <a:t>procuratore</a:t>
            </a:r>
            <a:r>
              <a:rPr lang="en-US" sz="1000" kern="1200" dirty="0">
                <a:solidFill>
                  <a:schemeClr val="tx1"/>
                </a:solidFill>
                <a:effectLst/>
                <a:latin typeface="+mn-lt"/>
                <a:ea typeface="ＭＳ Ｐゴシック" charset="0"/>
                <a:cs typeface="ＭＳ Ｐゴシック" charset="0"/>
              </a:rPr>
              <a:t> capo </a:t>
            </a:r>
            <a:r>
              <a:rPr lang="en-US" sz="1000" kern="1200" dirty="0" err="1">
                <a:solidFill>
                  <a:schemeClr val="tx1"/>
                </a:solidFill>
                <a:effectLst/>
                <a:latin typeface="+mn-lt"/>
                <a:ea typeface="ＭＳ Ｐゴシック" charset="0"/>
                <a:cs typeface="ＭＳ Ｐゴシック" charset="0"/>
              </a:rPr>
              <a:t>europeo</a:t>
            </a:r>
            <a:r>
              <a:rPr lang="en-US" sz="1000" kern="1200" dirty="0">
                <a:solidFill>
                  <a:schemeClr val="tx1"/>
                </a:solidFill>
                <a:effectLst/>
                <a:latin typeface="+mn-lt"/>
                <a:ea typeface="ＭＳ Ｐゴシック" charset="0"/>
                <a:cs typeface="ＭＳ Ｐゴシック" charset="0"/>
              </a:rPr>
              <a:t> è al </a:t>
            </a:r>
            <a:r>
              <a:rPr lang="en-US" sz="1000" kern="1200" dirty="0" err="1">
                <a:solidFill>
                  <a:schemeClr val="tx1"/>
                </a:solidFill>
                <a:effectLst/>
                <a:latin typeface="+mn-lt"/>
                <a:ea typeface="ＭＳ Ｐゴシック" charset="0"/>
                <a:cs typeface="ＭＳ Ｐゴシック" charset="0"/>
              </a:rPr>
              <a:t>vertice</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dell’EPPO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Organizza</a:t>
            </a:r>
            <a:r>
              <a:rPr lang="en-US" sz="1000" kern="1200" dirty="0">
                <a:solidFill>
                  <a:schemeClr val="tx1"/>
                </a:solidFill>
                <a:effectLst/>
                <a:latin typeface="+mn-lt"/>
                <a:ea typeface="ＭＳ Ｐゴシック" charset="0"/>
                <a:cs typeface="ＭＳ Ｐゴシック" charset="0"/>
              </a:rPr>
              <a:t> il </a:t>
            </a:r>
            <a:r>
              <a:rPr lang="en-US" sz="1000" kern="1200" dirty="0" err="1">
                <a:solidFill>
                  <a:schemeClr val="tx1"/>
                </a:solidFill>
                <a:effectLst/>
                <a:latin typeface="+mn-lt"/>
                <a:ea typeface="ＭＳ Ｐゴシック" charset="0"/>
                <a:cs typeface="ＭＳ Ｐゴシック" charset="0"/>
              </a:rPr>
              <a:t>lavoro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dell’EPPO</a:t>
            </a:r>
            <a:r>
              <a:rPr lang="en-US" sz="1000" kern="1200" dirty="0">
                <a:solidFill>
                  <a:schemeClr val="tx1"/>
                </a:solidFill>
                <a:effectLst/>
                <a:latin typeface="+mn-lt"/>
                <a:ea typeface="ＭＳ Ｐゴシック" charset="0"/>
                <a:cs typeface="ＭＳ Ｐゴシック" charset="0"/>
              </a:rPr>
              <a:t>, dirige le sue </a:t>
            </a:r>
            <a:r>
              <a:rPr lang="en-US" sz="1000" kern="1200" dirty="0" err="1">
                <a:solidFill>
                  <a:schemeClr val="tx1"/>
                </a:solidFill>
                <a:effectLst/>
                <a:latin typeface="+mn-lt"/>
                <a:ea typeface="ＭＳ Ｐゴシック" charset="0"/>
                <a:cs typeface="ＭＳ Ｐゴシック" charset="0"/>
              </a:rPr>
              <a:t>attivita</a:t>
            </a:r>
            <a:r>
              <a:rPr lang="en-US" sz="1000" kern="1200" dirty="0">
                <a:solidFill>
                  <a:schemeClr val="tx1"/>
                </a:solidFill>
                <a:effectLst/>
                <a:latin typeface="+mn-lt"/>
                <a:ea typeface="ＭＳ Ｐゴシック" charset="0"/>
                <a:cs typeface="ＭＳ Ｐゴシック" charset="0"/>
              </a:rPr>
              <a:t>̀ e </a:t>
            </a:r>
            <a:r>
              <a:rPr lang="en-US" sz="1000" kern="1200" dirty="0" err="1">
                <a:solidFill>
                  <a:schemeClr val="tx1"/>
                </a:solidFill>
                <a:effectLst/>
                <a:latin typeface="+mn-lt"/>
                <a:ea typeface="ＭＳ Ｐゴシック" charset="0"/>
                <a:cs typeface="ＭＳ Ｐゴシック" charset="0"/>
              </a:rPr>
              <a:t>adotta</a:t>
            </a:r>
            <a:r>
              <a:rPr lang="en-US" sz="1000" kern="1200" dirty="0">
                <a:solidFill>
                  <a:schemeClr val="tx1"/>
                </a:solidFill>
                <a:effectLst/>
                <a:latin typeface="+mn-lt"/>
                <a:ea typeface="ＭＳ Ｐゴシック" charset="0"/>
                <a:cs typeface="ＭＳ Ｐゴシック" charset="0"/>
              </a:rPr>
              <a:t> le </a:t>
            </a:r>
            <a:r>
              <a:rPr lang="en-US" sz="1000" kern="1200" dirty="0" err="1">
                <a:solidFill>
                  <a:schemeClr val="tx1"/>
                </a:solidFill>
                <a:effectLst/>
                <a:latin typeface="+mn-lt"/>
                <a:ea typeface="ＭＳ Ｐゴシック" charset="0"/>
                <a:cs typeface="ＭＳ Ｐゴシック" charset="0"/>
              </a:rPr>
              <a:t>decisioni</a:t>
            </a:r>
            <a:r>
              <a:rPr lang="en-US" sz="1000" kern="1200" dirty="0">
                <a:solidFill>
                  <a:schemeClr val="tx1"/>
                </a:solidFill>
                <a:effectLst/>
                <a:latin typeface="+mn-lt"/>
                <a:ea typeface="ＭＳ Ｐゴシック" charset="0"/>
                <a:cs typeface="ＭＳ Ｐゴシック" charset="0"/>
              </a:rPr>
              <a:t> in </a:t>
            </a:r>
            <a:r>
              <a:rPr lang="en-US" sz="1000" kern="1200" dirty="0" err="1">
                <a:solidFill>
                  <a:schemeClr val="tx1"/>
                </a:solidFill>
                <a:effectLst/>
                <a:latin typeface="+mn-lt"/>
                <a:ea typeface="ＭＳ Ｐゴシック" charset="0"/>
                <a:cs typeface="ＭＳ Ｐゴシック" charset="0"/>
              </a:rPr>
              <a:t>conformita</a:t>
            </a:r>
            <a:r>
              <a:rPr lang="en-US" sz="1000" kern="1200" dirty="0">
                <a:solidFill>
                  <a:schemeClr val="tx1"/>
                </a:solidFill>
                <a:effectLst/>
                <a:latin typeface="+mn-lt"/>
                <a:ea typeface="ＭＳ Ｐゴシック" charset="0"/>
                <a:cs typeface="ＭＳ Ｐゴシック" charset="0"/>
              </a:rPr>
              <a:t>̀ del </a:t>
            </a:r>
            <a:r>
              <a:rPr lang="en-US" sz="1000" kern="1200" dirty="0" err="1">
                <a:solidFill>
                  <a:schemeClr val="tx1"/>
                </a:solidFill>
                <a:effectLst/>
                <a:latin typeface="+mn-lt"/>
                <a:ea typeface="ＭＳ Ｐゴシック" charset="0"/>
                <a:cs typeface="ＭＳ Ｐゴシック" charset="0"/>
              </a:rPr>
              <a:t>presente</a:t>
            </a:r>
            <a:r>
              <a:rPr lang="en-US" sz="1000" kern="1200" dirty="0">
                <a:solidFill>
                  <a:schemeClr val="tx1"/>
                </a:solidFill>
                <a:effectLst/>
                <a:latin typeface="+mn-lt"/>
                <a:ea typeface="ＭＳ Ｐゴシック" charset="0"/>
                <a:cs typeface="ＭＳ Ｐゴシック" charset="0"/>
              </a:rPr>
              <a:t> regolamento e del regolamento </a:t>
            </a:r>
            <a:r>
              <a:rPr lang="en-US" sz="1000" kern="1200" dirty="0" err="1">
                <a:solidFill>
                  <a:schemeClr val="tx1"/>
                </a:solidFill>
                <a:effectLst/>
                <a:latin typeface="+mn-lt"/>
                <a:ea typeface="ＭＳ Ｐゴシック" charset="0"/>
                <a:cs typeface="ＭＳ Ｐゴシック" charset="0"/>
              </a:rPr>
              <a:t>interno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dell’EPPO</a:t>
            </a:r>
            <a:r>
              <a:rPr lang="en-US" sz="1000" kern="1200" dirty="0">
                <a:solidFill>
                  <a:schemeClr val="tx1"/>
                </a:solidFill>
                <a:effectLst/>
                <a:latin typeface="+mn-lt"/>
                <a:ea typeface="ＭＳ Ｐゴシック" charset="0"/>
                <a:cs typeface="ＭＳ Ｐゴシック" charset="0"/>
              </a:rPr>
              <a:t>. </a:t>
            </a:r>
            <a:endParaRPr lang="en-US" sz="1000" dirty="0"/>
          </a:p>
          <a:p>
            <a:r>
              <a:rPr lang="en-US" sz="1000" kern="1200" dirty="0">
                <a:solidFill>
                  <a:schemeClr val="tx1"/>
                </a:solidFill>
                <a:effectLst/>
                <a:latin typeface="+mn-lt"/>
                <a:ea typeface="ＭＳ Ｐゴシック" charset="0"/>
                <a:cs typeface="ＭＳ Ｐゴシック" charset="0"/>
              </a:rPr>
              <a:t>2. Sono </a:t>
            </a:r>
            <a:r>
              <a:rPr lang="en-US" sz="1000" kern="1200" dirty="0" err="1">
                <a:solidFill>
                  <a:schemeClr val="tx1"/>
                </a:solidFill>
                <a:effectLst/>
                <a:latin typeface="+mn-lt"/>
                <a:ea typeface="ＭＳ Ｐゴシック" charset="0"/>
                <a:cs typeface="ＭＳ Ｐゴシック" charset="0"/>
              </a:rPr>
              <a:t>nominati</a:t>
            </a:r>
            <a:r>
              <a:rPr lang="en-US" sz="1000" kern="1200" dirty="0">
                <a:solidFill>
                  <a:schemeClr val="tx1"/>
                </a:solidFill>
                <a:effectLst/>
                <a:latin typeface="+mn-lt"/>
                <a:ea typeface="ＭＳ Ｐゴシック" charset="0"/>
                <a:cs typeface="ＭＳ Ｐゴシック" charset="0"/>
              </a:rPr>
              <a:t> due </a:t>
            </a:r>
            <a:r>
              <a:rPr lang="en-US" sz="1000" kern="1200" dirty="0" err="1">
                <a:solidFill>
                  <a:schemeClr val="tx1"/>
                </a:solidFill>
                <a:effectLst/>
                <a:latin typeface="+mn-lt"/>
                <a:ea typeface="ＭＳ Ｐゴシック" charset="0"/>
                <a:cs typeface="ＭＳ Ｐゴシック" charset="0"/>
              </a:rPr>
              <a:t>sostituti</a:t>
            </a:r>
            <a:r>
              <a:rPr lang="en-US" sz="1000" kern="1200" dirty="0">
                <a:solidFill>
                  <a:schemeClr val="tx1"/>
                </a:solidFill>
                <a:effectLst/>
                <a:latin typeface="+mn-lt"/>
                <a:ea typeface="ＭＳ Ｐゴシック" charset="0"/>
                <a:cs typeface="ＭＳ Ｐゴシック" charset="0"/>
              </a:rPr>
              <a:t> del </a:t>
            </a:r>
            <a:r>
              <a:rPr lang="en-US" sz="1000" kern="1200" dirty="0" err="1">
                <a:solidFill>
                  <a:schemeClr val="tx1"/>
                </a:solidFill>
                <a:effectLst/>
                <a:latin typeface="+mn-lt"/>
                <a:ea typeface="ＭＳ Ｐゴシック" charset="0"/>
                <a:cs typeface="ＭＳ Ｐゴシック" charset="0"/>
              </a:rPr>
              <a:t>procuratore</a:t>
            </a:r>
            <a:r>
              <a:rPr lang="en-US" sz="1000" kern="1200" dirty="0">
                <a:solidFill>
                  <a:schemeClr val="tx1"/>
                </a:solidFill>
                <a:effectLst/>
                <a:latin typeface="+mn-lt"/>
                <a:ea typeface="ＭＳ Ｐゴシック" charset="0"/>
                <a:cs typeface="ＭＳ Ｐゴシック" charset="0"/>
              </a:rPr>
              <a:t> capo </a:t>
            </a:r>
            <a:r>
              <a:rPr lang="en-US" sz="1000" kern="1200" dirty="0" err="1">
                <a:solidFill>
                  <a:schemeClr val="tx1"/>
                </a:solidFill>
                <a:effectLst/>
                <a:latin typeface="+mn-lt"/>
                <a:ea typeface="ＭＳ Ｐゴシック" charset="0"/>
                <a:cs typeface="ＭＳ Ｐゴシック" charset="0"/>
              </a:rPr>
              <a:t>europeo</a:t>
            </a:r>
            <a:r>
              <a:rPr lang="en-US" sz="1000" kern="1200" dirty="0">
                <a:solidFill>
                  <a:schemeClr val="tx1"/>
                </a:solidFill>
                <a:effectLst/>
                <a:latin typeface="+mn-lt"/>
                <a:ea typeface="ＭＳ Ｐゴシック" charset="0"/>
                <a:cs typeface="ＭＳ Ｐゴシック" charset="0"/>
              </a:rPr>
              <a:t> per </a:t>
            </a:r>
            <a:r>
              <a:rPr lang="en-US" sz="1000" kern="1200" dirty="0" err="1">
                <a:solidFill>
                  <a:schemeClr val="tx1"/>
                </a:solidFill>
                <a:effectLst/>
                <a:latin typeface="+mn-lt"/>
                <a:ea typeface="ＭＳ Ｐゴシック" charset="0"/>
                <a:cs typeface="ＭＳ Ｐゴシック" charset="0"/>
              </a:rPr>
              <a:t>assistere</a:t>
            </a:r>
            <a:r>
              <a:rPr lang="en-US" sz="1000" kern="1200" dirty="0">
                <a:solidFill>
                  <a:schemeClr val="tx1"/>
                </a:solidFill>
                <a:effectLst/>
                <a:latin typeface="+mn-lt"/>
                <a:ea typeface="ＭＳ Ｐゴシック" charset="0"/>
                <a:cs typeface="ＭＳ Ｐゴシック" charset="0"/>
              </a:rPr>
              <a:t> il </a:t>
            </a:r>
            <a:r>
              <a:rPr lang="en-US" sz="1000" kern="1200" dirty="0" err="1">
                <a:solidFill>
                  <a:schemeClr val="tx1"/>
                </a:solidFill>
                <a:effectLst/>
                <a:latin typeface="+mn-lt"/>
                <a:ea typeface="ＭＳ Ｐゴシック" charset="0"/>
                <a:cs typeface="ＭＳ Ｐゴシック" charset="0"/>
              </a:rPr>
              <a:t>procuratore</a:t>
            </a:r>
            <a:r>
              <a:rPr lang="en-US" sz="1000" kern="1200" dirty="0">
                <a:solidFill>
                  <a:schemeClr val="tx1"/>
                </a:solidFill>
                <a:effectLst/>
                <a:latin typeface="+mn-lt"/>
                <a:ea typeface="ＭＳ Ｐゴシック" charset="0"/>
                <a:cs typeface="ＭＳ Ｐゴシック" charset="0"/>
              </a:rPr>
              <a:t> capo </a:t>
            </a:r>
            <a:r>
              <a:rPr lang="en-US" sz="1000" kern="1200" dirty="0" err="1">
                <a:solidFill>
                  <a:schemeClr val="tx1"/>
                </a:solidFill>
                <a:effectLst/>
                <a:latin typeface="+mn-lt"/>
                <a:ea typeface="ＭＳ Ｐゴシック" charset="0"/>
                <a:cs typeface="ＭＳ Ｐゴシック" charset="0"/>
              </a:rPr>
              <a:t>europeo</a:t>
            </a:r>
            <a:r>
              <a:rPr lang="en-US" sz="1000" kern="1200" dirty="0">
                <a:solidFill>
                  <a:schemeClr val="tx1"/>
                </a:solidFill>
                <a:effectLst/>
                <a:latin typeface="+mn-lt"/>
                <a:ea typeface="ＭＳ Ｐゴシック" charset="0"/>
                <a:cs typeface="ＭＳ Ｐゴシック" charset="0"/>
              </a:rPr>
              <a:t> </a:t>
            </a:r>
            <a:r>
              <a:rPr lang="en-US" sz="1000" kern="1200" dirty="0" err="1">
                <a:solidFill>
                  <a:schemeClr val="tx1"/>
                </a:solidFill>
                <a:effectLst/>
                <a:latin typeface="+mn-lt"/>
                <a:ea typeface="ＭＳ Ｐゴシック" charset="0"/>
                <a:cs typeface="ＭＳ Ｐゴシック" charset="0"/>
              </a:rPr>
              <a:t>nell’esercizio</a:t>
            </a:r>
            <a:r>
              <a:rPr lang="en-US" sz="1000" kern="1200" dirty="0">
                <a:solidFill>
                  <a:schemeClr val="tx1"/>
                </a:solidFill>
                <a:effectLst/>
                <a:latin typeface="+mn-lt"/>
                <a:ea typeface="ＭＳ Ｐゴシック" charset="0"/>
                <a:cs typeface="ＭＳ Ｐゴシック" charset="0"/>
              </a:rPr>
              <a:t> delle sue </a:t>
            </a:r>
            <a:r>
              <a:rPr lang="en-US" sz="1000" kern="1200" dirty="0" err="1">
                <a:solidFill>
                  <a:schemeClr val="tx1"/>
                </a:solidFill>
                <a:effectLst/>
                <a:latin typeface="+mn-lt"/>
                <a:ea typeface="ＭＳ Ｐゴシック" charset="0"/>
                <a:cs typeface="ＭＳ Ｐゴシック" charset="0"/>
              </a:rPr>
              <a:t>funzioni</a:t>
            </a:r>
            <a:r>
              <a:rPr lang="en-US" sz="1000" kern="1200" dirty="0">
                <a:solidFill>
                  <a:schemeClr val="tx1"/>
                </a:solidFill>
                <a:effectLst/>
                <a:latin typeface="+mn-lt"/>
                <a:ea typeface="ＭＳ Ｐゴシック" charset="0"/>
                <a:cs typeface="ＭＳ Ｐゴシック" charset="0"/>
              </a:rPr>
              <a:t> e per </a:t>
            </a:r>
            <a:r>
              <a:rPr lang="en-US" sz="1000" kern="1200" dirty="0" err="1">
                <a:solidFill>
                  <a:schemeClr val="tx1"/>
                </a:solidFill>
                <a:effectLst/>
                <a:latin typeface="+mn-lt"/>
                <a:ea typeface="ＭＳ Ｐゴシック" charset="0"/>
                <a:cs typeface="ＭＳ Ｐゴシック" charset="0"/>
              </a:rPr>
              <a:t>sostituirlo</a:t>
            </a:r>
            <a:r>
              <a:rPr lang="en-US" sz="1000" kern="1200" dirty="0">
                <a:solidFill>
                  <a:schemeClr val="tx1"/>
                </a:solidFill>
                <a:effectLst/>
                <a:latin typeface="+mn-lt"/>
                <a:ea typeface="ＭＳ Ｐゴシック" charset="0"/>
                <a:cs typeface="ＭＳ Ｐゴシック" charset="0"/>
              </a:rPr>
              <a:t> in </a:t>
            </a:r>
            <a:r>
              <a:rPr lang="en-US" sz="1000" kern="1200" dirty="0" err="1">
                <a:solidFill>
                  <a:schemeClr val="tx1"/>
                </a:solidFill>
                <a:effectLst/>
                <a:latin typeface="+mn-lt"/>
                <a:ea typeface="ＭＳ Ｐゴシック" charset="0"/>
                <a:cs typeface="ＭＳ Ｐゴシック" charset="0"/>
              </a:rPr>
              <a:t>caso</a:t>
            </a:r>
            <a:r>
              <a:rPr lang="en-US" sz="1000" kern="1200" dirty="0">
                <a:solidFill>
                  <a:schemeClr val="tx1"/>
                </a:solidFill>
                <a:effectLst/>
                <a:latin typeface="+mn-lt"/>
                <a:ea typeface="ＭＳ Ｐゴシック" charset="0"/>
                <a:cs typeface="ＭＳ Ｐゴシック" charset="0"/>
              </a:rPr>
              <a:t> di </a:t>
            </a:r>
            <a:r>
              <a:rPr lang="en-US" sz="1000" kern="1200" dirty="0" err="1">
                <a:solidFill>
                  <a:schemeClr val="tx1"/>
                </a:solidFill>
                <a:effectLst/>
                <a:latin typeface="+mn-lt"/>
                <a:ea typeface="ＭＳ Ｐゴシック" charset="0"/>
                <a:cs typeface="ＭＳ Ｐゴシック" charset="0"/>
              </a:rPr>
              <a:t>assenza</a:t>
            </a:r>
            <a:r>
              <a:rPr lang="en-US" sz="1000" kern="1200" dirty="0">
                <a:solidFill>
                  <a:schemeClr val="tx1"/>
                </a:solidFill>
                <a:effectLst/>
                <a:latin typeface="+mn-lt"/>
                <a:ea typeface="ＭＳ Ｐゴシック" charset="0"/>
                <a:cs typeface="ＭＳ Ｐゴシック" charset="0"/>
              </a:rPr>
              <a:t> o </a:t>
            </a:r>
            <a:r>
              <a:rPr lang="en-US" sz="1000" kern="1200" dirty="0" err="1">
                <a:solidFill>
                  <a:schemeClr val="tx1"/>
                </a:solidFill>
                <a:effectLst/>
                <a:latin typeface="+mn-lt"/>
                <a:ea typeface="ＭＳ Ｐゴシック" charset="0"/>
                <a:cs typeface="ＭＳ Ｐゴシック" charset="0"/>
              </a:rPr>
              <a:t>impedimento</a:t>
            </a:r>
            <a:r>
              <a:rPr lang="en-US" sz="1000" kern="1200" dirty="0">
                <a:solidFill>
                  <a:schemeClr val="tx1"/>
                </a:solidFill>
                <a:effectLst/>
                <a:latin typeface="+mn-lt"/>
                <a:ea typeface="ＭＳ Ｐゴシック" charset="0"/>
                <a:cs typeface="ＭＳ Ｐゴシック" charset="0"/>
              </a:rPr>
              <a:t>. </a:t>
            </a:r>
            <a:endParaRPr lang="en-US" sz="1000" dirty="0"/>
          </a:p>
        </p:txBody>
      </p:sp>
      <p:sp>
        <p:nvSpPr>
          <p:cNvPr id="4" name="Slide Number Placeholder 3">
            <a:extLst>
              <a:ext uri="{FF2B5EF4-FFF2-40B4-BE49-F238E27FC236}">
                <a16:creationId xmlns:a16="http://schemas.microsoft.com/office/drawing/2014/main" id="{83A745B2-E58F-4079-0583-0E1D4C3AC3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901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BCB74-BBA8-1D74-AC55-0DFC1BCC0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F444C-9D90-4FC8-A584-7450E813BB9C}"/>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A6AB8FD3-90A8-A463-E69E-9D2BE7BF4725}"/>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effectLst/>
                <a:latin typeface="Times" pitchFamily="2" charset="0"/>
              </a:rPr>
              <a:t>È solo a </a:t>
            </a:r>
            <a:r>
              <a:rPr lang="en-GB" sz="1000" dirty="0" err="1">
                <a:effectLst/>
                <a:latin typeface="Times" pitchFamily="2" charset="0"/>
              </a:rPr>
              <a:t>seguito</a:t>
            </a:r>
            <a:r>
              <a:rPr lang="en-GB" sz="1000" dirty="0">
                <a:effectLst/>
                <a:latin typeface="Times" pitchFamily="2" charset="0"/>
              </a:rPr>
              <a:t> della </a:t>
            </a:r>
            <a:r>
              <a:rPr lang="en-GB" sz="1000" dirty="0" err="1">
                <a:effectLst/>
                <a:latin typeface="Times" pitchFamily="2" charset="0"/>
              </a:rPr>
              <a:t>positiva</a:t>
            </a:r>
            <a:r>
              <a:rPr lang="en-GB" sz="1000" dirty="0">
                <a:effectLst/>
                <a:latin typeface="Times" pitchFamily="2" charset="0"/>
              </a:rPr>
              <a:t> </a:t>
            </a:r>
            <a:r>
              <a:rPr lang="en-GB" sz="1000" dirty="0" err="1">
                <a:effectLst/>
                <a:latin typeface="Times" pitchFamily="2" charset="0"/>
              </a:rPr>
              <a:t>verifica</a:t>
            </a:r>
            <a:r>
              <a:rPr lang="en-GB" sz="1000" dirty="0">
                <a:effectLst/>
                <a:latin typeface="Times" pitchFamily="2" charset="0"/>
              </a:rPr>
              <a:t> della </a:t>
            </a:r>
            <a:r>
              <a:rPr lang="en-GB" sz="1000" dirty="0" err="1">
                <a:effectLst/>
                <a:latin typeface="Times" pitchFamily="2" charset="0"/>
              </a:rPr>
              <a:t>segnalazione</a:t>
            </a:r>
            <a:r>
              <a:rPr lang="en-GB" sz="1000" dirty="0">
                <a:effectLst/>
                <a:latin typeface="Times" pitchFamily="2" charset="0"/>
              </a:rPr>
              <a:t> </a:t>
            </a:r>
            <a:r>
              <a:rPr lang="en-GB" sz="1000" dirty="0" err="1">
                <a:effectLst/>
                <a:latin typeface="Times" pitchFamily="2" charset="0"/>
              </a:rPr>
              <a:t>ricevuta</a:t>
            </a:r>
            <a:r>
              <a:rPr lang="en-GB" sz="1000" dirty="0">
                <a:effectLst/>
                <a:latin typeface="Times" pitchFamily="2" charset="0"/>
              </a:rPr>
              <a:t> </a:t>
            </a:r>
            <a:r>
              <a:rPr lang="en-GB" sz="1000" dirty="0" err="1">
                <a:effectLst/>
                <a:latin typeface="Times" pitchFamily="2" charset="0"/>
              </a:rPr>
              <a:t>che</a:t>
            </a:r>
            <a:r>
              <a:rPr lang="en-GB" sz="1000" dirty="0">
                <a:effectLst/>
                <a:latin typeface="Times" pitchFamily="2" charset="0"/>
              </a:rPr>
              <a:t> </a:t>
            </a:r>
            <a:r>
              <a:rPr lang="en-GB" sz="1000" dirty="0" err="1">
                <a:effectLst/>
                <a:latin typeface="Times" pitchFamily="2" charset="0"/>
              </a:rPr>
              <a:t>l’indagine</a:t>
            </a:r>
            <a:r>
              <a:rPr lang="en-GB" sz="1000" dirty="0">
                <a:effectLst/>
                <a:latin typeface="Times" pitchFamily="2" charset="0"/>
              </a:rPr>
              <a:t> </a:t>
            </a:r>
            <a:r>
              <a:rPr lang="en-GB" sz="1000" dirty="0" err="1">
                <a:effectLst/>
                <a:latin typeface="Times" pitchFamily="2" charset="0"/>
              </a:rPr>
              <a:t>europea</a:t>
            </a:r>
            <a:r>
              <a:rPr lang="en-GB" sz="1000" dirty="0">
                <a:effectLst/>
                <a:latin typeface="Times" pitchFamily="2" charset="0"/>
              </a:rPr>
              <a:t> </a:t>
            </a:r>
            <a:r>
              <a:rPr lang="en-GB" sz="1000" dirty="0" err="1">
                <a:effectLst/>
                <a:latin typeface="Times" pitchFamily="2" charset="0"/>
              </a:rPr>
              <a:t>può</a:t>
            </a:r>
            <a:r>
              <a:rPr lang="en-GB" sz="1000" dirty="0">
                <a:effectLst/>
                <a:latin typeface="Times" pitchFamily="2" charset="0"/>
              </a:rPr>
              <a:t> iniziare15. Il termine </a:t>
            </a:r>
            <a:r>
              <a:rPr lang="en-GB" sz="1000" dirty="0" err="1">
                <a:effectLst/>
                <a:latin typeface="Times" pitchFamily="2" charset="0"/>
              </a:rPr>
              <a:t>tecnico</a:t>
            </a:r>
            <a:r>
              <a:rPr lang="en-GB" sz="1000" dirty="0">
                <a:effectLst/>
                <a:latin typeface="Times" pitchFamily="2" charset="0"/>
              </a:rPr>
              <a:t> </a:t>
            </a:r>
            <a:r>
              <a:rPr lang="en-GB" sz="1000" dirty="0" err="1">
                <a:effectLst/>
                <a:latin typeface="Times" pitchFamily="2" charset="0"/>
              </a:rPr>
              <a:t>adottato</a:t>
            </a:r>
            <a:r>
              <a:rPr lang="en-GB" sz="1000" dirty="0">
                <a:effectLst/>
                <a:latin typeface="Times" pitchFamily="2" charset="0"/>
              </a:rPr>
              <a:t> in pro-</a:t>
            </a:r>
            <a:r>
              <a:rPr lang="en-GB" sz="1000" dirty="0" err="1">
                <a:effectLst/>
                <a:latin typeface="Times" pitchFamily="2" charset="0"/>
              </a:rPr>
              <a:t>posito</a:t>
            </a:r>
            <a:r>
              <a:rPr lang="en-GB" sz="1000" dirty="0">
                <a:effectLst/>
                <a:latin typeface="Times" pitchFamily="2" charset="0"/>
              </a:rPr>
              <a:t> è </a:t>
            </a:r>
            <a:r>
              <a:rPr lang="en-GB" sz="1000" dirty="0" err="1">
                <a:effectLst/>
                <a:latin typeface="Times" pitchFamily="2" charset="0"/>
              </a:rPr>
              <a:t>quello</a:t>
            </a:r>
            <a:r>
              <a:rPr lang="en-GB" sz="1000" dirty="0">
                <a:effectLst/>
                <a:latin typeface="Times" pitchFamily="2" charset="0"/>
              </a:rPr>
              <a:t> di “</a:t>
            </a:r>
            <a:r>
              <a:rPr lang="en-GB" sz="1000" dirty="0" err="1">
                <a:effectLst/>
                <a:latin typeface="Times" pitchFamily="2" charset="0"/>
              </a:rPr>
              <a:t>esercizio</a:t>
            </a:r>
            <a:r>
              <a:rPr lang="en-GB" sz="1000" dirty="0">
                <a:effectLst/>
                <a:latin typeface="Times" pitchFamily="2" charset="0"/>
              </a:rPr>
              <a:t> della </a:t>
            </a:r>
            <a:r>
              <a:rPr lang="en-GB" sz="1000" dirty="0" err="1">
                <a:effectLst/>
                <a:latin typeface="Times" pitchFamily="2" charset="0"/>
              </a:rPr>
              <a:t>competenza</a:t>
            </a:r>
            <a:r>
              <a:rPr lang="en-GB" sz="1000" dirty="0">
                <a:effectLst/>
                <a:latin typeface="Times" pitchFamily="2" charset="0"/>
              </a:rPr>
              <a:t>”. Tale </a:t>
            </a:r>
            <a:r>
              <a:rPr lang="en-GB" sz="1000" dirty="0" err="1">
                <a:effectLst/>
                <a:latin typeface="Times" pitchFamily="2" charset="0"/>
              </a:rPr>
              <a:t>esercizio</a:t>
            </a:r>
            <a:r>
              <a:rPr lang="en-GB" sz="1000" dirty="0">
                <a:effectLst/>
                <a:latin typeface="Times" pitchFamily="2" charset="0"/>
              </a:rPr>
              <a:t> </a:t>
            </a:r>
            <a:r>
              <a:rPr lang="en-GB" sz="1000" dirty="0" err="1">
                <a:effectLst/>
                <a:latin typeface="Times" pitchFamily="2" charset="0"/>
              </a:rPr>
              <a:t>può</a:t>
            </a:r>
            <a:r>
              <a:rPr lang="en-GB" sz="1000" dirty="0">
                <a:effectLst/>
                <a:latin typeface="Times" pitchFamily="2" charset="0"/>
              </a:rPr>
              <a:t> </a:t>
            </a:r>
            <a:r>
              <a:rPr lang="en-GB" sz="1000" dirty="0" err="1">
                <a:effectLst/>
                <a:latin typeface="Times" pitchFamily="2" charset="0"/>
              </a:rPr>
              <a:t>av</a:t>
            </a:r>
            <a:r>
              <a:rPr lang="en-GB" sz="1000" dirty="0">
                <a:effectLst/>
                <a:latin typeface="Times" pitchFamily="2" charset="0"/>
              </a:rPr>
              <a:t>-venire con </a:t>
            </a:r>
            <a:r>
              <a:rPr lang="en-GB" sz="1000" dirty="0" err="1">
                <a:effectLst/>
                <a:latin typeface="Times" pitchFamily="2" charset="0"/>
              </a:rPr>
              <a:t>l’avvio</a:t>
            </a:r>
            <a:r>
              <a:rPr lang="en-GB" sz="1000" dirty="0">
                <a:effectLst/>
                <a:latin typeface="Times" pitchFamily="2" charset="0"/>
              </a:rPr>
              <a:t> </a:t>
            </a:r>
            <a:r>
              <a:rPr lang="en-GB" sz="1000" dirty="0" err="1">
                <a:effectLst/>
                <a:latin typeface="Times" pitchFamily="2" charset="0"/>
              </a:rPr>
              <a:t>dell’indagine</a:t>
            </a:r>
            <a:r>
              <a:rPr lang="en-GB" sz="1000" dirty="0">
                <a:effectLst/>
                <a:latin typeface="Times" pitchFamily="2" charset="0"/>
              </a:rPr>
              <a:t> da </a:t>
            </a:r>
            <a:r>
              <a:rPr lang="en-GB" sz="1000" dirty="0" err="1">
                <a:effectLst/>
                <a:latin typeface="Times" pitchFamily="2" charset="0"/>
              </a:rPr>
              <a:t>parte</a:t>
            </a:r>
            <a:r>
              <a:rPr lang="en-GB" sz="1000" dirty="0">
                <a:effectLst/>
                <a:latin typeface="Times" pitchFamily="2" charset="0"/>
              </a:rPr>
              <a:t> </a:t>
            </a:r>
            <a:r>
              <a:rPr lang="en-GB" sz="1000" dirty="0" err="1">
                <a:effectLst/>
                <a:latin typeface="Times" pitchFamily="2" charset="0"/>
              </a:rPr>
              <a:t>dell’</a:t>
            </a:r>
            <a:r>
              <a:rPr lang="en-GB" sz="1000" i="1" dirty="0" err="1">
                <a:effectLst/>
                <a:latin typeface="Times" pitchFamily="2" charset="0"/>
              </a:rPr>
              <a:t>EPPO</a:t>
            </a:r>
            <a:r>
              <a:rPr lang="en-GB" sz="1000" i="1" dirty="0">
                <a:effectLst/>
                <a:latin typeface="Times" pitchFamily="2" charset="0"/>
              </a:rPr>
              <a:t> </a:t>
            </a:r>
            <a:r>
              <a:rPr lang="en-GB" sz="1000" dirty="0">
                <a:effectLst/>
                <a:latin typeface="Times" pitchFamily="2" charset="0"/>
              </a:rPr>
              <a:t>(art. 26 Reg. </a:t>
            </a:r>
            <a:r>
              <a:rPr lang="en-GB" sz="1000" i="1" dirty="0">
                <a:effectLst/>
                <a:latin typeface="Times" pitchFamily="2" charset="0"/>
              </a:rPr>
              <a:t>EP-PO</a:t>
            </a:r>
            <a:r>
              <a:rPr lang="en-GB" sz="1000" dirty="0">
                <a:effectLst/>
                <a:latin typeface="Times" pitchFamily="2" charset="0"/>
              </a:rPr>
              <a:t>) o con </a:t>
            </a:r>
            <a:r>
              <a:rPr lang="en-GB" sz="1000" dirty="0" err="1">
                <a:effectLst/>
                <a:latin typeface="Times" pitchFamily="2" charset="0"/>
              </a:rPr>
              <a:t>l’avocazione</a:t>
            </a:r>
            <a:r>
              <a:rPr lang="en-GB" sz="1000" dirty="0">
                <a:effectLst/>
                <a:latin typeface="Times" pitchFamily="2" charset="0"/>
              </a:rPr>
              <a:t> da </a:t>
            </a:r>
            <a:r>
              <a:rPr lang="en-GB" sz="1000" dirty="0" err="1">
                <a:effectLst/>
                <a:latin typeface="Times" pitchFamily="2" charset="0"/>
              </a:rPr>
              <a:t>parte</a:t>
            </a:r>
            <a:r>
              <a:rPr lang="en-GB" sz="1000" dirty="0">
                <a:effectLst/>
                <a:latin typeface="Times" pitchFamily="2" charset="0"/>
              </a:rPr>
              <a:t> </a:t>
            </a:r>
            <a:r>
              <a:rPr lang="en-GB" sz="1000" dirty="0" err="1">
                <a:effectLst/>
                <a:latin typeface="Times" pitchFamily="2" charset="0"/>
              </a:rPr>
              <a:t>dell’dell’</a:t>
            </a:r>
            <a:r>
              <a:rPr lang="en-GB" sz="1000" i="1" dirty="0" err="1">
                <a:effectLst/>
                <a:latin typeface="Times" pitchFamily="2" charset="0"/>
              </a:rPr>
              <a:t>EPPO</a:t>
            </a:r>
            <a:r>
              <a:rPr lang="en-GB" sz="1000" i="1" dirty="0">
                <a:effectLst/>
                <a:latin typeface="Times" pitchFamily="2" charset="0"/>
              </a:rPr>
              <a:t> </a:t>
            </a:r>
            <a:r>
              <a:rPr lang="en-GB" sz="1000" dirty="0" err="1">
                <a:effectLst/>
                <a:latin typeface="Times" pitchFamily="2" charset="0"/>
              </a:rPr>
              <a:t>dell’indagine</a:t>
            </a:r>
            <a:r>
              <a:rPr lang="en-GB" sz="1000" dirty="0">
                <a:effectLst/>
                <a:latin typeface="Times" pitchFamily="2" charset="0"/>
              </a:rPr>
              <a:t> </a:t>
            </a:r>
            <a:r>
              <a:rPr lang="en-GB" sz="1000" dirty="0" err="1">
                <a:effectLst/>
                <a:latin typeface="Times" pitchFamily="2" charset="0"/>
              </a:rPr>
              <a:t>già</a:t>
            </a:r>
            <a:r>
              <a:rPr lang="en-GB" sz="1000" dirty="0">
                <a:effectLst/>
                <a:latin typeface="Times" pitchFamily="2" charset="0"/>
              </a:rPr>
              <a:t> </a:t>
            </a:r>
            <a:r>
              <a:rPr lang="en-GB" sz="1000" dirty="0" err="1">
                <a:effectLst/>
                <a:latin typeface="Times" pitchFamily="2" charset="0"/>
              </a:rPr>
              <a:t>av-viata</a:t>
            </a:r>
            <a:r>
              <a:rPr lang="en-GB" sz="1000" dirty="0">
                <a:effectLst/>
                <a:latin typeface="Times" pitchFamily="2" charset="0"/>
              </a:rPr>
              <a:t> a </a:t>
            </a:r>
            <a:r>
              <a:rPr lang="en-GB" sz="1000" dirty="0" err="1">
                <a:effectLst/>
                <a:latin typeface="Times" pitchFamily="2" charset="0"/>
              </a:rPr>
              <a:t>livello</a:t>
            </a:r>
            <a:r>
              <a:rPr lang="en-GB" sz="1000" dirty="0">
                <a:effectLst/>
                <a:latin typeface="Times" pitchFamily="2" charset="0"/>
              </a:rPr>
              <a:t> </a:t>
            </a:r>
            <a:r>
              <a:rPr lang="en-GB" sz="1000" dirty="0" err="1">
                <a:effectLst/>
                <a:latin typeface="Times" pitchFamily="2" charset="0"/>
              </a:rPr>
              <a:t>nazionale</a:t>
            </a:r>
            <a:r>
              <a:rPr lang="en-GB" sz="1000" dirty="0">
                <a:effectLst/>
                <a:latin typeface="Times" pitchFamily="2" charset="0"/>
              </a:rPr>
              <a:t> (art. 27 Reg. </a:t>
            </a:r>
            <a:r>
              <a:rPr lang="en-GB" sz="1000" i="1" dirty="0">
                <a:effectLst/>
                <a:latin typeface="Times" pitchFamily="2" charset="0"/>
              </a:rPr>
              <a:t>EPPO</a:t>
            </a:r>
            <a:r>
              <a:rPr lang="en-GB" sz="1000" dirty="0">
                <a:effectLst/>
                <a:latin typeface="Times" pitchFamily="2" charset="0"/>
              </a:rPr>
              <a:t>)16. Una volta </a:t>
            </a:r>
            <a:r>
              <a:rPr lang="en-GB" sz="1000" dirty="0" err="1">
                <a:effectLst/>
                <a:latin typeface="Times" pitchFamily="2" charset="0"/>
              </a:rPr>
              <a:t>esercitata</a:t>
            </a:r>
            <a:r>
              <a:rPr lang="en-GB" sz="1000" dirty="0">
                <a:effectLst/>
                <a:latin typeface="Times" pitchFamily="2" charset="0"/>
              </a:rPr>
              <a:t> la </a:t>
            </a:r>
            <a:r>
              <a:rPr lang="en-GB" sz="1000" dirty="0" err="1">
                <a:effectLst/>
                <a:latin typeface="Times" pitchFamily="2" charset="0"/>
              </a:rPr>
              <a:t>competenza</a:t>
            </a:r>
            <a:r>
              <a:rPr lang="en-GB" sz="1000" dirty="0">
                <a:effectLst/>
                <a:latin typeface="Times" pitchFamily="2" charset="0"/>
              </a:rPr>
              <a:t>, </a:t>
            </a:r>
            <a:r>
              <a:rPr lang="en-GB" sz="1000" dirty="0" err="1">
                <a:effectLst/>
                <a:latin typeface="Times" pitchFamily="2" charset="0"/>
              </a:rPr>
              <a:t>si</a:t>
            </a:r>
            <a:r>
              <a:rPr lang="en-GB" sz="1000" dirty="0">
                <a:effectLst/>
                <a:latin typeface="Times" pitchFamily="2" charset="0"/>
              </a:rPr>
              <a:t> </a:t>
            </a:r>
            <a:r>
              <a:rPr lang="en-GB" sz="1000" dirty="0" err="1">
                <a:effectLst/>
                <a:latin typeface="Times" pitchFamily="2" charset="0"/>
              </a:rPr>
              <a:t>entra</a:t>
            </a:r>
            <a:r>
              <a:rPr lang="en-GB" sz="1000" dirty="0">
                <a:effectLst/>
                <a:latin typeface="Times" pitchFamily="2" charset="0"/>
              </a:rPr>
              <a:t> nel </a:t>
            </a:r>
            <a:r>
              <a:rPr lang="en-GB" sz="1000" dirty="0" err="1">
                <a:effectLst/>
                <a:latin typeface="Times" pitchFamily="2" charset="0"/>
              </a:rPr>
              <a:t>contesto</a:t>
            </a:r>
            <a:r>
              <a:rPr lang="en-GB" sz="1000" dirty="0">
                <a:effectLst/>
                <a:latin typeface="Times" pitchFamily="2" charset="0"/>
              </a:rPr>
              <a:t> della con-</a:t>
            </a:r>
            <a:r>
              <a:rPr lang="en-GB" sz="1000" dirty="0" err="1">
                <a:effectLst/>
                <a:latin typeface="Times" pitchFamily="2" charset="0"/>
              </a:rPr>
              <a:t>duzione</a:t>
            </a:r>
            <a:r>
              <a:rPr lang="en-GB" sz="1000" dirty="0">
                <a:effectLst/>
                <a:latin typeface="Times" pitchFamily="2" charset="0"/>
              </a:rPr>
              <a:t> (“</a:t>
            </a:r>
            <a:r>
              <a:rPr lang="en-GB" sz="1000" dirty="0" err="1">
                <a:effectLst/>
                <a:latin typeface="Times" pitchFamily="2" charset="0"/>
              </a:rPr>
              <a:t>svolgimento</a:t>
            </a:r>
            <a:r>
              <a:rPr lang="en-GB" sz="1000" dirty="0">
                <a:effectLst/>
                <a:latin typeface="Times" pitchFamily="2" charset="0"/>
              </a:rPr>
              <a:t>”) </a:t>
            </a:r>
            <a:r>
              <a:rPr lang="en-GB" sz="1000" dirty="0" err="1">
                <a:effectLst/>
                <a:latin typeface="Times" pitchFamily="2" charset="0"/>
              </a:rPr>
              <a:t>dell’indagine</a:t>
            </a:r>
            <a:r>
              <a:rPr lang="en-GB" sz="1000" dirty="0">
                <a:effectLst/>
                <a:latin typeface="Times" pitchFamily="2" charset="0"/>
              </a:rPr>
              <a:t> </a:t>
            </a:r>
            <a:r>
              <a:rPr lang="en-GB" sz="1000" dirty="0" err="1">
                <a:effectLst/>
                <a:latin typeface="Times" pitchFamily="2" charset="0"/>
              </a:rPr>
              <a:t>europea</a:t>
            </a:r>
            <a:r>
              <a:rPr lang="en-GB" sz="1000" dirty="0">
                <a:effectLst/>
                <a:latin typeface="Times" pitchFamily="2" charset="0"/>
              </a:rPr>
              <a:t> (art. 28 Reg. </a:t>
            </a:r>
            <a:r>
              <a:rPr lang="en-GB" sz="1000" i="1" dirty="0">
                <a:effectLst/>
                <a:latin typeface="Times" pitchFamily="2" charset="0"/>
              </a:rPr>
              <a:t>EPPO</a:t>
            </a:r>
            <a:r>
              <a:rPr lang="en-GB" sz="1000" dirty="0">
                <a:effectLst/>
                <a:latin typeface="Times" pitchFamily="2" charset="0"/>
              </a:rPr>
              <a:t>), con il </a:t>
            </a:r>
            <a:r>
              <a:rPr lang="en-GB" sz="1000" dirty="0" err="1">
                <a:effectLst/>
                <a:latin typeface="Times" pitchFamily="2" charset="0"/>
              </a:rPr>
              <a:t>compimento</a:t>
            </a:r>
            <a:r>
              <a:rPr lang="en-GB" sz="1000" dirty="0">
                <a:effectLst/>
                <a:latin typeface="Times" pitchFamily="2" charset="0"/>
              </a:rPr>
              <a:t> da </a:t>
            </a:r>
            <a:r>
              <a:rPr lang="en-GB" sz="1000" dirty="0" err="1">
                <a:effectLst/>
                <a:latin typeface="Times" pitchFamily="2" charset="0"/>
              </a:rPr>
              <a:t>parte</a:t>
            </a:r>
            <a:r>
              <a:rPr lang="en-GB" sz="1000" dirty="0">
                <a:effectLst/>
                <a:latin typeface="Times" pitchFamily="2" charset="0"/>
              </a:rPr>
              <a:t> </a:t>
            </a:r>
            <a:r>
              <a:rPr lang="en-GB" sz="1000" dirty="0" err="1">
                <a:effectLst/>
                <a:latin typeface="Times" pitchFamily="2" charset="0"/>
              </a:rPr>
              <a:t>dell’</a:t>
            </a:r>
            <a:r>
              <a:rPr lang="en-GB" sz="1000" i="1" dirty="0" err="1">
                <a:effectLst/>
                <a:latin typeface="Times" pitchFamily="2" charset="0"/>
              </a:rPr>
              <a:t>EPPO</a:t>
            </a:r>
            <a:r>
              <a:rPr lang="en-GB" sz="1000" i="1" dirty="0">
                <a:effectLst/>
                <a:latin typeface="Times" pitchFamily="2" charset="0"/>
              </a:rPr>
              <a:t> </a:t>
            </a:r>
            <a:r>
              <a:rPr lang="en-GB" sz="1000" dirty="0">
                <a:effectLst/>
                <a:latin typeface="Times" pitchFamily="2" charset="0"/>
              </a:rPr>
              <a:t>(</a:t>
            </a:r>
            <a:r>
              <a:rPr lang="en-GB" sz="1000" dirty="0" err="1">
                <a:effectLst/>
                <a:latin typeface="Times" pitchFamily="2" charset="0"/>
              </a:rPr>
              <a:t>normalmente</a:t>
            </a:r>
            <a:r>
              <a:rPr lang="en-GB" sz="1000" dirty="0">
                <a:effectLst/>
                <a:latin typeface="Times" pitchFamily="2" charset="0"/>
              </a:rPr>
              <a:t> il PED, salvo il </a:t>
            </a:r>
            <a:r>
              <a:rPr lang="en-GB" sz="1000" dirty="0" err="1">
                <a:effectLst/>
                <a:latin typeface="Times" pitchFamily="2" charset="0"/>
              </a:rPr>
              <a:t>caso</a:t>
            </a:r>
            <a:r>
              <a:rPr lang="en-GB" sz="1000" dirty="0">
                <a:effectLst/>
                <a:latin typeface="Times" pitchFamily="2" charset="0"/>
              </a:rPr>
              <a:t> di </a:t>
            </a:r>
            <a:r>
              <a:rPr lang="en-GB" sz="1000" dirty="0" err="1">
                <a:effectLst/>
                <a:latin typeface="Times" pitchFamily="2" charset="0"/>
              </a:rPr>
              <a:t>incarico</a:t>
            </a:r>
            <a:r>
              <a:rPr lang="en-GB" sz="1000" dirty="0">
                <a:effectLst/>
                <a:latin typeface="Times" pitchFamily="2" charset="0"/>
              </a:rPr>
              <a:t> </a:t>
            </a:r>
            <a:r>
              <a:rPr lang="en-GB" sz="1000" dirty="0" err="1">
                <a:effectLst/>
                <a:latin typeface="Times" pitchFamily="2" charset="0"/>
              </a:rPr>
              <a:t>avocato</a:t>
            </a:r>
            <a:r>
              <a:rPr lang="en-GB" sz="1000" dirty="0">
                <a:effectLst/>
                <a:latin typeface="Times" pitchFamily="2" charset="0"/>
              </a:rPr>
              <a:t> dal </a:t>
            </a:r>
            <a:r>
              <a:rPr lang="en-GB" sz="1000" dirty="0" err="1">
                <a:effectLst/>
                <a:latin typeface="Times" pitchFamily="2" charset="0"/>
              </a:rPr>
              <a:t>procuratore</a:t>
            </a:r>
            <a:r>
              <a:rPr lang="en-GB" sz="1000" dirty="0">
                <a:effectLst/>
                <a:latin typeface="Times" pitchFamily="2" charset="0"/>
              </a:rPr>
              <a:t> </a:t>
            </a:r>
            <a:r>
              <a:rPr lang="en-GB" sz="1000" dirty="0" err="1">
                <a:effectLst/>
                <a:latin typeface="Times" pitchFamily="2" charset="0"/>
              </a:rPr>
              <a:t>europeo</a:t>
            </a:r>
            <a:r>
              <a:rPr lang="en-GB" sz="1000" dirty="0">
                <a:effectLst/>
                <a:latin typeface="Times" pitchFamily="2" charset="0"/>
              </a:rPr>
              <a:t> </a:t>
            </a:r>
            <a:r>
              <a:rPr lang="en-GB" sz="1000" dirty="0" err="1">
                <a:effectLst/>
                <a:latin typeface="Times" pitchFamily="2" charset="0"/>
              </a:rPr>
              <a:t>incaricato</a:t>
            </a:r>
            <a:r>
              <a:rPr lang="en-GB" sz="1000" dirty="0">
                <a:effectLst/>
                <a:latin typeface="Times" pitchFamily="2" charset="0"/>
              </a:rPr>
              <a:t>) delle </a:t>
            </a:r>
            <a:r>
              <a:rPr lang="en-GB" sz="1000" dirty="0" err="1">
                <a:effectLst/>
                <a:latin typeface="Times" pitchFamily="2" charset="0"/>
              </a:rPr>
              <a:t>misu</a:t>
            </a:r>
            <a:r>
              <a:rPr lang="en-GB" sz="1000" dirty="0">
                <a:effectLst/>
                <a:latin typeface="Times" pitchFamily="2" charset="0"/>
              </a:rPr>
              <a:t>-re investigative </a:t>
            </a:r>
            <a:r>
              <a:rPr lang="en-GB" sz="1000" dirty="0" err="1">
                <a:effectLst/>
                <a:latin typeface="Times" pitchFamily="2" charset="0"/>
              </a:rPr>
              <a:t>necessarie</a:t>
            </a:r>
            <a:r>
              <a:rPr lang="en-GB" sz="1000" dirty="0">
                <a:effectLst/>
                <a:latin typeface="Times" pitchFamily="2"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effectLst/>
              <a:latin typeface="Times"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effectLst/>
                <a:latin typeface="Times" pitchFamily="2" charset="0"/>
              </a:rPr>
              <a:t>Vige un principio di </a:t>
            </a:r>
            <a:r>
              <a:rPr lang="en-GB" sz="1000" dirty="0" err="1">
                <a:effectLst/>
                <a:latin typeface="Times" pitchFamily="2" charset="0"/>
              </a:rPr>
              <a:t>legalità</a:t>
            </a:r>
            <a:r>
              <a:rPr lang="en-GB" sz="1000" dirty="0">
                <a:effectLst/>
                <a:latin typeface="Times" pitchFamily="2" charset="0"/>
              </a:rPr>
              <a:t> </a:t>
            </a:r>
            <a:r>
              <a:rPr lang="en-GB" sz="1000" dirty="0" err="1">
                <a:effectLst/>
                <a:latin typeface="Times" pitchFamily="2" charset="0"/>
              </a:rPr>
              <a:t>nell’avvio</a:t>
            </a:r>
            <a:r>
              <a:rPr lang="en-GB" sz="1000" dirty="0">
                <a:effectLst/>
                <a:latin typeface="Times" pitchFamily="2" charset="0"/>
              </a:rPr>
              <a:t> delle </a:t>
            </a:r>
            <a:r>
              <a:rPr lang="en-GB" sz="1000" dirty="0" err="1">
                <a:effectLst/>
                <a:latin typeface="Times" pitchFamily="2" charset="0"/>
              </a:rPr>
              <a:t>indagini</a:t>
            </a:r>
            <a:r>
              <a:rPr lang="en-GB" sz="1000" dirty="0">
                <a:effectLst/>
                <a:latin typeface="Times" pitchFamily="2" charset="0"/>
              </a:rPr>
              <a:t> per i </a:t>
            </a:r>
            <a:r>
              <a:rPr lang="en-GB" sz="1000" dirty="0" err="1">
                <a:effectLst/>
                <a:latin typeface="Times" pitchFamily="2" charset="0"/>
              </a:rPr>
              <a:t>reati</a:t>
            </a:r>
            <a:r>
              <a:rPr lang="en-GB" sz="1000" dirty="0">
                <a:effectLst/>
                <a:latin typeface="Times" pitchFamily="2" charset="0"/>
              </a:rPr>
              <a:t> con-</a:t>
            </a:r>
            <a:r>
              <a:rPr lang="en-GB" sz="1000" dirty="0" err="1">
                <a:effectLst/>
                <a:latin typeface="Times" pitchFamily="2" charset="0"/>
              </a:rPr>
              <a:t>tro</a:t>
            </a:r>
            <a:r>
              <a:rPr lang="en-GB" sz="1000" dirty="0">
                <a:effectLst/>
                <a:latin typeface="Times" pitchFamily="2" charset="0"/>
              </a:rPr>
              <a:t> </a:t>
            </a:r>
            <a:r>
              <a:rPr lang="en-GB" sz="1000" dirty="0" err="1">
                <a:effectLst/>
                <a:latin typeface="Times" pitchFamily="2" charset="0"/>
              </a:rPr>
              <a:t>gli</a:t>
            </a:r>
            <a:r>
              <a:rPr lang="en-GB" sz="1000" dirty="0">
                <a:effectLst/>
                <a:latin typeface="Times" pitchFamily="2" charset="0"/>
              </a:rPr>
              <a:t> </a:t>
            </a:r>
            <a:r>
              <a:rPr lang="en-GB" sz="1000" dirty="0" err="1">
                <a:effectLst/>
                <a:latin typeface="Times" pitchFamily="2" charset="0"/>
              </a:rPr>
              <a:t>interessi</a:t>
            </a:r>
            <a:r>
              <a:rPr lang="en-GB" sz="1000" dirty="0">
                <a:effectLst/>
                <a:latin typeface="Times" pitchFamily="2" charset="0"/>
              </a:rPr>
              <a:t> </a:t>
            </a:r>
            <a:r>
              <a:rPr lang="en-GB" sz="1000" dirty="0" err="1">
                <a:effectLst/>
                <a:latin typeface="Times" pitchFamily="2" charset="0"/>
              </a:rPr>
              <a:t>finanziari</a:t>
            </a:r>
            <a:r>
              <a:rPr lang="en-GB" sz="1000" dirty="0">
                <a:effectLst/>
                <a:latin typeface="Times" pitchFamily="2" charset="0"/>
              </a:rPr>
              <a:t> </a:t>
            </a:r>
            <a:r>
              <a:rPr lang="en-GB" sz="1000" dirty="0" err="1">
                <a:effectLst/>
                <a:latin typeface="Times" pitchFamily="2" charset="0"/>
              </a:rPr>
              <a:t>dell’Unione</a:t>
            </a:r>
            <a:r>
              <a:rPr lang="en-GB" sz="1000" dirty="0">
                <a:effectLst/>
                <a:latin typeface="Times" pitchFamily="2" charset="0"/>
              </a:rPr>
              <a:t>? In </a:t>
            </a:r>
            <a:r>
              <a:rPr lang="en-GB" sz="1000" dirty="0" err="1">
                <a:effectLst/>
                <a:latin typeface="Times" pitchFamily="2" charset="0"/>
              </a:rPr>
              <a:t>altri</a:t>
            </a:r>
            <a:r>
              <a:rPr lang="en-GB" sz="1000" dirty="0">
                <a:effectLst/>
                <a:latin typeface="Times" pitchFamily="2" charset="0"/>
              </a:rPr>
              <a:t> termini: se la </a:t>
            </a:r>
            <a:r>
              <a:rPr lang="en-GB" sz="1000" dirty="0" err="1">
                <a:effectLst/>
                <a:latin typeface="Times" pitchFamily="2" charset="0"/>
              </a:rPr>
              <a:t>segnalazio</a:t>
            </a:r>
            <a:r>
              <a:rPr lang="en-GB" sz="1000" dirty="0">
                <a:effectLst/>
                <a:latin typeface="Times" pitchFamily="2" charset="0"/>
              </a:rPr>
              <a:t>-ne non è </a:t>
            </a:r>
            <a:r>
              <a:rPr lang="en-GB" sz="1000" dirty="0" err="1">
                <a:effectLst/>
                <a:latin typeface="Times" pitchFamily="2" charset="0"/>
              </a:rPr>
              <a:t>infondata</a:t>
            </a:r>
            <a:r>
              <a:rPr lang="en-GB" sz="1000" dirty="0">
                <a:effectLst/>
                <a:latin typeface="Times" pitchFamily="2" charset="0"/>
              </a:rPr>
              <a:t> e assume i </a:t>
            </a:r>
            <a:r>
              <a:rPr lang="en-GB" sz="1000" dirty="0" err="1">
                <a:effectLst/>
                <a:latin typeface="Times" pitchFamily="2" charset="0"/>
              </a:rPr>
              <a:t>connotati</a:t>
            </a:r>
            <a:r>
              <a:rPr lang="en-GB" sz="1000" dirty="0">
                <a:effectLst/>
                <a:latin typeface="Times" pitchFamily="2" charset="0"/>
              </a:rPr>
              <a:t> di </a:t>
            </a:r>
            <a:r>
              <a:rPr lang="en-GB" sz="1000" dirty="0" err="1">
                <a:effectLst/>
                <a:latin typeface="Times" pitchFamily="2" charset="0"/>
              </a:rPr>
              <a:t>una</a:t>
            </a:r>
            <a:r>
              <a:rPr lang="en-GB" sz="1000" dirty="0">
                <a:effectLst/>
                <a:latin typeface="Times" pitchFamily="2" charset="0"/>
              </a:rPr>
              <a:t> </a:t>
            </a:r>
            <a:r>
              <a:rPr lang="en-GB" sz="1000" dirty="0" err="1">
                <a:effectLst/>
                <a:latin typeface="Times" pitchFamily="2" charset="0"/>
              </a:rPr>
              <a:t>effettiva</a:t>
            </a:r>
            <a:r>
              <a:rPr lang="en-GB" sz="1000" dirty="0">
                <a:effectLst/>
                <a:latin typeface="Times" pitchFamily="2" charset="0"/>
              </a:rPr>
              <a:t> </a:t>
            </a:r>
            <a:r>
              <a:rPr lang="en-GB" sz="1000" i="1" dirty="0">
                <a:effectLst/>
                <a:latin typeface="Times" pitchFamily="2" charset="0"/>
              </a:rPr>
              <a:t>notitia </a:t>
            </a:r>
            <a:r>
              <a:rPr lang="en-GB" sz="1000" i="1" dirty="0" err="1">
                <a:effectLst/>
                <a:latin typeface="Times" pitchFamily="2" charset="0"/>
              </a:rPr>
              <a:t>criminis</a:t>
            </a:r>
            <a:r>
              <a:rPr lang="en-GB" sz="1000" dirty="0">
                <a:effectLst/>
                <a:latin typeface="Times" pitchFamily="2" charset="0"/>
              </a:rPr>
              <a:t>, è </a:t>
            </a:r>
            <a:r>
              <a:rPr lang="en-GB" sz="1000" dirty="0" err="1">
                <a:effectLst/>
                <a:latin typeface="Times" pitchFamily="2" charset="0"/>
              </a:rPr>
              <a:t>obbligato</a:t>
            </a:r>
            <a:r>
              <a:rPr lang="en-GB" sz="1000" dirty="0">
                <a:effectLst/>
                <a:latin typeface="Times" pitchFamily="2" charset="0"/>
              </a:rPr>
              <a:t> </a:t>
            </a:r>
            <a:r>
              <a:rPr lang="en-GB" sz="1000" dirty="0" err="1">
                <a:effectLst/>
                <a:latin typeface="Times" pitchFamily="2" charset="0"/>
              </a:rPr>
              <a:t>l’</a:t>
            </a:r>
            <a:r>
              <a:rPr lang="en-GB" sz="1000" i="1" dirty="0" err="1">
                <a:effectLst/>
                <a:latin typeface="Times" pitchFamily="2" charset="0"/>
              </a:rPr>
              <a:t>EPPO</a:t>
            </a:r>
            <a:r>
              <a:rPr lang="en-GB" sz="1000" i="1" dirty="0">
                <a:effectLst/>
                <a:latin typeface="Times" pitchFamily="2" charset="0"/>
              </a:rPr>
              <a:t> </a:t>
            </a:r>
            <a:r>
              <a:rPr lang="en-GB" sz="1000" dirty="0">
                <a:effectLst/>
                <a:latin typeface="Times" pitchFamily="2" charset="0"/>
              </a:rPr>
              <a:t>(a </a:t>
            </a:r>
            <a:r>
              <a:rPr lang="en-GB" sz="1000" dirty="0" err="1">
                <a:effectLst/>
                <a:latin typeface="Times" pitchFamily="2" charset="0"/>
              </a:rPr>
              <a:t>livello</a:t>
            </a:r>
            <a:r>
              <a:rPr lang="en-GB" sz="1000" dirty="0">
                <a:effectLst/>
                <a:latin typeface="Times" pitchFamily="2" charset="0"/>
              </a:rPr>
              <a:t> </a:t>
            </a:r>
            <a:r>
              <a:rPr lang="en-GB" sz="1000" dirty="0" err="1">
                <a:effectLst/>
                <a:latin typeface="Times" pitchFamily="2" charset="0"/>
              </a:rPr>
              <a:t>nazionale</a:t>
            </a:r>
            <a:r>
              <a:rPr lang="en-GB" sz="1000" dirty="0">
                <a:effectLst/>
                <a:latin typeface="Times" pitchFamily="2" charset="0"/>
              </a:rPr>
              <a:t> o centrale) a far </a:t>
            </a:r>
            <a:r>
              <a:rPr lang="en-GB" sz="1000" dirty="0" err="1">
                <a:effectLst/>
                <a:latin typeface="Times" pitchFamily="2" charset="0"/>
              </a:rPr>
              <a:t>partire</a:t>
            </a:r>
            <a:r>
              <a:rPr lang="en-GB" sz="1000" dirty="0">
                <a:effectLst/>
                <a:latin typeface="Times" pitchFamily="2" charset="0"/>
              </a:rPr>
              <a:t> le </a:t>
            </a:r>
            <a:r>
              <a:rPr lang="en-GB" sz="1000" dirty="0" err="1">
                <a:effectLst/>
                <a:latin typeface="Times" pitchFamily="2" charset="0"/>
              </a:rPr>
              <a:t>inda-gini</a:t>
            </a:r>
            <a:r>
              <a:rPr lang="en-GB" sz="1000" dirty="0">
                <a:effectLst/>
                <a:latin typeface="Times" pitchFamily="2" charset="0"/>
              </a:rPr>
              <a:t>? La </a:t>
            </a:r>
            <a:r>
              <a:rPr lang="en-GB" sz="1000" dirty="0" err="1">
                <a:effectLst/>
                <a:latin typeface="Times" pitchFamily="2" charset="0"/>
              </a:rPr>
              <a:t>risposta</a:t>
            </a:r>
            <a:r>
              <a:rPr lang="en-GB" sz="1000" dirty="0">
                <a:effectLst/>
                <a:latin typeface="Times" pitchFamily="2" charset="0"/>
              </a:rPr>
              <a:t> è </a:t>
            </a:r>
            <a:r>
              <a:rPr lang="en-GB" sz="1000" dirty="0" err="1">
                <a:effectLst/>
                <a:latin typeface="Times" pitchFamily="2" charset="0"/>
              </a:rPr>
              <a:t>tendenzialmente</a:t>
            </a:r>
            <a:r>
              <a:rPr lang="en-GB" sz="1000" dirty="0">
                <a:effectLst/>
                <a:latin typeface="Times" pitchFamily="2" charset="0"/>
              </a:rPr>
              <a:t> </a:t>
            </a:r>
            <a:r>
              <a:rPr lang="en-GB" sz="1000" dirty="0" err="1">
                <a:effectLst/>
                <a:latin typeface="Times" pitchFamily="2" charset="0"/>
              </a:rPr>
              <a:t>positiva</a:t>
            </a:r>
            <a:r>
              <a:rPr lang="en-GB" sz="1000" dirty="0">
                <a:effectLst/>
                <a:latin typeface="Times" pitchFamily="2" charset="0"/>
              </a:rPr>
              <a:t>. </a:t>
            </a:r>
            <a:r>
              <a:rPr lang="en-GB" sz="1000" dirty="0" err="1">
                <a:effectLst/>
                <a:latin typeface="Times" pitchFamily="2" charset="0"/>
              </a:rPr>
              <a:t>Già</a:t>
            </a:r>
            <a:r>
              <a:rPr lang="en-GB" sz="1000" dirty="0">
                <a:effectLst/>
                <a:latin typeface="Times" pitchFamily="2" charset="0"/>
              </a:rPr>
              <a:t> il </a:t>
            </a:r>
            <a:r>
              <a:rPr lang="en-GB" sz="1000" i="1" dirty="0" err="1">
                <a:effectLst/>
                <a:latin typeface="Times" pitchFamily="2" charset="0"/>
              </a:rPr>
              <a:t>considerando</a:t>
            </a:r>
            <a:r>
              <a:rPr lang="en-GB" sz="1000" i="1" dirty="0">
                <a:effectLst/>
                <a:latin typeface="Times" pitchFamily="2" charset="0"/>
              </a:rPr>
              <a:t> </a:t>
            </a:r>
            <a:r>
              <a:rPr lang="en-GB" sz="1000" dirty="0">
                <a:effectLst/>
                <a:latin typeface="Times" pitchFamily="2" charset="0"/>
              </a:rPr>
              <a:t>n. 66 . del </a:t>
            </a:r>
            <a:r>
              <a:rPr lang="en-GB" sz="1000" dirty="0" err="1">
                <a:effectLst/>
                <a:latin typeface="Times" pitchFamily="2" charset="0"/>
              </a:rPr>
              <a:t>preambolo</a:t>
            </a:r>
            <a:r>
              <a:rPr lang="en-GB" sz="1000" dirty="0">
                <a:effectLst/>
                <a:latin typeface="Times" pitchFamily="2" charset="0"/>
              </a:rPr>
              <a:t> </a:t>
            </a:r>
            <a:r>
              <a:rPr lang="en-GB" sz="1000" dirty="0" err="1">
                <a:effectLst/>
                <a:latin typeface="Times" pitchFamily="2" charset="0"/>
              </a:rPr>
              <a:t>stabilisce</a:t>
            </a:r>
            <a:r>
              <a:rPr lang="en-GB" sz="1000" dirty="0">
                <a:effectLst/>
                <a:latin typeface="Times" pitchFamily="2" charset="0"/>
              </a:rPr>
              <a:t> </a:t>
            </a:r>
            <a:r>
              <a:rPr lang="en-GB" sz="1000" dirty="0" err="1">
                <a:effectLst/>
                <a:latin typeface="Times" pitchFamily="2" charset="0"/>
              </a:rPr>
              <a:t>che</a:t>
            </a:r>
            <a:r>
              <a:rPr lang="en-GB" sz="1000" dirty="0">
                <a:effectLst/>
                <a:latin typeface="Times" pitchFamily="2" charset="0"/>
              </a:rPr>
              <a:t> le </a:t>
            </a:r>
            <a:r>
              <a:rPr lang="en-GB" sz="1000" dirty="0" err="1">
                <a:effectLst/>
                <a:latin typeface="Times" pitchFamily="2" charset="0"/>
              </a:rPr>
              <a:t>indagini</a:t>
            </a:r>
            <a:r>
              <a:rPr lang="en-GB" sz="1000" dirty="0">
                <a:effectLst/>
                <a:latin typeface="Times" pitchFamily="2" charset="0"/>
              </a:rPr>
              <a:t> </a:t>
            </a:r>
            <a:r>
              <a:rPr lang="en-GB" sz="1000" dirty="0" err="1">
                <a:effectLst/>
                <a:latin typeface="Times" pitchFamily="2" charset="0"/>
              </a:rPr>
              <a:t>sono</a:t>
            </a:r>
            <a:r>
              <a:rPr lang="en-GB" sz="1000" dirty="0">
                <a:effectLst/>
                <a:latin typeface="Times" pitchFamily="2" charset="0"/>
              </a:rPr>
              <a:t> </a:t>
            </a:r>
            <a:r>
              <a:rPr lang="en-GB" sz="1000" dirty="0" err="1">
                <a:effectLst/>
                <a:latin typeface="Times" pitchFamily="2" charset="0"/>
              </a:rPr>
              <a:t>informate</a:t>
            </a:r>
            <a:r>
              <a:rPr lang="en-GB" sz="1000" dirty="0">
                <a:effectLst/>
                <a:latin typeface="Times" pitchFamily="2" charset="0"/>
              </a:rPr>
              <a:t> al principio di </a:t>
            </a:r>
            <a:r>
              <a:rPr lang="en-GB" sz="1000" dirty="0" err="1">
                <a:effectLst/>
                <a:latin typeface="Times" pitchFamily="2" charset="0"/>
              </a:rPr>
              <a:t>legalità</a:t>
            </a:r>
            <a:r>
              <a:rPr lang="en-GB" sz="1000" dirty="0">
                <a:effectLst/>
                <a:latin typeface="Times" pitchFamily="2" charset="0"/>
              </a:rPr>
              <a:t>, </a:t>
            </a:r>
            <a:r>
              <a:rPr lang="en-GB" sz="1000" dirty="0" err="1">
                <a:effectLst/>
                <a:latin typeface="Times" pitchFamily="2" charset="0"/>
              </a:rPr>
              <a:t>che</a:t>
            </a:r>
            <a:r>
              <a:rPr lang="en-GB" sz="1000" dirty="0">
                <a:effectLst/>
                <a:latin typeface="Times" pitchFamily="2" charset="0"/>
              </a:rPr>
              <a:t> </a:t>
            </a:r>
            <a:r>
              <a:rPr lang="en-GB" sz="1000" dirty="0" err="1">
                <a:effectLst/>
                <a:latin typeface="Times" pitchFamily="2" charset="0"/>
              </a:rPr>
              <a:t>viene</a:t>
            </a:r>
            <a:r>
              <a:rPr lang="en-GB" sz="1000" dirty="0">
                <a:effectLst/>
                <a:latin typeface="Times" pitchFamily="2" charset="0"/>
              </a:rPr>
              <a:t> pure </a:t>
            </a:r>
            <a:r>
              <a:rPr lang="en-GB" sz="1000" dirty="0" err="1">
                <a:effectLst/>
                <a:latin typeface="Times" pitchFamily="2" charset="0"/>
              </a:rPr>
              <a:t>ribadito</a:t>
            </a:r>
            <a:r>
              <a:rPr lang="en-GB" sz="1000" dirty="0">
                <a:effectLst/>
                <a:latin typeface="Times" pitchFamily="2" charset="0"/>
              </a:rPr>
              <a:t> nel </a:t>
            </a:r>
            <a:r>
              <a:rPr lang="en-GB" sz="1000" dirty="0" err="1">
                <a:effectLst/>
                <a:latin typeface="Times" pitchFamily="2" charset="0"/>
              </a:rPr>
              <a:t>successivo</a:t>
            </a:r>
            <a:r>
              <a:rPr lang="en-GB" sz="1000" dirty="0">
                <a:effectLst/>
                <a:latin typeface="Times" pitchFamily="2" charset="0"/>
              </a:rPr>
              <a:t> punto 81. Il Reg. </a:t>
            </a:r>
            <a:r>
              <a:rPr lang="en-GB" sz="1000" i="1" dirty="0">
                <a:effectLst/>
                <a:latin typeface="Times" pitchFamily="2" charset="0"/>
              </a:rPr>
              <a:t>EPPO </a:t>
            </a:r>
            <a:r>
              <a:rPr lang="en-GB" sz="1000" dirty="0" err="1">
                <a:effectLst/>
                <a:latin typeface="Times" pitchFamily="2" charset="0"/>
              </a:rPr>
              <a:t>recita</a:t>
            </a:r>
            <a:r>
              <a:rPr lang="en-GB" sz="1000" dirty="0">
                <a:effectLst/>
                <a:latin typeface="Times" pitchFamily="2" charset="0"/>
              </a:rPr>
              <a:t> poi </a:t>
            </a:r>
            <a:r>
              <a:rPr lang="en-GB" sz="1000" dirty="0" err="1">
                <a:effectLst/>
                <a:latin typeface="Times" pitchFamily="2" charset="0"/>
              </a:rPr>
              <a:t>che</a:t>
            </a:r>
            <a:r>
              <a:rPr lang="en-GB" sz="1000" dirty="0">
                <a:effectLst/>
                <a:latin typeface="Times" pitchFamily="2" charset="0"/>
              </a:rPr>
              <a:t> </a:t>
            </a:r>
            <a:r>
              <a:rPr lang="en-GB" sz="1000" dirty="0" err="1">
                <a:effectLst/>
                <a:latin typeface="Times" pitchFamily="2" charset="0"/>
              </a:rPr>
              <a:t>l’organo</a:t>
            </a:r>
            <a:r>
              <a:rPr lang="en-GB" sz="1000" dirty="0">
                <a:effectLst/>
                <a:latin typeface="Times" pitchFamily="2" charset="0"/>
              </a:rPr>
              <a:t> “</a:t>
            </a:r>
            <a:r>
              <a:rPr lang="en-GB" sz="1000" dirty="0" err="1">
                <a:effectLst/>
                <a:latin typeface="Times" pitchFamily="2" charset="0"/>
              </a:rPr>
              <a:t>avvia</a:t>
            </a:r>
            <a:r>
              <a:rPr lang="en-GB" sz="1000" dirty="0">
                <a:effectLst/>
                <a:latin typeface="Times" pitchFamily="2" charset="0"/>
              </a:rPr>
              <a:t> le </a:t>
            </a:r>
            <a:r>
              <a:rPr lang="en-GB" sz="1000" dirty="0" err="1">
                <a:effectLst/>
                <a:latin typeface="Times" pitchFamily="2" charset="0"/>
              </a:rPr>
              <a:t>indagini</a:t>
            </a:r>
            <a:r>
              <a:rPr lang="en-GB" sz="1000" dirty="0">
                <a:effectLst/>
                <a:latin typeface="Times" pitchFamily="2" charset="0"/>
              </a:rPr>
              <a:t>” (art. 26 Reg. </a:t>
            </a:r>
            <a:r>
              <a:rPr lang="en-GB" sz="1000" i="1" dirty="0">
                <a:effectLst/>
                <a:latin typeface="Times" pitchFamily="2" charset="0"/>
              </a:rPr>
              <a:t>EPPO</a:t>
            </a:r>
            <a:r>
              <a:rPr lang="en-GB" sz="1000" dirty="0">
                <a:effectLst/>
                <a:latin typeface="Times" pitchFamily="2" charset="0"/>
              </a:rPr>
              <a:t>), con </a:t>
            </a:r>
            <a:r>
              <a:rPr lang="en-GB" sz="1000" dirty="0" err="1">
                <a:effectLst/>
                <a:latin typeface="Times" pitchFamily="2" charset="0"/>
              </a:rPr>
              <a:t>formulazione</a:t>
            </a:r>
            <a:r>
              <a:rPr lang="en-GB" sz="1000" dirty="0">
                <a:effectLst/>
                <a:latin typeface="Times" pitchFamily="2" charset="0"/>
              </a:rPr>
              <a:t> </a:t>
            </a:r>
            <a:r>
              <a:rPr lang="en-GB" sz="1000" dirty="0" err="1">
                <a:effectLst/>
                <a:latin typeface="Times" pitchFamily="2" charset="0"/>
              </a:rPr>
              <a:t>lessicale</a:t>
            </a:r>
            <a:r>
              <a:rPr lang="en-GB" sz="1000" dirty="0">
                <a:effectLst/>
                <a:latin typeface="Times" pitchFamily="2" charset="0"/>
              </a:rPr>
              <a:t> </a:t>
            </a:r>
            <a:r>
              <a:rPr lang="en-GB" sz="1000" dirty="0" err="1">
                <a:effectLst/>
                <a:latin typeface="Times" pitchFamily="2" charset="0"/>
              </a:rPr>
              <a:t>chiaramente</a:t>
            </a:r>
            <a:r>
              <a:rPr lang="en-GB" sz="1000" dirty="0">
                <a:effectLst/>
                <a:latin typeface="Times" pitchFamily="2" charset="0"/>
              </a:rPr>
              <a:t> imperativa26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B5D97993-5376-3911-99E2-96D3F80835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9341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81A2-2BB5-2B7E-2BAB-E6CCE39E38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B3188-C5A2-FBA6-3B5D-78F89E0DE044}"/>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547B5AF9-F312-EFA7-171D-0AABE4B60B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1282B4AE-E85A-1F17-FC8A-D9FAB79BCE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6114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5FBF00-B7BA-4B4E-9ABA-DFB21167C72E}" type="slidenum">
              <a:rPr lang="fr-FR" smtClean="0"/>
              <a:t>54</a:t>
            </a:fld>
            <a:endParaRPr lang="fr-FR"/>
          </a:p>
        </p:txBody>
      </p:sp>
    </p:spTree>
    <p:extLst>
      <p:ext uri="{BB962C8B-B14F-4D97-AF65-F5344CB8AC3E}">
        <p14:creationId xmlns:p14="http://schemas.microsoft.com/office/powerpoint/2010/main" val="189670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0AE5A-694F-830D-D6C0-6DC9ED24A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6FC12-D3BF-7DD6-E806-83C9C1F69A3B}"/>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496881F2-1631-9E15-36F9-297AF5C8A811}"/>
              </a:ext>
            </a:extLst>
          </p:cNvPr>
          <p:cNvSpPr>
            <a:spLocks noGrp="1"/>
          </p:cNvSpPr>
          <p:nvPr>
            <p:ph type="body" idx="1"/>
          </p:nvPr>
        </p:nvSpPr>
        <p:spPr/>
        <p:txBody>
          <a:bodyPr/>
          <a:lstStyle/>
          <a:p>
            <a:endParaRPr lang="it-IT" sz="1000" b="1" dirty="0">
              <a:highlight>
                <a:srgbClr val="FFFF00"/>
              </a:highlight>
            </a:endParaRPr>
          </a:p>
        </p:txBody>
      </p:sp>
      <p:sp>
        <p:nvSpPr>
          <p:cNvPr id="4" name="Slide Number Placeholder 3">
            <a:extLst>
              <a:ext uri="{FF2B5EF4-FFF2-40B4-BE49-F238E27FC236}">
                <a16:creationId xmlns:a16="http://schemas.microsoft.com/office/drawing/2014/main" id="{938DFF17-7BBC-495A-BB87-C45BCE2E8AC3}"/>
              </a:ext>
            </a:extLst>
          </p:cNvPr>
          <p:cNvSpPr>
            <a:spLocks noGrp="1"/>
          </p:cNvSpPr>
          <p:nvPr>
            <p:ph type="sldNum" sz="quarter" idx="5"/>
          </p:nvPr>
        </p:nvSpPr>
        <p:spPr/>
        <p:txBody>
          <a:bodyPr/>
          <a:lstStyle/>
          <a:p>
            <a:fld id="{EC9B461A-2F76-9B45-BD8C-695B6B1FEEA5}" type="slidenum">
              <a:rPr lang="en-US" smtClean="0"/>
              <a:pPr/>
              <a:t>6</a:t>
            </a:fld>
            <a:endParaRPr lang="en-US"/>
          </a:p>
        </p:txBody>
      </p:sp>
    </p:spTree>
    <p:extLst>
      <p:ext uri="{BB962C8B-B14F-4D97-AF65-F5344CB8AC3E}">
        <p14:creationId xmlns:p14="http://schemas.microsoft.com/office/powerpoint/2010/main" val="41071939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FA479-3362-9B2D-7A12-3C7F28FAD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6D9C3-2FD2-5396-AC1B-372C442539B6}"/>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20978B4D-B96A-19BE-F26F-D4355CB0AC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1213FFF5-B19F-1165-A7D4-DF8152965F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8759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2C9D6-DDAB-E11B-5943-15204AD019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F8603-E034-1EA5-42B7-9E69112C718F}"/>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6B4E457B-4BC4-9EED-6DA8-59199A7430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DC0DEE44-F1F4-2C70-2EAE-B76F6BC497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7471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007C1-DAEF-8008-189C-2A8AE9941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26FDE-3EC5-94D2-AD73-459EAB4A7FA3}"/>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5D40CAD5-6146-86EA-23A8-50CC7B024F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34D459CB-F8B4-38D8-6877-9FF59BB87D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494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74B36-3114-18C3-DD6E-FE5028D1D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D29EA-ED24-208B-62CD-90BAA406830C}"/>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DC5EEC7E-2E21-19C3-5940-6BFA187392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1BF5069E-A4F8-807D-7DBB-1FAF1C41B9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5687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0E5B0-0D63-95D5-A0EB-25C8408C7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CD820-0F40-BDC5-1221-7CBF36F9ED51}"/>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CFEA0559-32EE-98E9-7FAF-2DD6050663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CCF4243E-197B-BD87-8C8B-B0A5FCACC2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110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68F14-04F7-D5ED-CEDD-534B81792F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03326-0382-128A-0160-F4E5F4686840}"/>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37BC6A09-DD3F-2E07-68EF-A68232CCD5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6F4C31DB-63A5-1C1C-056C-2E9D82D05D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0841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0EC52-488B-A8E4-93CD-A736006AB5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CAC20-801C-CA63-0688-207B9D1124E1}"/>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0D84B1E2-E221-C74D-B9E9-971644701B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6426813C-264F-5504-97AA-E7C2239E6E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4121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3A0C1-5B6C-0029-7D57-BA5375C81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A60B5-7CBF-1A58-09E3-605EE32DCA21}"/>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494BC301-0478-C5EB-80FE-395FA483F7C4}"/>
              </a:ext>
            </a:extLst>
          </p:cNvPr>
          <p:cNvSpPr>
            <a:spLocks noGrp="1"/>
          </p:cNvSpPr>
          <p:nvPr>
            <p:ph type="body" idx="1"/>
          </p:nvPr>
        </p:nvSpPr>
        <p:spPr/>
        <p:txBody>
          <a:bodyPr/>
          <a:lstStyle/>
          <a:p>
            <a:r>
              <a:rPr lang="en-GB" sz="1800" dirty="0">
                <a:highlight>
                  <a:srgbClr val="FFFF00"/>
                </a:highlight>
              </a:rPr>
              <a:t>Centralised decision</a:t>
            </a:r>
            <a:r>
              <a:rPr lang="hr-HR" sz="1800" dirty="0">
                <a:highlight>
                  <a:srgbClr val="FFFF00"/>
                </a:highlight>
              </a:rPr>
              <a:t>s - </a:t>
            </a:r>
            <a:r>
              <a:rPr lang="en-GB" sz="1800" dirty="0">
                <a:highlight>
                  <a:srgbClr val="FFFF00"/>
                </a:highlight>
              </a:rPr>
              <a:t>good</a:t>
            </a:r>
            <a:r>
              <a:rPr lang="hr-HR" sz="1800" dirty="0">
                <a:highlight>
                  <a:srgbClr val="FFFF00"/>
                </a:highlight>
              </a:rPr>
              <a:t> for a </a:t>
            </a:r>
            <a:r>
              <a:rPr lang="en-GB" sz="1800" dirty="0">
                <a:highlight>
                  <a:srgbClr val="FFFF00"/>
                </a:highlight>
              </a:rPr>
              <a:t>unified policy of criminal persecution</a:t>
            </a:r>
          </a:p>
          <a:p>
            <a:r>
              <a:rPr lang="hr-HR" sz="1800" dirty="0">
                <a:highlight>
                  <a:srgbClr val="FFFF00"/>
                </a:highlight>
              </a:rPr>
              <a:t>EDP – less independent in deciding that in national legal systems</a:t>
            </a:r>
            <a:endParaRPr lang="en-GB" sz="1800" dirty="0">
              <a:highlight>
                <a:srgbClr val="FFFF00"/>
              </a:highlight>
            </a:endParaRPr>
          </a:p>
        </p:txBody>
      </p:sp>
      <p:sp>
        <p:nvSpPr>
          <p:cNvPr id="4" name="Slide Number Placeholder 3">
            <a:extLst>
              <a:ext uri="{FF2B5EF4-FFF2-40B4-BE49-F238E27FC236}">
                <a16:creationId xmlns:a16="http://schemas.microsoft.com/office/drawing/2014/main" id="{D1EDA64C-098C-C0EC-6B8B-60F885B23F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9254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FA58A-0ADB-66AE-E0A3-B5D9C359A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16D4D-FE4F-D602-28BB-B90564426234}"/>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5B759A2B-5045-F354-1005-56813431B77C}"/>
              </a:ext>
            </a:extLst>
          </p:cNvPr>
          <p:cNvSpPr>
            <a:spLocks noGrp="1"/>
          </p:cNvSpPr>
          <p:nvPr>
            <p:ph type="body" idx="1"/>
          </p:nvPr>
        </p:nvSpPr>
        <p:spPr/>
        <p:txBody>
          <a:bodyPr/>
          <a:lstStyle/>
          <a:p>
            <a:endParaRPr lang="en-GB" sz="1800" dirty="0">
              <a:highlight>
                <a:srgbClr val="FFFF00"/>
              </a:highlight>
            </a:endParaRPr>
          </a:p>
        </p:txBody>
      </p:sp>
      <p:sp>
        <p:nvSpPr>
          <p:cNvPr id="4" name="Slide Number Placeholder 3">
            <a:extLst>
              <a:ext uri="{FF2B5EF4-FFF2-40B4-BE49-F238E27FC236}">
                <a16:creationId xmlns:a16="http://schemas.microsoft.com/office/drawing/2014/main" id="{355221E2-05DA-E20E-D729-2F2FEBF125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0145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83552-D317-322A-18D1-B24A000E4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C1946-1FC3-102E-ADFC-6896A8D59603}"/>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F7C981CA-BE8B-AAEA-2F05-32C04E7371DE}"/>
              </a:ext>
            </a:extLst>
          </p:cNvPr>
          <p:cNvSpPr>
            <a:spLocks noGrp="1"/>
          </p:cNvSpPr>
          <p:nvPr>
            <p:ph type="body" idx="1"/>
          </p:nvPr>
        </p:nvSpPr>
        <p:spPr/>
        <p:txBody>
          <a:bodyPr/>
          <a:lstStyle/>
          <a:p>
            <a:endParaRPr lang="en-GB" sz="1800" dirty="0">
              <a:highlight>
                <a:srgbClr val="FFFF00"/>
              </a:highlight>
            </a:endParaRPr>
          </a:p>
        </p:txBody>
      </p:sp>
      <p:sp>
        <p:nvSpPr>
          <p:cNvPr id="4" name="Slide Number Placeholder 3">
            <a:extLst>
              <a:ext uri="{FF2B5EF4-FFF2-40B4-BE49-F238E27FC236}">
                <a16:creationId xmlns:a16="http://schemas.microsoft.com/office/drawing/2014/main" id="{2E26D116-703F-3BD1-EBB3-E9B6B0FC6E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478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3C93B-99F8-D912-67F3-158F8AC19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78478-D27D-8913-B0F3-A306E462EFC2}"/>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D2AD4EAB-1198-40E6-B863-C294CFF009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prstClr val="black"/>
                </a:solidFill>
                <a:latin typeface="Calibri" panose="020F0502020204030204"/>
              </a:rPr>
              <a:t>The PIF sector is the “driving force for a European criminal law” (</a:t>
            </a:r>
            <a:r>
              <a:rPr lang="it-IT" sz="1800" kern="0" dirty="0">
                <a:solidFill>
                  <a:prstClr val="black"/>
                </a:solidFill>
                <a:latin typeface="Calibri" panose="020F0502020204030204"/>
              </a:rPr>
              <a:t>Grünewald, 2015)</a:t>
            </a:r>
            <a:r>
              <a:rPr lang="en-US" sz="1800" kern="0" dirty="0">
                <a:solidFill>
                  <a:prstClr val="black"/>
                </a:solidFill>
                <a:latin typeface="Calibri" panose="020F0502020204030204"/>
              </a:rPr>
              <a:t>.</a:t>
            </a:r>
          </a:p>
          <a:p>
            <a:endParaRPr lang="fr-FR" sz="1800" b="0" i="0" u="none" strike="noStrike" baseline="0" dirty="0">
              <a:solidFill>
                <a:srgbClr val="000000"/>
              </a:solidFill>
              <a:latin typeface="Helvetica Neue LT Std"/>
            </a:endParaRPr>
          </a:p>
        </p:txBody>
      </p:sp>
      <p:sp>
        <p:nvSpPr>
          <p:cNvPr id="4" name="Slide Number Placeholder 3">
            <a:extLst>
              <a:ext uri="{FF2B5EF4-FFF2-40B4-BE49-F238E27FC236}">
                <a16:creationId xmlns:a16="http://schemas.microsoft.com/office/drawing/2014/main" id="{148A7E53-1298-9119-A5D5-0F3A73B35859}"/>
              </a:ext>
            </a:extLst>
          </p:cNvPr>
          <p:cNvSpPr>
            <a:spLocks noGrp="1"/>
          </p:cNvSpPr>
          <p:nvPr>
            <p:ph type="sldNum" sz="quarter" idx="5"/>
          </p:nvPr>
        </p:nvSpPr>
        <p:spPr/>
        <p:txBody>
          <a:bodyPr/>
          <a:lstStyle/>
          <a:p>
            <a:fld id="{EC9B461A-2F76-9B45-BD8C-695B6B1FEEA5}" type="slidenum">
              <a:rPr lang="en-US" smtClean="0"/>
              <a:pPr/>
              <a:t>7</a:t>
            </a:fld>
            <a:endParaRPr lang="en-US"/>
          </a:p>
        </p:txBody>
      </p:sp>
    </p:spTree>
    <p:extLst>
      <p:ext uri="{BB962C8B-B14F-4D97-AF65-F5344CB8AC3E}">
        <p14:creationId xmlns:p14="http://schemas.microsoft.com/office/powerpoint/2010/main" val="177315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5C26D-2EF3-AB71-744D-6E4E553C9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D9956-ED83-6746-153D-8649D64286D8}"/>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2D89FA5C-8FCD-0202-3FBC-D73AFADB5264}"/>
              </a:ext>
            </a:extLst>
          </p:cNvPr>
          <p:cNvSpPr>
            <a:spLocks noGrp="1"/>
          </p:cNvSpPr>
          <p:nvPr>
            <p:ph type="body" idx="1"/>
          </p:nvPr>
        </p:nvSpPr>
        <p:spPr/>
        <p:txBody>
          <a:bodyPr/>
          <a:lstStyle/>
          <a:p>
            <a:r>
              <a:rPr lang="fr-FR" sz="1800" b="0" i="0" u="none" strike="noStrike" baseline="0" dirty="0">
                <a:solidFill>
                  <a:srgbClr val="000000"/>
                </a:solidFill>
                <a:latin typeface="Helvetica Neue LT Std"/>
              </a:rPr>
              <a:t>Convention établie sur la base de l’article K.3 du Traité sur l’Union européenne, relative à la protection des intérêts financiers des Communautés européennes, JOCE, n° C. 316, 27 nov. 1995.</a:t>
            </a:r>
          </a:p>
          <a:p>
            <a:endParaRPr lang="fr-FR" sz="1800" b="0" i="0" u="none" strike="noStrike" baseline="0" dirty="0">
              <a:solidFill>
                <a:srgbClr val="000000"/>
              </a:solidFill>
              <a:latin typeface="Helvetica Neue LT Std"/>
            </a:endParaRPr>
          </a:p>
          <a:p>
            <a:r>
              <a:rPr lang="fr-FR" sz="1800" b="0" i="0" u="none" strike="noStrike" baseline="0" dirty="0">
                <a:solidFill>
                  <a:srgbClr val="000000"/>
                </a:solidFill>
                <a:latin typeface="Aleo" panose="00000500000000000000" pitchFamily="2" charset="0"/>
              </a:rPr>
              <a:t>Or, nonobstant les efforts déployés, ces premiers instruments se sont rapidement révélés peu dissuasifs et incapables de remédier à la fragmentation des systèmes nationaux. </a:t>
            </a:r>
          </a:p>
          <a:p>
            <a:endParaRPr lang="fr-FR" sz="1800" b="0" i="0" u="none" strike="noStrike" baseline="0" dirty="0">
              <a:solidFill>
                <a:srgbClr val="000000"/>
              </a:solidFill>
              <a:latin typeface="Aleo"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solidFill>
                  <a:srgbClr val="000000"/>
                </a:solidFill>
                <a:latin typeface="+mn-lt"/>
              </a:rPr>
              <a:t>In 1995, the PIF Convention came to light, being the first legal instrument requiring Member States the </a:t>
            </a:r>
            <a:r>
              <a:rPr lang="en-US" sz="1000" b="0" i="0" u="none" strike="noStrike" baseline="0" dirty="0" err="1">
                <a:solidFill>
                  <a:srgbClr val="000000"/>
                </a:solidFill>
                <a:latin typeface="+mn-lt"/>
              </a:rPr>
              <a:t>criminalisation</a:t>
            </a:r>
            <a:r>
              <a:rPr lang="en-US" sz="1000" b="0" i="0" u="none" strike="noStrike" baseline="0" dirty="0">
                <a:solidFill>
                  <a:srgbClr val="000000"/>
                </a:solidFill>
                <a:latin typeface="+mn-lt"/>
              </a:rPr>
              <a:t> of conducts of fraud that might affect the financial interests of the former European Community. The PIF Convention was the first legal instrument, which imposed criminal law obligations on Member States for the protection of the European Communities budget. Specifically, the Convention required Member States to take measures to punish conducts of fraud through criminal law sanctions. The PIF Convention, however, did not mention other practices, which could be very harmful for the financial interests of the European Communities, namely, the practices of corruption of public officials managing Communities’ funds. </a:t>
            </a:r>
          </a:p>
        </p:txBody>
      </p:sp>
      <p:sp>
        <p:nvSpPr>
          <p:cNvPr id="4" name="Slide Number Placeholder 3">
            <a:extLst>
              <a:ext uri="{FF2B5EF4-FFF2-40B4-BE49-F238E27FC236}">
                <a16:creationId xmlns:a16="http://schemas.microsoft.com/office/drawing/2014/main" id="{F055DFB1-B850-AC7B-1995-32FF3CE53FAF}"/>
              </a:ext>
            </a:extLst>
          </p:cNvPr>
          <p:cNvSpPr>
            <a:spLocks noGrp="1"/>
          </p:cNvSpPr>
          <p:nvPr>
            <p:ph type="sldNum" sz="quarter" idx="5"/>
          </p:nvPr>
        </p:nvSpPr>
        <p:spPr/>
        <p:txBody>
          <a:bodyPr/>
          <a:lstStyle/>
          <a:p>
            <a:fld id="{EC9B461A-2F76-9B45-BD8C-695B6B1FEEA5}" type="slidenum">
              <a:rPr lang="en-US" smtClean="0"/>
              <a:pPr/>
              <a:t>8</a:t>
            </a:fld>
            <a:endParaRPr lang="en-US"/>
          </a:p>
        </p:txBody>
      </p:sp>
    </p:spTree>
    <p:extLst>
      <p:ext uri="{BB962C8B-B14F-4D97-AF65-F5344CB8AC3E}">
        <p14:creationId xmlns:p14="http://schemas.microsoft.com/office/powerpoint/2010/main" val="353294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106D2-2188-0B05-3CB5-00E826253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EECB8-2ACE-8A5F-2FDA-2D94CD105F74}"/>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1AF4A744-03AE-59A7-8FC9-07DF01FCEB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It was not until the entry into force of the Lisbon Treaty that the lack of equivalent protection across the territory of the EU was addressed. </a:t>
            </a:r>
            <a:endParaRPr lang="en-US" sz="800" b="0" i="0" u="none" strike="noStrike" baseline="0" dirty="0">
              <a:solidFill>
                <a:srgbClr val="000000"/>
              </a:solidFill>
              <a:latin typeface="+mn-lt"/>
            </a:endParaRPr>
          </a:p>
          <a:p>
            <a:endParaRPr lang="en-US" sz="1000" b="0" i="0" u="none" strike="noStrike" baseline="0" dirty="0">
              <a:solidFill>
                <a:srgbClr val="000000"/>
              </a:solidFill>
              <a:latin typeface="+mn-lt"/>
            </a:endParaRPr>
          </a:p>
        </p:txBody>
      </p:sp>
      <p:sp>
        <p:nvSpPr>
          <p:cNvPr id="4" name="Slide Number Placeholder 3">
            <a:extLst>
              <a:ext uri="{FF2B5EF4-FFF2-40B4-BE49-F238E27FC236}">
                <a16:creationId xmlns:a16="http://schemas.microsoft.com/office/drawing/2014/main" id="{3F288EB5-22AF-4816-018E-160F0109A55A}"/>
              </a:ext>
            </a:extLst>
          </p:cNvPr>
          <p:cNvSpPr>
            <a:spLocks noGrp="1"/>
          </p:cNvSpPr>
          <p:nvPr>
            <p:ph type="sldNum" sz="quarter" idx="5"/>
          </p:nvPr>
        </p:nvSpPr>
        <p:spPr/>
        <p:txBody>
          <a:bodyPr/>
          <a:lstStyle/>
          <a:p>
            <a:fld id="{EC9B461A-2F76-9B45-BD8C-695B6B1FEEA5}" type="slidenum">
              <a:rPr lang="en-US" smtClean="0"/>
              <a:pPr/>
              <a:t>9</a:t>
            </a:fld>
            <a:endParaRPr lang="en-US"/>
          </a:p>
        </p:txBody>
      </p:sp>
    </p:spTree>
    <p:extLst>
      <p:ext uri="{BB962C8B-B14F-4D97-AF65-F5344CB8AC3E}">
        <p14:creationId xmlns:p14="http://schemas.microsoft.com/office/powerpoint/2010/main" val="84645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8CF11-3AAA-AEA5-60C8-089650C8BD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38F36-230A-DC58-EBFB-B42EA3C6AAFB}"/>
              </a:ext>
            </a:extLst>
          </p:cNvPr>
          <p:cNvSpPr>
            <a:spLocks noGrp="1" noRot="1" noChangeAspect="1"/>
          </p:cNvSpPr>
          <p:nvPr>
            <p:ph type="sldImg"/>
          </p:nvPr>
        </p:nvSpPr>
        <p:spPr>
          <a:xfrm>
            <a:off x="26988" y="744538"/>
            <a:ext cx="6615112" cy="3722687"/>
          </a:xfrm>
        </p:spPr>
      </p:sp>
      <p:sp>
        <p:nvSpPr>
          <p:cNvPr id="3" name="Notes Placeholder 2">
            <a:extLst>
              <a:ext uri="{FF2B5EF4-FFF2-40B4-BE49-F238E27FC236}">
                <a16:creationId xmlns:a16="http://schemas.microsoft.com/office/drawing/2014/main" id="{A6EF558A-FFE5-9B51-D264-2DACBBA57298}"/>
              </a:ext>
            </a:extLst>
          </p:cNvPr>
          <p:cNvSpPr>
            <a:spLocks noGrp="1"/>
          </p:cNvSpPr>
          <p:nvPr>
            <p:ph type="body" idx="1"/>
          </p:nvPr>
        </p:nvSpPr>
        <p:spPr/>
        <p:txBody>
          <a:bodyPr/>
          <a:lstStyle/>
          <a:p>
            <a:endParaRPr lang="en-US" sz="1000" b="0" i="0" u="none" strike="noStrike" baseline="0" dirty="0">
              <a:solidFill>
                <a:srgbClr val="000000"/>
              </a:solidFill>
              <a:latin typeface="+mn-lt"/>
            </a:endParaRPr>
          </a:p>
        </p:txBody>
      </p:sp>
      <p:sp>
        <p:nvSpPr>
          <p:cNvPr id="4" name="Slide Number Placeholder 3">
            <a:extLst>
              <a:ext uri="{FF2B5EF4-FFF2-40B4-BE49-F238E27FC236}">
                <a16:creationId xmlns:a16="http://schemas.microsoft.com/office/drawing/2014/main" id="{2E3B4097-FDE9-F99D-3C38-4FAE9A94F224}"/>
              </a:ext>
            </a:extLst>
          </p:cNvPr>
          <p:cNvSpPr>
            <a:spLocks noGrp="1"/>
          </p:cNvSpPr>
          <p:nvPr>
            <p:ph type="sldNum" sz="quarter" idx="5"/>
          </p:nvPr>
        </p:nvSpPr>
        <p:spPr/>
        <p:txBody>
          <a:bodyPr/>
          <a:lstStyle/>
          <a:p>
            <a:fld id="{EC9B461A-2F76-9B45-BD8C-695B6B1FEEA5}" type="slidenum">
              <a:rPr lang="en-US" smtClean="0"/>
              <a:pPr/>
              <a:t>10</a:t>
            </a:fld>
            <a:endParaRPr lang="en-US"/>
          </a:p>
        </p:txBody>
      </p:sp>
    </p:spTree>
    <p:extLst>
      <p:ext uri="{BB962C8B-B14F-4D97-AF65-F5344CB8AC3E}">
        <p14:creationId xmlns:p14="http://schemas.microsoft.com/office/powerpoint/2010/main" val="102480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4C58-98E9-5A97-E7FF-76A6B84449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fr-FR"/>
          </a:p>
        </p:txBody>
      </p:sp>
      <p:sp>
        <p:nvSpPr>
          <p:cNvPr id="3" name="Subtitle 2">
            <a:extLst>
              <a:ext uri="{FF2B5EF4-FFF2-40B4-BE49-F238E27FC236}">
                <a16:creationId xmlns:a16="http://schemas.microsoft.com/office/drawing/2014/main" id="{16D4383B-0A43-E45B-2387-AABE581ED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
        <p:nvSpPr>
          <p:cNvPr id="4" name="Date Placeholder 3">
            <a:extLst>
              <a:ext uri="{FF2B5EF4-FFF2-40B4-BE49-F238E27FC236}">
                <a16:creationId xmlns:a16="http://schemas.microsoft.com/office/drawing/2014/main" id="{5B6E5700-3DF9-0E2A-B3AE-4A8ABD7FE2A3}"/>
              </a:ext>
            </a:extLst>
          </p:cNvPr>
          <p:cNvSpPr>
            <a:spLocks noGrp="1"/>
          </p:cNvSpPr>
          <p:nvPr>
            <p:ph type="dt" sz="half" idx="10"/>
          </p:nvPr>
        </p:nvSpPr>
        <p:spPr/>
        <p:txBody>
          <a:bodyPr/>
          <a:lstStyle/>
          <a:p>
            <a:fld id="{76E97077-A868-0F42-BA22-F22E2050F48C}" type="datetimeFigureOut">
              <a:rPr lang="fr-FR" smtClean="0"/>
              <a:t>13/07/2025</a:t>
            </a:fld>
            <a:endParaRPr lang="fr-FR"/>
          </a:p>
        </p:txBody>
      </p:sp>
      <p:sp>
        <p:nvSpPr>
          <p:cNvPr id="5" name="Footer Placeholder 4">
            <a:extLst>
              <a:ext uri="{FF2B5EF4-FFF2-40B4-BE49-F238E27FC236}">
                <a16:creationId xmlns:a16="http://schemas.microsoft.com/office/drawing/2014/main" id="{CC94C76A-BA74-6829-D978-83AF47AE7A4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CAAD092-CE0B-5663-6FE8-DF6C21DF651C}"/>
              </a:ext>
            </a:extLst>
          </p:cNvPr>
          <p:cNvSpPr>
            <a:spLocks noGrp="1"/>
          </p:cNvSpPr>
          <p:nvPr>
            <p:ph type="sldNum" sz="quarter" idx="12"/>
          </p:nvPr>
        </p:nvSpPr>
        <p:spPr/>
        <p:txBody>
          <a:bodyPr/>
          <a:lstStyle/>
          <a:p>
            <a:fld id="{CF382D5E-2773-5F46-96C5-CDF5DEE2174F}" type="slidenum">
              <a:rPr lang="fr-FR" smtClean="0"/>
              <a:t>‹#›</a:t>
            </a:fld>
            <a:endParaRPr lang="fr-FR"/>
          </a:p>
        </p:txBody>
      </p:sp>
    </p:spTree>
    <p:extLst>
      <p:ext uri="{BB962C8B-B14F-4D97-AF65-F5344CB8AC3E}">
        <p14:creationId xmlns:p14="http://schemas.microsoft.com/office/powerpoint/2010/main" val="253967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9CC2-5EFD-59D7-E56C-CF22E4266858}"/>
              </a:ext>
            </a:extLst>
          </p:cNvPr>
          <p:cNvSpPr>
            <a:spLocks noGrp="1"/>
          </p:cNvSpPr>
          <p:nvPr>
            <p:ph type="title"/>
          </p:nvPr>
        </p:nvSpPr>
        <p:spPr/>
        <p:txBody>
          <a:bodyPr/>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47753704-D792-3F58-1B69-DF5C432E70D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FB38597C-2E8D-50B2-09E3-E8FD8CEB4A31}"/>
              </a:ext>
            </a:extLst>
          </p:cNvPr>
          <p:cNvSpPr>
            <a:spLocks noGrp="1"/>
          </p:cNvSpPr>
          <p:nvPr>
            <p:ph type="dt" sz="half" idx="10"/>
          </p:nvPr>
        </p:nvSpPr>
        <p:spPr/>
        <p:txBody>
          <a:bodyPr/>
          <a:lstStyle/>
          <a:p>
            <a:fld id="{76E97077-A868-0F42-BA22-F22E2050F48C}" type="datetimeFigureOut">
              <a:rPr lang="fr-FR" smtClean="0"/>
              <a:t>13/07/2025</a:t>
            </a:fld>
            <a:endParaRPr lang="fr-FR"/>
          </a:p>
        </p:txBody>
      </p:sp>
      <p:sp>
        <p:nvSpPr>
          <p:cNvPr id="5" name="Footer Placeholder 4">
            <a:extLst>
              <a:ext uri="{FF2B5EF4-FFF2-40B4-BE49-F238E27FC236}">
                <a16:creationId xmlns:a16="http://schemas.microsoft.com/office/drawing/2014/main" id="{96C780B0-8E36-C4C5-02F3-02B2F2C7524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120DEC3-240E-B546-F158-AA7FDE0E860B}"/>
              </a:ext>
            </a:extLst>
          </p:cNvPr>
          <p:cNvSpPr>
            <a:spLocks noGrp="1"/>
          </p:cNvSpPr>
          <p:nvPr>
            <p:ph type="sldNum" sz="quarter" idx="12"/>
          </p:nvPr>
        </p:nvSpPr>
        <p:spPr/>
        <p:txBody>
          <a:bodyPr/>
          <a:lstStyle/>
          <a:p>
            <a:fld id="{CF382D5E-2773-5F46-96C5-CDF5DEE2174F}" type="slidenum">
              <a:rPr lang="fr-FR" smtClean="0"/>
              <a:t>‹#›</a:t>
            </a:fld>
            <a:endParaRPr lang="fr-FR"/>
          </a:p>
        </p:txBody>
      </p:sp>
    </p:spTree>
    <p:extLst>
      <p:ext uri="{BB962C8B-B14F-4D97-AF65-F5344CB8AC3E}">
        <p14:creationId xmlns:p14="http://schemas.microsoft.com/office/powerpoint/2010/main" val="69256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B6E5EA-F6B5-F4F5-0EC6-7B2156EA30B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2A49E4B3-406D-894C-93DC-E30FC4B406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7CE3CDCF-C375-52EB-02AE-6893ED277F13}"/>
              </a:ext>
            </a:extLst>
          </p:cNvPr>
          <p:cNvSpPr>
            <a:spLocks noGrp="1"/>
          </p:cNvSpPr>
          <p:nvPr>
            <p:ph type="dt" sz="half" idx="10"/>
          </p:nvPr>
        </p:nvSpPr>
        <p:spPr/>
        <p:txBody>
          <a:bodyPr/>
          <a:lstStyle/>
          <a:p>
            <a:fld id="{76E97077-A868-0F42-BA22-F22E2050F48C}" type="datetimeFigureOut">
              <a:rPr lang="fr-FR" smtClean="0"/>
              <a:t>13/07/2025</a:t>
            </a:fld>
            <a:endParaRPr lang="fr-FR"/>
          </a:p>
        </p:txBody>
      </p:sp>
      <p:sp>
        <p:nvSpPr>
          <p:cNvPr id="5" name="Footer Placeholder 4">
            <a:extLst>
              <a:ext uri="{FF2B5EF4-FFF2-40B4-BE49-F238E27FC236}">
                <a16:creationId xmlns:a16="http://schemas.microsoft.com/office/drawing/2014/main" id="{8B58A710-A292-CEAB-D5E4-C2907187348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C3376D6-798C-6A4B-B526-525F26132336}"/>
              </a:ext>
            </a:extLst>
          </p:cNvPr>
          <p:cNvSpPr>
            <a:spLocks noGrp="1"/>
          </p:cNvSpPr>
          <p:nvPr>
            <p:ph type="sldNum" sz="quarter" idx="12"/>
          </p:nvPr>
        </p:nvSpPr>
        <p:spPr/>
        <p:txBody>
          <a:bodyPr/>
          <a:lstStyle/>
          <a:p>
            <a:fld id="{CF382D5E-2773-5F46-96C5-CDF5DEE2174F}" type="slidenum">
              <a:rPr lang="fr-FR" smtClean="0"/>
              <a:t>‹#›</a:t>
            </a:fld>
            <a:endParaRPr lang="fr-FR"/>
          </a:p>
        </p:txBody>
      </p:sp>
    </p:spTree>
    <p:extLst>
      <p:ext uri="{BB962C8B-B14F-4D97-AF65-F5344CB8AC3E}">
        <p14:creationId xmlns:p14="http://schemas.microsoft.com/office/powerpoint/2010/main" val="1126367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13/07/2025</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dirty="0"/>
          </a:p>
        </p:txBody>
      </p:sp>
      <p:sp>
        <p:nvSpPr>
          <p:cNvPr id="6" name="Tijdelijke aanduiding voor tekst 2"/>
          <p:cNvSpPr>
            <a:spLocks noGrp="1"/>
          </p:cNvSpPr>
          <p:nvPr>
            <p:ph idx="1" hasCustomPrompt="1"/>
          </p:nvPr>
        </p:nvSpPr>
        <p:spPr>
          <a:xfrm>
            <a:off x="720000" y="1349999"/>
            <a:ext cx="11112000" cy="4428000"/>
          </a:xfrm>
          <a:prstGeom prst="rect">
            <a:avLst/>
          </a:prstGeom>
        </p:spPr>
        <p:txBody>
          <a:bodyPr vert="horz" lIns="0" tIns="0" rIns="0" bIns="0" rtlCol="0">
            <a:noAutofit/>
          </a:bodyPr>
          <a:lstStyle>
            <a:lvl1pPr>
              <a:defRPr/>
            </a:lvl1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253243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bright - EIPA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868C32A7-EC3A-C64E-B3C3-8AF8AE78091A}"/>
              </a:ext>
            </a:extLst>
          </p:cNvPr>
          <p:cNvSpPr>
            <a:spLocks noGrp="1"/>
          </p:cNvSpPr>
          <p:nvPr>
            <p:ph type="body" sz="quarter" idx="12" hasCustomPrompt="1"/>
          </p:nvPr>
        </p:nvSpPr>
        <p:spPr>
          <a:xfrm>
            <a:off x="0" y="541432"/>
            <a:ext cx="7185811" cy="2315910"/>
          </a:xfrm>
          <a:prstGeom prst="rect">
            <a:avLst/>
          </a:prstGeom>
        </p:spPr>
        <p:txBody>
          <a:bodyPr lIns="540000" tIns="0" rIns="540000" bIns="0" anchor="ctr" anchorCtr="0"/>
          <a:lstStyle>
            <a:lvl1pPr marL="0" marR="0" indent="0" algn="l" defTabSz="914400" rtl="0" eaLnBrk="1" fontAlgn="auto" latinLnBrk="0" hangingPunct="1">
              <a:lnSpc>
                <a:spcPct val="90000"/>
              </a:lnSpc>
              <a:spcBef>
                <a:spcPts val="1000"/>
              </a:spcBef>
              <a:spcAft>
                <a:spcPts val="0"/>
              </a:spcAft>
              <a:buClrTx/>
              <a:buSzTx/>
              <a:buFontTx/>
              <a:buNone/>
              <a:tabLst/>
              <a:defRPr sz="4400" b="1">
                <a:solidFill>
                  <a:schemeClr val="tx1"/>
                </a:solidFill>
              </a:defRPr>
            </a:lvl1pPr>
            <a:lvl2pPr>
              <a:buFontTx/>
              <a:buNone/>
              <a:defRPr/>
            </a:lvl2pPr>
            <a:lvl3pPr>
              <a:buFontTx/>
              <a:buNone/>
              <a:defRPr/>
            </a:lvl3pPr>
            <a:lvl4pPr>
              <a:buFontTx/>
              <a:buNone/>
              <a:defRPr/>
            </a:lvl4pPr>
            <a:lvl5pPr>
              <a:buFontTx/>
              <a:buNone/>
              <a:defRPr/>
            </a:lvl5pPr>
          </a:lstStyle>
          <a:p>
            <a:pPr lvl="0"/>
            <a:r>
              <a:rPr lang="nl-NL" dirty="0"/>
              <a:t>Click </a:t>
            </a:r>
            <a:r>
              <a:rPr lang="nl-NL" dirty="0" err="1"/>
              <a:t>to</a:t>
            </a:r>
            <a:r>
              <a:rPr lang="nl-NL" dirty="0"/>
              <a:t> </a:t>
            </a:r>
            <a:r>
              <a:rPr lang="nl-NL" dirty="0" err="1"/>
              <a:t>add</a:t>
            </a:r>
            <a:r>
              <a:rPr lang="nl-NL" dirty="0"/>
              <a:t> </a:t>
            </a:r>
            <a:r>
              <a:rPr lang="nl-NL" dirty="0" err="1"/>
              <a:t>title</a:t>
            </a:r>
            <a:r>
              <a:rPr lang="nl-NL" dirty="0"/>
              <a:t> </a:t>
            </a:r>
            <a:r>
              <a:rPr lang="nl-NL" dirty="0" err="1"/>
              <a:t>presentation</a:t>
            </a:r>
            <a:endParaRPr lang="nl-NL" dirty="0"/>
          </a:p>
        </p:txBody>
      </p:sp>
      <p:sp>
        <p:nvSpPr>
          <p:cNvPr id="10" name="Tijdelijke aanduiding voor tekst 8">
            <a:extLst>
              <a:ext uri="{FF2B5EF4-FFF2-40B4-BE49-F238E27FC236}">
                <a16:creationId xmlns:a16="http://schemas.microsoft.com/office/drawing/2014/main" id="{961E4E7C-5ACB-0244-ADE7-DC8A38D83B5E}"/>
              </a:ext>
            </a:extLst>
          </p:cNvPr>
          <p:cNvSpPr>
            <a:spLocks noGrp="1"/>
          </p:cNvSpPr>
          <p:nvPr>
            <p:ph type="body" sz="quarter" idx="13" hasCustomPrompt="1"/>
          </p:nvPr>
        </p:nvSpPr>
        <p:spPr>
          <a:xfrm>
            <a:off x="-1201" y="3429000"/>
            <a:ext cx="7187012" cy="1196788"/>
          </a:xfrm>
          <a:prstGeom prst="rect">
            <a:avLst/>
          </a:prstGeom>
        </p:spPr>
        <p:txBody>
          <a:bodyPr lIns="540000" tIns="0" rIns="540000" bIns="0" anchor="t" anchorCtr="0">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500" baseline="0">
                <a:solidFill>
                  <a:schemeClr val="accent1"/>
                </a:solidFill>
              </a:defRPr>
            </a:lvl1pPr>
            <a:lvl2pPr>
              <a:buFontTx/>
              <a:buNone/>
              <a:defRPr/>
            </a:lvl2pPr>
            <a:lvl3pPr>
              <a:buFontTx/>
              <a:buNone/>
              <a:defRPr/>
            </a:lvl3pPr>
            <a:lvl4pPr>
              <a:buFontTx/>
              <a:buNone/>
              <a:defRPr/>
            </a:lvl4pPr>
            <a:lvl5pPr>
              <a:buFontTx/>
              <a:buNone/>
              <a:defRPr/>
            </a:lvl5pPr>
          </a:lstStyle>
          <a:p>
            <a:pPr lvl="0"/>
            <a:r>
              <a:rPr lang="nl-NL" dirty="0"/>
              <a:t>Click </a:t>
            </a:r>
            <a:r>
              <a:rPr lang="nl-NL" dirty="0" err="1"/>
              <a:t>to</a:t>
            </a:r>
            <a:r>
              <a:rPr lang="nl-NL" dirty="0"/>
              <a:t> </a:t>
            </a:r>
            <a:r>
              <a:rPr lang="nl-NL" dirty="0" err="1"/>
              <a:t>add</a:t>
            </a:r>
            <a:r>
              <a:rPr lang="nl-NL" dirty="0"/>
              <a:t> </a:t>
            </a:r>
            <a:r>
              <a:rPr lang="nl-NL" dirty="0" err="1"/>
              <a:t>subtitle</a:t>
            </a:r>
            <a:endParaRPr lang="nl-NL" dirty="0"/>
          </a:p>
        </p:txBody>
      </p:sp>
      <p:sp>
        <p:nvSpPr>
          <p:cNvPr id="6" name="Slide Number Placeholder 2">
            <a:extLst>
              <a:ext uri="{FF2B5EF4-FFF2-40B4-BE49-F238E27FC236}">
                <a16:creationId xmlns:a16="http://schemas.microsoft.com/office/drawing/2014/main" id="{0E15B766-B721-E245-AFD2-BB8B90919CFF}"/>
              </a:ext>
            </a:extLst>
          </p:cNvPr>
          <p:cNvSpPr>
            <a:spLocks noGrp="1"/>
          </p:cNvSpPr>
          <p:nvPr>
            <p:ph type="sldNum" sz="quarter" idx="4"/>
          </p:nvPr>
        </p:nvSpPr>
        <p:spPr>
          <a:xfrm>
            <a:off x="11272060" y="6345151"/>
            <a:ext cx="407322" cy="365125"/>
          </a:xfrm>
          <a:prstGeom prst="rect">
            <a:avLst/>
          </a:prstGeom>
        </p:spPr>
        <p:txBody>
          <a:bodyPr vert="horz" lIns="91440" tIns="45720" rIns="91440" bIns="45720" rtlCol="0" anchor="ctr"/>
          <a:lstStyle>
            <a:lvl1pPr algn="r">
              <a:defRPr sz="1300" b="1">
                <a:solidFill>
                  <a:schemeClr val="accent1">
                    <a:lumMod val="75000"/>
                  </a:schemeClr>
                </a:solidFill>
              </a:defRPr>
            </a:lvl1pPr>
          </a:lstStyle>
          <a:p>
            <a:fld id="{8EBB3576-970C-49AF-BF1A-1017DCDDD5BE}" type="slidenum">
              <a:rPr lang="nl-NL" smtClean="0"/>
              <a:pPr/>
              <a:t>‹#›</a:t>
            </a:fld>
            <a:endParaRPr lang="nl-NL" dirty="0"/>
          </a:p>
        </p:txBody>
      </p:sp>
      <p:pic>
        <p:nvPicPr>
          <p:cNvPr id="7" name="Picture 8" descr="Logo&#10;&#10;Description automatically generated">
            <a:extLst>
              <a:ext uri="{FF2B5EF4-FFF2-40B4-BE49-F238E27FC236}">
                <a16:creationId xmlns:a16="http://schemas.microsoft.com/office/drawing/2014/main" id="{B53E8BB8-B3E4-314A-BD50-B97D435408E6}"/>
              </a:ext>
            </a:extLst>
          </p:cNvPr>
          <p:cNvPicPr>
            <a:picLocks noChangeAspect="1"/>
          </p:cNvPicPr>
          <p:nvPr userDrawn="1"/>
        </p:nvPicPr>
        <p:blipFill>
          <a:blip r:embed="rId3"/>
          <a:stretch>
            <a:fillRect/>
          </a:stretch>
        </p:blipFill>
        <p:spPr>
          <a:xfrm>
            <a:off x="363630" y="5647526"/>
            <a:ext cx="3488036" cy="981818"/>
          </a:xfrm>
          <a:prstGeom prst="rect">
            <a:avLst/>
          </a:prstGeom>
        </p:spPr>
      </p:pic>
      <p:sp>
        <p:nvSpPr>
          <p:cNvPr id="8" name="Footer Placeholder 1">
            <a:extLst>
              <a:ext uri="{FF2B5EF4-FFF2-40B4-BE49-F238E27FC236}">
                <a16:creationId xmlns:a16="http://schemas.microsoft.com/office/drawing/2014/main" id="{1A03ECC5-F287-AB41-AB18-B26B2472D97F}"/>
              </a:ext>
            </a:extLst>
          </p:cNvPr>
          <p:cNvSpPr>
            <a:spLocks noGrp="1"/>
          </p:cNvSpPr>
          <p:nvPr>
            <p:ph type="ftr" sz="quarter" idx="3"/>
          </p:nvPr>
        </p:nvSpPr>
        <p:spPr>
          <a:xfrm>
            <a:off x="9276080" y="6356350"/>
            <a:ext cx="2087418" cy="365125"/>
          </a:xfrm>
          <a:prstGeom prst="rect">
            <a:avLst/>
          </a:prstGeom>
        </p:spPr>
        <p:txBody>
          <a:bodyPr vert="horz" lIns="91440" tIns="45720" rIns="91440" bIns="45720" rtlCol="0" anchor="ctr"/>
          <a:lstStyle>
            <a:lvl1pPr algn="l">
              <a:defRPr sz="1000" b="1">
                <a:solidFill>
                  <a:schemeClr val="accent1">
                    <a:lumMod val="75000"/>
                  </a:schemeClr>
                </a:solidFill>
              </a:defRPr>
            </a:lvl1pPr>
          </a:lstStyle>
          <a:p>
            <a:pPr algn="r"/>
            <a:r>
              <a:rPr lang="nl-NL" sz="1200" dirty="0">
                <a:latin typeface="Abadi MT Pro" panose="020B0802020104020204" pitchFamily="34" charset="0"/>
              </a:rPr>
              <a:t>© EIPA 20xx</a:t>
            </a:r>
            <a:endParaRPr lang="nl-NL" sz="1100" dirty="0"/>
          </a:p>
        </p:txBody>
      </p:sp>
    </p:spTree>
    <p:extLst>
      <p:ext uri="{BB962C8B-B14F-4D97-AF65-F5344CB8AC3E}">
        <p14:creationId xmlns:p14="http://schemas.microsoft.com/office/powerpoint/2010/main" val="338712545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bright - EIPA blu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C188E8F-BEDF-AB44-8CB4-4C7E8D3BB7DC}"/>
              </a:ext>
            </a:extLst>
          </p:cNvPr>
          <p:cNvSpPr>
            <a:spLocks noGrp="1"/>
          </p:cNvSpPr>
          <p:nvPr>
            <p:ph idx="1" hasCustomPrompt="1"/>
          </p:nvPr>
        </p:nvSpPr>
        <p:spPr>
          <a:xfrm>
            <a:off x="515938" y="2173044"/>
            <a:ext cx="11160124" cy="4172193"/>
          </a:xfrm>
          <a:prstGeom prst="rect">
            <a:avLst/>
          </a:prstGeom>
        </p:spPr>
        <p:txBody>
          <a:bodyPr lIns="540000" tIns="360000" rIns="0" bIns="0">
            <a:normAutofit/>
          </a:bodyPr>
          <a:lstStyle>
            <a:lvl1pPr marL="0" indent="0">
              <a:buFontTx/>
              <a:buNone/>
              <a:defRPr sz="2500" baseline="0">
                <a:solidFill>
                  <a:schemeClr val="tx1"/>
                </a:solidFill>
              </a:defRPr>
            </a:lvl1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
        <p:nvSpPr>
          <p:cNvPr id="4" name="Titel 1">
            <a:extLst>
              <a:ext uri="{FF2B5EF4-FFF2-40B4-BE49-F238E27FC236}">
                <a16:creationId xmlns:a16="http://schemas.microsoft.com/office/drawing/2014/main" id="{8DE72A0E-FF4E-904D-B5D0-4E2C0D9591CA}"/>
              </a:ext>
            </a:extLst>
          </p:cNvPr>
          <p:cNvSpPr>
            <a:spLocks noGrp="1"/>
          </p:cNvSpPr>
          <p:nvPr>
            <p:ph type="title" hasCustomPrompt="1"/>
          </p:nvPr>
        </p:nvSpPr>
        <p:spPr>
          <a:xfrm>
            <a:off x="515937" y="512762"/>
            <a:ext cx="11160123" cy="1660281"/>
          </a:xfrm>
          <a:prstGeom prst="rect">
            <a:avLst/>
          </a:prstGeom>
        </p:spPr>
        <p:txBody>
          <a:bodyPr lIns="540000" tIns="0" rIns="540000" bIns="0">
            <a:normAutofit/>
          </a:bodyPr>
          <a:lstStyle>
            <a:lvl1pPr>
              <a:defRPr sz="3500" b="1" baseline="0">
                <a:solidFill>
                  <a:schemeClr val="tx1"/>
                </a:solidFill>
              </a:defRPr>
            </a:lvl1pPr>
          </a:lstStyle>
          <a:p>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7" name="Slide Number Placeholder 2">
            <a:extLst>
              <a:ext uri="{FF2B5EF4-FFF2-40B4-BE49-F238E27FC236}">
                <a16:creationId xmlns:a16="http://schemas.microsoft.com/office/drawing/2014/main" id="{1414403C-1B3B-FB4F-9312-AF1CEC301EE3}"/>
              </a:ext>
            </a:extLst>
          </p:cNvPr>
          <p:cNvSpPr>
            <a:spLocks noGrp="1"/>
          </p:cNvSpPr>
          <p:nvPr>
            <p:ph type="sldNum" sz="quarter" idx="4"/>
          </p:nvPr>
        </p:nvSpPr>
        <p:spPr>
          <a:xfrm>
            <a:off x="11272060" y="6345151"/>
            <a:ext cx="407322" cy="365125"/>
          </a:xfrm>
          <a:prstGeom prst="rect">
            <a:avLst/>
          </a:prstGeom>
        </p:spPr>
        <p:txBody>
          <a:bodyPr vert="horz" lIns="91440" tIns="45720" rIns="91440" bIns="45720" rtlCol="0" anchor="ctr"/>
          <a:lstStyle>
            <a:lvl1pPr algn="r">
              <a:defRPr sz="1300" b="1">
                <a:solidFill>
                  <a:schemeClr val="accent1">
                    <a:lumMod val="75000"/>
                  </a:schemeClr>
                </a:solidFill>
              </a:defRPr>
            </a:lvl1pPr>
          </a:lstStyle>
          <a:p>
            <a:fld id="{8EBB3576-970C-49AF-BF1A-1017DCDDD5BE}" type="slidenum">
              <a:rPr lang="nl-NL" smtClean="0"/>
              <a:pPr/>
              <a:t>‹#›</a:t>
            </a:fld>
            <a:endParaRPr lang="nl-NL" dirty="0"/>
          </a:p>
        </p:txBody>
      </p:sp>
      <p:pic>
        <p:nvPicPr>
          <p:cNvPr id="8" name="Picture 8" descr="Logo&#10;&#10;Description automatically generated">
            <a:extLst>
              <a:ext uri="{FF2B5EF4-FFF2-40B4-BE49-F238E27FC236}">
                <a16:creationId xmlns:a16="http://schemas.microsoft.com/office/drawing/2014/main" id="{48BB335D-3273-074E-8829-6580D9A4FF9A}"/>
              </a:ext>
            </a:extLst>
          </p:cNvPr>
          <p:cNvPicPr>
            <a:picLocks noChangeAspect="1"/>
          </p:cNvPicPr>
          <p:nvPr userDrawn="1"/>
        </p:nvPicPr>
        <p:blipFill>
          <a:blip r:embed="rId3"/>
          <a:stretch>
            <a:fillRect/>
          </a:stretch>
        </p:blipFill>
        <p:spPr>
          <a:xfrm>
            <a:off x="178655" y="6226748"/>
            <a:ext cx="1756800" cy="494507"/>
          </a:xfrm>
          <a:prstGeom prst="rect">
            <a:avLst/>
          </a:prstGeom>
        </p:spPr>
      </p:pic>
      <p:sp>
        <p:nvSpPr>
          <p:cNvPr id="9" name="Footer Placeholder 1">
            <a:extLst>
              <a:ext uri="{FF2B5EF4-FFF2-40B4-BE49-F238E27FC236}">
                <a16:creationId xmlns:a16="http://schemas.microsoft.com/office/drawing/2014/main" id="{943AECF2-CB3D-474E-87EC-D9AE4746FA4F}"/>
              </a:ext>
            </a:extLst>
          </p:cNvPr>
          <p:cNvSpPr>
            <a:spLocks noGrp="1"/>
          </p:cNvSpPr>
          <p:nvPr>
            <p:ph type="ftr" sz="quarter" idx="3"/>
          </p:nvPr>
        </p:nvSpPr>
        <p:spPr>
          <a:xfrm>
            <a:off x="9276080" y="6356350"/>
            <a:ext cx="2087418" cy="365125"/>
          </a:xfrm>
          <a:prstGeom prst="rect">
            <a:avLst/>
          </a:prstGeom>
        </p:spPr>
        <p:txBody>
          <a:bodyPr vert="horz" lIns="91440" tIns="45720" rIns="91440" bIns="45720" rtlCol="0" anchor="ctr"/>
          <a:lstStyle>
            <a:lvl1pPr algn="r">
              <a:defRPr sz="1000" b="1">
                <a:solidFill>
                  <a:schemeClr val="accent1">
                    <a:lumMod val="75000"/>
                  </a:schemeClr>
                </a:solidFill>
              </a:defRPr>
            </a:lvl1pPr>
          </a:lstStyle>
          <a:p>
            <a:r>
              <a:rPr lang="nl-NL" sz="1200" dirty="0">
                <a:latin typeface="Abadi MT Pro" panose="020B0802020104020204" pitchFamily="34" charset="0"/>
              </a:rPr>
              <a:t>© EIPA 20xx</a:t>
            </a:r>
            <a:endParaRPr lang="nl-NL" sz="1100" dirty="0"/>
          </a:p>
        </p:txBody>
      </p:sp>
    </p:spTree>
    <p:extLst>
      <p:ext uri="{BB962C8B-B14F-4D97-AF65-F5344CB8AC3E}">
        <p14:creationId xmlns:p14="http://schemas.microsoft.com/office/powerpoint/2010/main" val="3098269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DEF">
    <p:spTree>
      <p:nvGrpSpPr>
        <p:cNvPr id="1" name=""/>
        <p:cNvGrpSpPr/>
        <p:nvPr/>
      </p:nvGrpSpPr>
      <p:grpSpPr>
        <a:xfrm>
          <a:off x="0" y="0"/>
          <a:ext cx="0" cy="0"/>
          <a:chOff x="0" y="0"/>
          <a:chExt cx="0" cy="0"/>
        </a:xfrm>
      </p:grpSpPr>
      <p:sp>
        <p:nvSpPr>
          <p:cNvPr id="5"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r>
              <a:rPr lang="fr-FR" sz="1350" dirty="0"/>
              <a:t>  </a:t>
            </a:r>
          </a:p>
        </p:txBody>
      </p:sp>
      <p:sp>
        <p:nvSpPr>
          <p:cNvPr id="6" name="Rectangle 5"/>
          <p:cNvSpPr/>
          <p:nvPr userDrawn="1"/>
        </p:nvSpPr>
        <p:spPr>
          <a:xfrm>
            <a:off x="-5030" y="241303"/>
            <a:ext cx="273971" cy="714157"/>
          </a:xfrm>
          <a:prstGeom prst="rect">
            <a:avLst/>
          </a:prstGeom>
          <a:solidFill>
            <a:srgbClr val="30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solidFill>
                <a:srgbClr val="5C0025"/>
              </a:solidFill>
            </a:endParaRPr>
          </a:p>
        </p:txBody>
      </p:sp>
      <p:grpSp>
        <p:nvGrpSpPr>
          <p:cNvPr id="7" name="Group 20"/>
          <p:cNvGrpSpPr/>
          <p:nvPr userDrawn="1"/>
        </p:nvGrpSpPr>
        <p:grpSpPr>
          <a:xfrm>
            <a:off x="10387500" y="692066"/>
            <a:ext cx="1156800" cy="607703"/>
            <a:chOff x="6793675" y="550964"/>
            <a:chExt cx="867600" cy="607703"/>
          </a:xfrm>
        </p:grpSpPr>
        <p:grpSp>
          <p:nvGrpSpPr>
            <p:cNvPr id="8" name="Group 17"/>
            <p:cNvGrpSpPr/>
            <p:nvPr userDrawn="1"/>
          </p:nvGrpSpPr>
          <p:grpSpPr>
            <a:xfrm>
              <a:off x="6793675" y="550964"/>
              <a:ext cx="867600" cy="576072"/>
              <a:chOff x="7778187" y="681228"/>
              <a:chExt cx="900000" cy="576072"/>
            </a:xfrm>
          </p:grpSpPr>
          <p:sp>
            <p:nvSpPr>
              <p:cNvPr id="10"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350"/>
              </a:p>
            </p:txBody>
          </p:sp>
          <p:sp>
            <p:nvSpPr>
              <p:cNvPr id="11" name="Rectangle 10"/>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350"/>
              </a:p>
            </p:txBody>
          </p:sp>
        </p:grpSp>
        <p:pic>
          <p:nvPicPr>
            <p:cNvPr id="9"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
        <p:nvSpPr>
          <p:cNvPr id="12" name="Title 1"/>
          <p:cNvSpPr>
            <a:spLocks noGrp="1"/>
          </p:cNvSpPr>
          <p:nvPr>
            <p:ph type="title" hasCustomPrompt="1"/>
          </p:nvPr>
        </p:nvSpPr>
        <p:spPr>
          <a:xfrm>
            <a:off x="664633" y="266700"/>
            <a:ext cx="9173635" cy="990600"/>
          </a:xfrm>
          <a:prstGeom prst="rect">
            <a:avLst/>
          </a:prstGeom>
        </p:spPr>
        <p:txBody>
          <a:bodyPr lIns="0" tIns="0" rIns="0" bIns="0" anchor="t" anchorCtr="0">
            <a:normAutofit/>
          </a:bodyPr>
          <a:lstStyle>
            <a:lvl1pPr algn="l">
              <a:defRPr sz="1500" b="1">
                <a:solidFill>
                  <a:srgbClr val="FFFFFF"/>
                </a:solidFill>
                <a:latin typeface="Arial"/>
                <a:cs typeface="Arial"/>
              </a:defRPr>
            </a:lvl1pPr>
          </a:lstStyle>
          <a:p>
            <a:r>
              <a:rPr lang="fr-CH" dirty="0"/>
              <a:t>Click to edit Master title style</a:t>
            </a:r>
            <a:br>
              <a:rPr lang="fr-CH" dirty="0"/>
            </a:br>
            <a:br>
              <a:rPr lang="fr-CH" dirty="0"/>
            </a:br>
            <a:endParaRPr dirty="0"/>
          </a:p>
        </p:txBody>
      </p:sp>
      <p:sp>
        <p:nvSpPr>
          <p:cNvPr id="13" name="Text Placeholder 14"/>
          <p:cNvSpPr>
            <a:spLocks noGrp="1"/>
          </p:cNvSpPr>
          <p:nvPr>
            <p:ph type="body" sz="quarter" idx="13"/>
          </p:nvPr>
        </p:nvSpPr>
        <p:spPr>
          <a:xfrm>
            <a:off x="662516" y="1800003"/>
            <a:ext cx="10848000" cy="4868863"/>
          </a:xfrm>
          <a:prstGeom prst="rect">
            <a:avLst/>
          </a:prstGeom>
        </p:spPr>
        <p:txBody>
          <a:bodyPr vert="horz" lIns="0" tIns="0" rIns="0" bIns="0"/>
          <a:lstStyle>
            <a:lvl1pPr marL="172800" indent="-172800">
              <a:spcBef>
                <a:spcPts val="15"/>
              </a:spcBef>
              <a:buClr>
                <a:srgbClr val="5C0025"/>
              </a:buClr>
              <a:buSzPct val="100000"/>
              <a:buFont typeface="Wingdings" charset="2"/>
              <a:buChar char="§"/>
              <a:defRPr sz="1500">
                <a:solidFill>
                  <a:schemeClr val="tx1">
                    <a:lumMod val="65000"/>
                    <a:lumOff val="35000"/>
                  </a:schemeClr>
                </a:solidFill>
                <a:latin typeface="Arial"/>
                <a:cs typeface="Arial"/>
              </a:defRPr>
            </a:lvl1pPr>
            <a:lvl2pPr marL="342900" indent="-172800">
              <a:spcBef>
                <a:spcPts val="450"/>
              </a:spcBef>
              <a:buClr>
                <a:srgbClr val="5C0025"/>
              </a:buClr>
              <a:buSzPct val="100000"/>
              <a:buFont typeface="Wingdings" charset="2"/>
              <a:buChar char="§"/>
              <a:defRPr sz="1350">
                <a:solidFill>
                  <a:schemeClr val="tx1">
                    <a:lumMod val="65000"/>
                    <a:lumOff val="35000"/>
                  </a:schemeClr>
                </a:solidFill>
                <a:latin typeface="Arial"/>
                <a:cs typeface="Arial"/>
              </a:defRPr>
            </a:lvl2pPr>
            <a:lvl3pPr marL="515700">
              <a:spcBef>
                <a:spcPts val="450"/>
              </a:spcBef>
              <a:buClr>
                <a:srgbClr val="5C0025"/>
              </a:buClr>
              <a:buSzPct val="100000"/>
              <a:buFont typeface="Wingdings" charset="2"/>
              <a:buChar char="§"/>
              <a:defRPr sz="1350">
                <a:solidFill>
                  <a:schemeClr val="tx1">
                    <a:lumMod val="65000"/>
                    <a:lumOff val="35000"/>
                  </a:schemeClr>
                </a:solidFill>
                <a:latin typeface="Arial"/>
                <a:cs typeface="Arial"/>
              </a:defRPr>
            </a:lvl3pPr>
            <a:lvl4pPr marL="685800">
              <a:spcBef>
                <a:spcPts val="450"/>
              </a:spcBef>
              <a:buClr>
                <a:srgbClr val="5C0025"/>
              </a:buClr>
              <a:buSzPct val="100000"/>
              <a:buFont typeface="Wingdings" charset="2"/>
              <a:buChar char="§"/>
              <a:defRPr sz="1350">
                <a:solidFill>
                  <a:schemeClr val="tx1">
                    <a:lumMod val="65000"/>
                    <a:lumOff val="35000"/>
                  </a:schemeClr>
                </a:solidFill>
                <a:latin typeface="Arial"/>
                <a:cs typeface="Arial"/>
              </a:defRPr>
            </a:lvl4pPr>
            <a:lvl5pPr marL="858600">
              <a:spcBef>
                <a:spcPts val="450"/>
              </a:spcBef>
              <a:buClr>
                <a:srgbClr val="5C0025"/>
              </a:buClr>
              <a:buSzPct val="100000"/>
              <a:buFont typeface="Wingdings" charset="2"/>
              <a:buChar char="§"/>
              <a:defRPr sz="1350">
                <a:solidFill>
                  <a:schemeClr val="tx1">
                    <a:lumMod val="65000"/>
                    <a:lumOff val="35000"/>
                  </a:schemeClr>
                </a:solidFill>
                <a:latin typeface="Arial"/>
                <a:cs typeface="Aria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pic>
        <p:nvPicPr>
          <p:cNvPr id="15" name="Picture 3" descr="FDEF_Embleme_outline_ENG_vect_white.ai"/>
          <p:cNvPicPr>
            <a:picLocks noChangeAspect="1"/>
          </p:cNvPicPr>
          <p:nvPr userDrawn="1"/>
        </p:nvPicPr>
        <p:blipFill rotWithShape="1">
          <a:blip r:embed="rId3"/>
          <a:srcRect l="37156" t="48295" r="38766" b="47500"/>
          <a:stretch/>
        </p:blipFill>
        <p:spPr>
          <a:xfrm>
            <a:off x="581451" y="914406"/>
            <a:ext cx="4240432" cy="429163"/>
          </a:xfrm>
          <a:prstGeom prst="rect">
            <a:avLst/>
          </a:prstGeom>
        </p:spPr>
      </p:pic>
    </p:spTree>
    <p:extLst>
      <p:ext uri="{BB962C8B-B14F-4D97-AF65-F5344CB8AC3E}">
        <p14:creationId xmlns:p14="http://schemas.microsoft.com/office/powerpoint/2010/main" val="327218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490656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2310013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4137456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328120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594C9-A6C6-4968-D4FC-40BC139B73EB}"/>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41796ED8-8531-0C20-308B-E3928E58D7B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4B98EFE0-A7C3-6C92-836C-B2860CBD29F5}"/>
              </a:ext>
            </a:extLst>
          </p:cNvPr>
          <p:cNvSpPr>
            <a:spLocks noGrp="1"/>
          </p:cNvSpPr>
          <p:nvPr>
            <p:ph type="dt" sz="half" idx="10"/>
          </p:nvPr>
        </p:nvSpPr>
        <p:spPr/>
        <p:txBody>
          <a:bodyPr/>
          <a:lstStyle/>
          <a:p>
            <a:fld id="{76E97077-A868-0F42-BA22-F22E2050F48C}" type="datetimeFigureOut">
              <a:rPr lang="fr-FR" smtClean="0"/>
              <a:t>13/07/2025</a:t>
            </a:fld>
            <a:endParaRPr lang="fr-FR"/>
          </a:p>
        </p:txBody>
      </p:sp>
      <p:sp>
        <p:nvSpPr>
          <p:cNvPr id="5" name="Footer Placeholder 4">
            <a:extLst>
              <a:ext uri="{FF2B5EF4-FFF2-40B4-BE49-F238E27FC236}">
                <a16:creationId xmlns:a16="http://schemas.microsoft.com/office/drawing/2014/main" id="{591311E0-BD7B-27DA-FE3C-E64F3A78039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E922949-BD9A-2478-215F-07B1CD3359F1}"/>
              </a:ext>
            </a:extLst>
          </p:cNvPr>
          <p:cNvSpPr>
            <a:spLocks noGrp="1"/>
          </p:cNvSpPr>
          <p:nvPr>
            <p:ph type="sldNum" sz="quarter" idx="12"/>
          </p:nvPr>
        </p:nvSpPr>
        <p:spPr/>
        <p:txBody>
          <a:bodyPr/>
          <a:lstStyle/>
          <a:p>
            <a:fld id="{CF382D5E-2773-5F46-96C5-CDF5DEE2174F}" type="slidenum">
              <a:rPr lang="fr-FR" smtClean="0"/>
              <a:t>‹#›</a:t>
            </a:fld>
            <a:endParaRPr lang="fr-FR"/>
          </a:p>
        </p:txBody>
      </p:sp>
    </p:spTree>
    <p:extLst>
      <p:ext uri="{BB962C8B-B14F-4D97-AF65-F5344CB8AC3E}">
        <p14:creationId xmlns:p14="http://schemas.microsoft.com/office/powerpoint/2010/main" val="943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1013210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308618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3626821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209309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18118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3276463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3652194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3614490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3139242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340919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E0610-C436-8C43-51FD-C66A29360B1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r-FR"/>
          </a:p>
        </p:txBody>
      </p:sp>
      <p:sp>
        <p:nvSpPr>
          <p:cNvPr id="3" name="Text Placeholder 2">
            <a:extLst>
              <a:ext uri="{FF2B5EF4-FFF2-40B4-BE49-F238E27FC236}">
                <a16:creationId xmlns:a16="http://schemas.microsoft.com/office/drawing/2014/main" id="{09201B7B-4D32-B5CF-D99F-EA1746FED8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01E2CB-5C33-3119-8D34-FFA3CE833B93}"/>
              </a:ext>
            </a:extLst>
          </p:cNvPr>
          <p:cNvSpPr>
            <a:spLocks noGrp="1"/>
          </p:cNvSpPr>
          <p:nvPr>
            <p:ph type="dt" sz="half" idx="10"/>
          </p:nvPr>
        </p:nvSpPr>
        <p:spPr/>
        <p:txBody>
          <a:bodyPr/>
          <a:lstStyle/>
          <a:p>
            <a:fld id="{76E97077-A868-0F42-BA22-F22E2050F48C}" type="datetimeFigureOut">
              <a:rPr lang="fr-FR" smtClean="0"/>
              <a:t>13/07/2025</a:t>
            </a:fld>
            <a:endParaRPr lang="fr-FR"/>
          </a:p>
        </p:txBody>
      </p:sp>
      <p:sp>
        <p:nvSpPr>
          <p:cNvPr id="5" name="Footer Placeholder 4">
            <a:extLst>
              <a:ext uri="{FF2B5EF4-FFF2-40B4-BE49-F238E27FC236}">
                <a16:creationId xmlns:a16="http://schemas.microsoft.com/office/drawing/2014/main" id="{2861326B-1991-C570-3756-822B853A20B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17AF24D-31C3-9B9E-6803-C16ABED2408A}"/>
              </a:ext>
            </a:extLst>
          </p:cNvPr>
          <p:cNvSpPr>
            <a:spLocks noGrp="1"/>
          </p:cNvSpPr>
          <p:nvPr>
            <p:ph type="sldNum" sz="quarter" idx="12"/>
          </p:nvPr>
        </p:nvSpPr>
        <p:spPr/>
        <p:txBody>
          <a:bodyPr/>
          <a:lstStyle/>
          <a:p>
            <a:fld id="{CF382D5E-2773-5F46-96C5-CDF5DEE2174F}" type="slidenum">
              <a:rPr lang="fr-FR" smtClean="0"/>
              <a:t>‹#›</a:t>
            </a:fld>
            <a:endParaRPr lang="fr-FR"/>
          </a:p>
        </p:txBody>
      </p:sp>
    </p:spTree>
    <p:extLst>
      <p:ext uri="{BB962C8B-B14F-4D97-AF65-F5344CB8AC3E}">
        <p14:creationId xmlns:p14="http://schemas.microsoft.com/office/powerpoint/2010/main" val="190003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12192000" cy="1260000"/>
          </a:xfrm>
          <a:prstGeom prst="rect">
            <a:avLst/>
          </a:prstGeom>
          <a:solidFill>
            <a:srgbClr val="7F7F7F">
              <a:alpha val="79608"/>
            </a:srgbClr>
          </a:solidFill>
          <a:ln>
            <a:noFill/>
          </a:ln>
        </p:spPr>
        <p:txBody>
          <a:bodyPr lIns="0" tIns="0" rIns="0" bIns="0"/>
          <a:lstStyle/>
          <a:p>
            <a:endParaRPr lang="fr-FR" sz="1800"/>
          </a:p>
        </p:txBody>
      </p:sp>
      <p:sp>
        <p:nvSpPr>
          <p:cNvPr id="17" name="Rectangle 16"/>
          <p:cNvSpPr/>
          <p:nvPr userDrawn="1"/>
        </p:nvSpPr>
        <p:spPr>
          <a:xfrm>
            <a:off x="-5030" y="241300"/>
            <a:ext cx="273971"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2400" y="266400"/>
            <a:ext cx="912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10387500" y="692066"/>
            <a:ext cx="11568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2082898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12192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9" name="Titel 1"/>
          <p:cNvSpPr>
            <a:spLocks noGrp="1"/>
          </p:cNvSpPr>
          <p:nvPr>
            <p:ph type="ctrTitle" hasCustomPrompt="1"/>
          </p:nvPr>
        </p:nvSpPr>
        <p:spPr>
          <a:xfrm>
            <a:off x="4128000" y="2088000"/>
            <a:ext cx="7440000" cy="1800000"/>
          </a:xfrm>
        </p:spPr>
        <p:txBody>
          <a:bodyPr>
            <a:noAutofit/>
          </a:bodyPr>
          <a:lstStyle>
            <a:lvl1pPr>
              <a:defRPr sz="4000">
                <a:solidFill>
                  <a:schemeClr val="bg1"/>
                </a:solidFill>
              </a:defRPr>
            </a:lvl1pPr>
          </a:lstStyle>
          <a:p>
            <a:r>
              <a:rPr lang="nl-NL" dirty="0"/>
              <a:t>Klik en typ de titel van de presentatie</a:t>
            </a:r>
            <a:endParaRPr lang="nl-BE" dirty="0"/>
          </a:p>
        </p:txBody>
      </p:sp>
      <p:sp>
        <p:nvSpPr>
          <p:cNvPr id="10" name="Ondertitel 2"/>
          <p:cNvSpPr>
            <a:spLocks noGrp="1"/>
          </p:cNvSpPr>
          <p:nvPr>
            <p:ph type="subTitle" idx="1" hasCustomPrompt="1"/>
          </p:nvPr>
        </p:nvSpPr>
        <p:spPr>
          <a:xfrm>
            <a:off x="4128000" y="4193675"/>
            <a:ext cx="744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000" y="1800000"/>
            <a:ext cx="2453397" cy="4294442"/>
          </a:xfrm>
          <a:prstGeom prst="rect">
            <a:avLst/>
          </a:prstGeom>
        </p:spPr>
      </p:pic>
      <p:pic>
        <p:nvPicPr>
          <p:cNvPr id="11" name="Afbeelding 10"/>
          <p:cNvPicPr>
            <a:picLocks noChangeAspect="1"/>
          </p:cNvPicPr>
          <p:nvPr userDrawn="1"/>
        </p:nvPicPr>
        <p:blipFill>
          <a:blip r:embed="rId3" cstate="print"/>
          <a:stretch>
            <a:fillRect/>
          </a:stretch>
        </p:blipFill>
        <p:spPr>
          <a:xfrm>
            <a:off x="11044800" y="5706000"/>
            <a:ext cx="5712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000" y="360001"/>
            <a:ext cx="2686309" cy="719329"/>
          </a:xfrm>
          <a:prstGeom prst="rect">
            <a:avLst/>
          </a:prstGeom>
        </p:spPr>
      </p:pic>
    </p:spTree>
    <p:extLst>
      <p:ext uri="{BB962C8B-B14F-4D97-AF65-F5344CB8AC3E}">
        <p14:creationId xmlns:p14="http://schemas.microsoft.com/office/powerpoint/2010/main" val="587248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13/07/2025</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dirty="0"/>
          </a:p>
        </p:txBody>
      </p:sp>
      <p:sp>
        <p:nvSpPr>
          <p:cNvPr id="6" name="Tijdelijke aanduiding voor tekst 2"/>
          <p:cNvSpPr>
            <a:spLocks noGrp="1"/>
          </p:cNvSpPr>
          <p:nvPr>
            <p:ph idx="1" hasCustomPrompt="1"/>
          </p:nvPr>
        </p:nvSpPr>
        <p:spPr>
          <a:xfrm>
            <a:off x="720000" y="1349999"/>
            <a:ext cx="11112000" cy="4428000"/>
          </a:xfrm>
          <a:prstGeom prst="rect">
            <a:avLst/>
          </a:prstGeom>
        </p:spPr>
        <p:txBody>
          <a:bodyPr vert="horz" lIns="0" tIns="0" rIns="0" bIns="0" rtlCol="0">
            <a:noAutofit/>
          </a:bodyPr>
          <a:lstStyle>
            <a:lvl1pPr>
              <a:defRPr/>
            </a:lvl1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137527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12192000" cy="6372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9" name="Titel 1"/>
          <p:cNvSpPr>
            <a:spLocks noGrp="1"/>
          </p:cNvSpPr>
          <p:nvPr>
            <p:ph type="ctrTitle" hasCustomPrompt="1"/>
          </p:nvPr>
        </p:nvSpPr>
        <p:spPr>
          <a:xfrm>
            <a:off x="5040000" y="2304000"/>
            <a:ext cx="6792000" cy="1800200"/>
          </a:xfrm>
        </p:spPr>
        <p:txBody>
          <a:bodyPr>
            <a:noAutofit/>
          </a:bodyPr>
          <a:lstStyle>
            <a:lvl1pPr>
              <a:defRPr sz="4000">
                <a:solidFill>
                  <a:schemeClr val="bg1"/>
                </a:solidFill>
              </a:defRPr>
            </a:lvl1pPr>
          </a:lstStyle>
          <a:p>
            <a:r>
              <a:rPr lang="nl-NL" dirty="0"/>
              <a:t>Klik en typ de titel van de sectie</a:t>
            </a:r>
            <a:endParaRPr lang="nl-BE" dirty="0"/>
          </a:p>
        </p:txBody>
      </p:sp>
      <p:sp>
        <p:nvSpPr>
          <p:cNvPr id="10" name="Ondertitel 2"/>
          <p:cNvSpPr>
            <a:spLocks noGrp="1"/>
          </p:cNvSpPr>
          <p:nvPr>
            <p:ph type="subTitle" idx="1" hasCustomPrompt="1"/>
          </p:nvPr>
        </p:nvSpPr>
        <p:spPr>
          <a:xfrm>
            <a:off x="5040000" y="4419108"/>
            <a:ext cx="6792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000" y="6048000"/>
            <a:ext cx="2016611"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150001"/>
            <a:ext cx="4401321" cy="3209551"/>
          </a:xfrm>
          <a:prstGeom prst="rect">
            <a:avLst/>
          </a:prstGeom>
        </p:spPr>
      </p:pic>
    </p:spTree>
    <p:extLst>
      <p:ext uri="{BB962C8B-B14F-4D97-AF65-F5344CB8AC3E}">
        <p14:creationId xmlns:p14="http://schemas.microsoft.com/office/powerpoint/2010/main" val="534504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a:t>Klik en typ de titel</a:t>
            </a:r>
            <a:endParaRPr lang="nl-BE" dirty="0"/>
          </a:p>
        </p:txBody>
      </p:sp>
      <p:sp>
        <p:nvSpPr>
          <p:cNvPr id="3" name="Tijdelijke aanduiding voor inhoud 2"/>
          <p:cNvSpPr>
            <a:spLocks noGrp="1"/>
          </p:cNvSpPr>
          <p:nvPr>
            <p:ph sz="half" idx="1" hasCustomPrompt="1"/>
          </p:nvPr>
        </p:nvSpPr>
        <p:spPr>
          <a:xfrm>
            <a:off x="720000" y="1350000"/>
            <a:ext cx="53848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hasCustomPrompt="1"/>
          </p:nvPr>
        </p:nvSpPr>
        <p:spPr>
          <a:xfrm>
            <a:off x="6447200" y="1350000"/>
            <a:ext cx="53848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13/07/2025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3456383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
        <p:nvSpPr>
          <p:cNvPr id="3" name="Tijdelijke aanduiding voor tekst 2"/>
          <p:cNvSpPr>
            <a:spLocks noGrp="1"/>
          </p:cNvSpPr>
          <p:nvPr>
            <p:ph type="body" idx="1" hasCustomPrompt="1"/>
          </p:nvPr>
        </p:nvSpPr>
        <p:spPr>
          <a:xfrm>
            <a:off x="720000" y="1350000"/>
            <a:ext cx="5386917"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en typ de tekst</a:t>
            </a:r>
          </a:p>
        </p:txBody>
      </p:sp>
      <p:sp>
        <p:nvSpPr>
          <p:cNvPr id="4" name="Tijdelijke aanduiding voor inhoud 3"/>
          <p:cNvSpPr>
            <a:spLocks noGrp="1"/>
          </p:cNvSpPr>
          <p:nvPr>
            <p:ph sz="half" idx="2" hasCustomPrompt="1"/>
          </p:nvPr>
        </p:nvSpPr>
        <p:spPr>
          <a:xfrm>
            <a:off x="720000" y="1991922"/>
            <a:ext cx="5386917"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hasCustomPrompt="1"/>
          </p:nvPr>
        </p:nvSpPr>
        <p:spPr>
          <a:xfrm>
            <a:off x="6432000" y="1350000"/>
            <a:ext cx="538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en typ de tekst</a:t>
            </a:r>
          </a:p>
        </p:txBody>
      </p:sp>
      <p:sp>
        <p:nvSpPr>
          <p:cNvPr id="6" name="Tijdelijke aanduiding voor inhoud 5"/>
          <p:cNvSpPr>
            <a:spLocks noGrp="1"/>
          </p:cNvSpPr>
          <p:nvPr>
            <p:ph sz="quarter" idx="4" hasCustomPrompt="1"/>
          </p:nvPr>
        </p:nvSpPr>
        <p:spPr>
          <a:xfrm>
            <a:off x="6432000" y="1991922"/>
            <a:ext cx="53856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13/07/2025</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a:t>
            </a:fld>
            <a:endParaRPr lang="nl-BE" dirty="0"/>
          </a:p>
        </p:txBody>
      </p:sp>
    </p:spTree>
    <p:extLst>
      <p:ext uri="{BB962C8B-B14F-4D97-AF65-F5344CB8AC3E}">
        <p14:creationId xmlns:p14="http://schemas.microsoft.com/office/powerpoint/2010/main" val="2400638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13/07/2025</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3893614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13/07/2025</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118901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1" y="540000"/>
            <a:ext cx="4011084" cy="895100"/>
          </a:xfrm>
        </p:spPr>
        <p:txBody>
          <a:bodyPr anchor="t" anchorCtr="0"/>
          <a:lstStyle>
            <a:lvl1pPr algn="l">
              <a:defRPr sz="2000" b="1"/>
            </a:lvl1pPr>
          </a:lstStyle>
          <a:p>
            <a:r>
              <a:rPr lang="nl-NL" dirty="0"/>
              <a:t>Klik en typ de titel</a:t>
            </a:r>
            <a:endParaRPr lang="nl-BE" dirty="0"/>
          </a:p>
        </p:txBody>
      </p:sp>
      <p:sp>
        <p:nvSpPr>
          <p:cNvPr id="3" name="Tijdelijke aanduiding voor inhoud 2"/>
          <p:cNvSpPr>
            <a:spLocks noGrp="1"/>
          </p:cNvSpPr>
          <p:nvPr>
            <p:ph idx="1" hasCustomPrompt="1"/>
          </p:nvPr>
        </p:nvSpPr>
        <p:spPr>
          <a:xfrm>
            <a:off x="5015879" y="540000"/>
            <a:ext cx="6806852"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p:cNvSpPr>
            <a:spLocks noGrp="1"/>
          </p:cNvSpPr>
          <p:nvPr>
            <p:ph type="body" sz="half" idx="2" hasCustomPrompt="1"/>
          </p:nvPr>
        </p:nvSpPr>
        <p:spPr>
          <a:xfrm>
            <a:off x="719403" y="1435101"/>
            <a:ext cx="4011084"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13/07/2025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130005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4788000"/>
            <a:ext cx="11112000" cy="540000"/>
          </a:xfrm>
        </p:spPr>
        <p:txBody>
          <a:bodyPr anchor="t" anchorCtr="0">
            <a:noAutofit/>
          </a:bodyPr>
          <a:lstStyle>
            <a:lvl1pPr algn="l">
              <a:defRPr sz="2000" b="1"/>
            </a:lvl1pPr>
          </a:lstStyle>
          <a:p>
            <a:r>
              <a:rPr lang="nl-NL" dirty="0"/>
              <a:t>Klik en typ de tekst</a:t>
            </a:r>
            <a:endParaRPr lang="nl-BE" dirty="0"/>
          </a:p>
        </p:txBody>
      </p:sp>
      <p:sp>
        <p:nvSpPr>
          <p:cNvPr id="3" name="Tijdelijke aanduiding voor afbeelding 2"/>
          <p:cNvSpPr>
            <a:spLocks noGrp="1"/>
          </p:cNvSpPr>
          <p:nvPr>
            <p:ph type="pic" idx="1"/>
          </p:nvPr>
        </p:nvSpPr>
        <p:spPr>
          <a:xfrm>
            <a:off x="720000" y="540000"/>
            <a:ext cx="11112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720000" y="5445224"/>
            <a:ext cx="11112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en typ de tekst</a:t>
            </a:r>
          </a:p>
        </p:txBody>
      </p:sp>
      <p:sp>
        <p:nvSpPr>
          <p:cNvPr id="5" name="Tijdelijke aanduiding voor datum 4"/>
          <p:cNvSpPr>
            <a:spLocks noGrp="1"/>
          </p:cNvSpPr>
          <p:nvPr>
            <p:ph type="dt" sz="half" idx="10"/>
          </p:nvPr>
        </p:nvSpPr>
        <p:spPr>
          <a:xfrm>
            <a:off x="720000" y="6048000"/>
            <a:ext cx="1248000" cy="288000"/>
          </a:xfrm>
        </p:spPr>
        <p:txBody>
          <a:bodyPr/>
          <a:lstStyle/>
          <a:p>
            <a:fld id="{C4DDCD72-59EE-436D-B435-201699A5BB49}" type="datetimeFigureOut">
              <a:rPr lang="nl-BE" smtClean="0"/>
              <a:pPr/>
              <a:t>13/07/2025</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dirty="0"/>
          </a:p>
        </p:txBody>
      </p:sp>
      <p:sp>
        <p:nvSpPr>
          <p:cNvPr id="8" name="Tijdelijke aanduiding voor voettekst 3"/>
          <p:cNvSpPr>
            <a:spLocks noGrp="1"/>
          </p:cNvSpPr>
          <p:nvPr>
            <p:ph type="ftr" sz="quarter" idx="11"/>
          </p:nvPr>
        </p:nvSpPr>
        <p:spPr>
          <a:xfrm>
            <a:off x="2088000" y="6048000"/>
            <a:ext cx="2640000" cy="288000"/>
          </a:xfrm>
        </p:spPr>
        <p:txBody>
          <a:bodyPr/>
          <a:lstStyle/>
          <a:p>
            <a:endParaRPr lang="nl-BE" dirty="0"/>
          </a:p>
        </p:txBody>
      </p:sp>
    </p:spTree>
    <p:extLst>
      <p:ext uri="{BB962C8B-B14F-4D97-AF65-F5344CB8AC3E}">
        <p14:creationId xmlns:p14="http://schemas.microsoft.com/office/powerpoint/2010/main" val="240591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D4E4C-2A67-D8C9-B52F-459781039459}"/>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B8A27729-B389-11E8-8C72-C249B49F296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422640DA-4A38-6511-A092-66F559848B0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a:extLst>
              <a:ext uri="{FF2B5EF4-FFF2-40B4-BE49-F238E27FC236}">
                <a16:creationId xmlns:a16="http://schemas.microsoft.com/office/drawing/2014/main" id="{9AEF7CD7-2032-E9D8-D1AA-103B80A8B626}"/>
              </a:ext>
            </a:extLst>
          </p:cNvPr>
          <p:cNvSpPr>
            <a:spLocks noGrp="1"/>
          </p:cNvSpPr>
          <p:nvPr>
            <p:ph type="dt" sz="half" idx="10"/>
          </p:nvPr>
        </p:nvSpPr>
        <p:spPr/>
        <p:txBody>
          <a:bodyPr/>
          <a:lstStyle/>
          <a:p>
            <a:fld id="{76E97077-A868-0F42-BA22-F22E2050F48C}" type="datetimeFigureOut">
              <a:rPr lang="fr-FR" smtClean="0"/>
              <a:t>13/07/2025</a:t>
            </a:fld>
            <a:endParaRPr lang="fr-FR"/>
          </a:p>
        </p:txBody>
      </p:sp>
      <p:sp>
        <p:nvSpPr>
          <p:cNvPr id="6" name="Footer Placeholder 5">
            <a:extLst>
              <a:ext uri="{FF2B5EF4-FFF2-40B4-BE49-F238E27FC236}">
                <a16:creationId xmlns:a16="http://schemas.microsoft.com/office/drawing/2014/main" id="{D657DD31-7E3D-5EC4-32DA-577BECF76D6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79E3105-4CBE-247A-A5A0-6FAEEB959F0E}"/>
              </a:ext>
            </a:extLst>
          </p:cNvPr>
          <p:cNvSpPr>
            <a:spLocks noGrp="1"/>
          </p:cNvSpPr>
          <p:nvPr>
            <p:ph type="sldNum" sz="quarter" idx="12"/>
          </p:nvPr>
        </p:nvSpPr>
        <p:spPr/>
        <p:txBody>
          <a:bodyPr/>
          <a:lstStyle/>
          <a:p>
            <a:fld id="{CF382D5E-2773-5F46-96C5-CDF5DEE2174F}" type="slidenum">
              <a:rPr lang="fr-FR" smtClean="0"/>
              <a:t>‹#›</a:t>
            </a:fld>
            <a:endParaRPr lang="fr-FR"/>
          </a:p>
        </p:txBody>
      </p:sp>
    </p:spTree>
    <p:extLst>
      <p:ext uri="{BB962C8B-B14F-4D97-AF65-F5344CB8AC3E}">
        <p14:creationId xmlns:p14="http://schemas.microsoft.com/office/powerpoint/2010/main" val="699785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8F377-3A0A-E5F8-4F08-C1B5534888F3}"/>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endParaRPr lang="en-GB"/>
          </a:p>
        </p:txBody>
      </p:sp>
      <p:sp>
        <p:nvSpPr>
          <p:cNvPr id="3" name="Untertitel 2">
            <a:extLst>
              <a:ext uri="{FF2B5EF4-FFF2-40B4-BE49-F238E27FC236}">
                <a16:creationId xmlns:a16="http://schemas.microsoft.com/office/drawing/2014/main" id="{645002F5-3FC9-EAC1-6EF1-F46B076E7F1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D0BAD499-50CA-0714-5187-2AE7CF5D5324}"/>
              </a:ext>
            </a:extLst>
          </p:cNvPr>
          <p:cNvSpPr>
            <a:spLocks noGrp="1"/>
          </p:cNvSpPr>
          <p:nvPr>
            <p:ph type="dt" sz="half" idx="10"/>
          </p:nvPr>
        </p:nvSpPr>
        <p:spPr/>
        <p:txBody>
          <a:bodyPr/>
          <a:lstStyle/>
          <a:p>
            <a:fld id="{8414C30E-671D-D742-98B9-6D40893D0CE1}" type="datetimeFigureOut">
              <a:rPr lang="en-GB" smtClean="0"/>
              <a:t>13/07/2025</a:t>
            </a:fld>
            <a:endParaRPr lang="en-GB"/>
          </a:p>
        </p:txBody>
      </p:sp>
      <p:sp>
        <p:nvSpPr>
          <p:cNvPr id="5" name="Fußzeilenplatzhalter 4">
            <a:extLst>
              <a:ext uri="{FF2B5EF4-FFF2-40B4-BE49-F238E27FC236}">
                <a16:creationId xmlns:a16="http://schemas.microsoft.com/office/drawing/2014/main" id="{571CE8BC-540C-1C05-C1E4-28602602F9BF}"/>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AFE5D91F-89EB-24D8-4DB4-4682A4089169}"/>
              </a:ext>
            </a:extLst>
          </p:cNvPr>
          <p:cNvSpPr>
            <a:spLocks noGrp="1"/>
          </p:cNvSpPr>
          <p:nvPr>
            <p:ph type="sldNum" sz="quarter" idx="12"/>
          </p:nvPr>
        </p:nvSpPr>
        <p:spPr/>
        <p:txBody>
          <a:bodyPr/>
          <a:lstStyle/>
          <a:p>
            <a:fld id="{2B4FA8C2-1E97-C147-801F-67C976C86756}" type="slidenum">
              <a:rPr lang="en-GB" smtClean="0"/>
              <a:t>‹#›</a:t>
            </a:fld>
            <a:endParaRPr lang="en-GB"/>
          </a:p>
        </p:txBody>
      </p:sp>
    </p:spTree>
    <p:extLst>
      <p:ext uri="{BB962C8B-B14F-4D97-AF65-F5344CB8AC3E}">
        <p14:creationId xmlns:p14="http://schemas.microsoft.com/office/powerpoint/2010/main" val="2055560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3799658586"/>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F493F69A-E2A2-364A-9DDD-772293A8BB51}" type="datetime1">
              <a:rPr lang="en-GB" smtClean="0"/>
              <a:t>13/07/2025</a:t>
            </a:fld>
            <a:endParaRPr lang="nl-NL"/>
          </a:p>
        </p:txBody>
      </p:sp>
      <p:sp>
        <p:nvSpPr>
          <p:cNvPr id="5" name="Tijdelijke aanduiding voor voettekst 4"/>
          <p:cNvSpPr>
            <a:spLocks noGrp="1"/>
          </p:cNvSpPr>
          <p:nvPr>
            <p:ph type="ftr" sz="quarter" idx="11"/>
          </p:nvPr>
        </p:nvSpPr>
        <p:spPr/>
        <p:txBody>
          <a:bodyPr/>
          <a:lstStyle/>
          <a:p>
            <a:r>
              <a:rPr lang="nl-NL"/>
              <a:t>Faculty of Law and Criminology | Leuven Institute for Criminology (LINC)</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161592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96DCEFA7-ABF9-624B-BF38-9C0C3FACAB4F}" type="datetime1">
              <a:rPr lang="en-GB" smtClean="0"/>
              <a:t>13/07/2025</a:t>
            </a:fld>
            <a:endParaRPr lang="nl-NL" dirty="0"/>
          </a:p>
        </p:txBody>
      </p:sp>
      <p:sp>
        <p:nvSpPr>
          <p:cNvPr id="5" name="Tijdelijke aanduiding voor voettekst 4"/>
          <p:cNvSpPr>
            <a:spLocks noGrp="1"/>
          </p:cNvSpPr>
          <p:nvPr>
            <p:ph type="ftr" sz="quarter" idx="11"/>
          </p:nvPr>
        </p:nvSpPr>
        <p:spPr/>
        <p:txBody>
          <a:bodyPr/>
          <a:lstStyle/>
          <a:p>
            <a:r>
              <a:rPr lang="nl-NL"/>
              <a:t>Faculty of Law and Criminology | Leuven Institute for Criminology (LINC)</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2164052565"/>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E5725256-86F2-B040-97D6-138DC59AC5F7}" type="datetime1">
              <a:rPr lang="en-GB" smtClean="0"/>
              <a:t>13/07/2025</a:t>
            </a:fld>
            <a:endParaRPr lang="nl-NL" dirty="0"/>
          </a:p>
        </p:txBody>
      </p:sp>
      <p:sp>
        <p:nvSpPr>
          <p:cNvPr id="5" name="Tijdelijke aanduiding voor voettekst 4"/>
          <p:cNvSpPr>
            <a:spLocks noGrp="1"/>
          </p:cNvSpPr>
          <p:nvPr>
            <p:ph type="ftr" sz="quarter" idx="11"/>
          </p:nvPr>
        </p:nvSpPr>
        <p:spPr/>
        <p:txBody>
          <a:bodyPr/>
          <a:lstStyle/>
          <a:p>
            <a:r>
              <a:rPr lang="nl-NL"/>
              <a:t>Faculty of Law and Criminology | Leuven Institute for Criminology (LINC)</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extLst>
      <p:ext uri="{BB962C8B-B14F-4D97-AF65-F5344CB8AC3E}">
        <p14:creationId xmlns:p14="http://schemas.microsoft.com/office/powerpoint/2010/main" val="490132795"/>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guide id="3" orient="horz" pos="36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11D07E6B-3641-8E41-8081-64F4C3F3B4DD}" type="datetime1">
              <a:rPr lang="en-GB" smtClean="0"/>
              <a:t>13/07/2025</a:t>
            </a:fld>
            <a:endParaRPr lang="nl-NL"/>
          </a:p>
        </p:txBody>
      </p:sp>
      <p:sp>
        <p:nvSpPr>
          <p:cNvPr id="6" name="Tijdelijke aanduiding voor voettekst 5"/>
          <p:cNvSpPr>
            <a:spLocks noGrp="1"/>
          </p:cNvSpPr>
          <p:nvPr>
            <p:ph type="ftr" sz="quarter" idx="11"/>
          </p:nvPr>
        </p:nvSpPr>
        <p:spPr/>
        <p:txBody>
          <a:bodyPr/>
          <a:lstStyle/>
          <a:p>
            <a:r>
              <a:rPr lang="nl-NL"/>
              <a:t>Faculty of Law and Criminology | Leuven Institute for Criminology (LINC)</a:t>
            </a:r>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449390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A4EA9C6B-BF0B-3148-8934-2E0C3756464E}" type="datetime1">
              <a:rPr lang="en-GB" smtClean="0"/>
              <a:t>13/07/2025</a:t>
            </a:fld>
            <a:endParaRPr lang="nl-NL" dirty="0"/>
          </a:p>
        </p:txBody>
      </p:sp>
      <p:sp>
        <p:nvSpPr>
          <p:cNvPr id="8" name="Tijdelijke aanduiding voor voettekst 7"/>
          <p:cNvSpPr>
            <a:spLocks noGrp="1"/>
          </p:cNvSpPr>
          <p:nvPr>
            <p:ph type="ftr" sz="quarter" idx="11"/>
          </p:nvPr>
        </p:nvSpPr>
        <p:spPr/>
        <p:txBody>
          <a:bodyPr/>
          <a:lstStyle/>
          <a:p>
            <a:r>
              <a:rPr lang="nl-NL"/>
              <a:t>Faculty of Law and Criminology | Leuven Institute for Criminology (LINC)</a:t>
            </a:r>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41470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F556C526-B6B2-2945-819F-14CFFE6C3C54}" type="datetime1">
              <a:rPr lang="en-GB" smtClean="0"/>
              <a:t>13/07/2025</a:t>
            </a:fld>
            <a:endParaRPr lang="nl-NL"/>
          </a:p>
        </p:txBody>
      </p:sp>
      <p:sp>
        <p:nvSpPr>
          <p:cNvPr id="4" name="Tijdelijke aanduiding voor voettekst 3"/>
          <p:cNvSpPr>
            <a:spLocks noGrp="1"/>
          </p:cNvSpPr>
          <p:nvPr>
            <p:ph type="ftr" sz="quarter" idx="11"/>
          </p:nvPr>
        </p:nvSpPr>
        <p:spPr/>
        <p:txBody>
          <a:bodyPr/>
          <a:lstStyle/>
          <a:p>
            <a:r>
              <a:rPr lang="nl-NL"/>
              <a:t>Faculty of Law and Criminology | Leuven Institute for Criminology (LINC)</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38748081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2F6651C-06C5-A94D-A374-17BBE09A7871}" type="datetime1">
              <a:rPr lang="en-GB" smtClean="0"/>
              <a:t>13/07/2025</a:t>
            </a:fld>
            <a:endParaRPr lang="nl-NL"/>
          </a:p>
        </p:txBody>
      </p:sp>
      <p:sp>
        <p:nvSpPr>
          <p:cNvPr id="3" name="Tijdelijke aanduiding voor voettekst 2"/>
          <p:cNvSpPr>
            <a:spLocks noGrp="1"/>
          </p:cNvSpPr>
          <p:nvPr>
            <p:ph type="ftr" sz="quarter" idx="11"/>
          </p:nvPr>
        </p:nvSpPr>
        <p:spPr/>
        <p:txBody>
          <a:bodyPr/>
          <a:lstStyle/>
          <a:p>
            <a:r>
              <a:rPr lang="nl-NL"/>
              <a:t>Faculty of Law and Criminology | Leuven Institute for Criminology (LINC)</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286513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EA8443AD-C447-1B43-BF51-17C2FCC0F0BA}" type="datetime1">
              <a:rPr lang="en-GB" smtClean="0"/>
              <a:t>13/07/2025</a:t>
            </a:fld>
            <a:endParaRPr lang="nl-NL" dirty="0"/>
          </a:p>
        </p:txBody>
      </p:sp>
      <p:sp>
        <p:nvSpPr>
          <p:cNvPr id="5" name="Tijdelijke aanduiding voor voettekst 4"/>
          <p:cNvSpPr>
            <a:spLocks noGrp="1"/>
          </p:cNvSpPr>
          <p:nvPr>
            <p:ph type="ftr" sz="quarter" idx="11"/>
          </p:nvPr>
        </p:nvSpPr>
        <p:spPr/>
        <p:txBody>
          <a:bodyPr/>
          <a:lstStyle/>
          <a:p>
            <a:r>
              <a:rPr lang="nl-NL"/>
              <a:t>Faculty of Law and Criminology | Leuven Institute for Criminology (LINC)</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83755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DB8-8BD6-7A26-DD6A-F2611AADC944}"/>
              </a:ext>
            </a:extLst>
          </p:cNvPr>
          <p:cNvSpPr>
            <a:spLocks noGrp="1"/>
          </p:cNvSpPr>
          <p:nvPr>
            <p:ph type="title"/>
          </p:nvPr>
        </p:nvSpPr>
        <p:spPr>
          <a:xfrm>
            <a:off x="839788" y="365125"/>
            <a:ext cx="10515600" cy="1325563"/>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4C06C4EE-74AC-9586-B35B-3F1A333B4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BFEB048-ED56-2D0A-4707-7CE4B9F036D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DBAE961D-9243-B14F-7702-C347B6829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EE4A17-548D-AEF7-B352-9AF5A113D6B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a:extLst>
              <a:ext uri="{FF2B5EF4-FFF2-40B4-BE49-F238E27FC236}">
                <a16:creationId xmlns:a16="http://schemas.microsoft.com/office/drawing/2014/main" id="{4FFA54A9-D9F5-727F-2B52-86FE8E7BD9DD}"/>
              </a:ext>
            </a:extLst>
          </p:cNvPr>
          <p:cNvSpPr>
            <a:spLocks noGrp="1"/>
          </p:cNvSpPr>
          <p:nvPr>
            <p:ph type="dt" sz="half" idx="10"/>
          </p:nvPr>
        </p:nvSpPr>
        <p:spPr/>
        <p:txBody>
          <a:bodyPr/>
          <a:lstStyle/>
          <a:p>
            <a:fld id="{76E97077-A868-0F42-BA22-F22E2050F48C}" type="datetimeFigureOut">
              <a:rPr lang="fr-FR" smtClean="0"/>
              <a:t>13/07/2025</a:t>
            </a:fld>
            <a:endParaRPr lang="fr-FR"/>
          </a:p>
        </p:txBody>
      </p:sp>
      <p:sp>
        <p:nvSpPr>
          <p:cNvPr id="8" name="Footer Placeholder 7">
            <a:extLst>
              <a:ext uri="{FF2B5EF4-FFF2-40B4-BE49-F238E27FC236}">
                <a16:creationId xmlns:a16="http://schemas.microsoft.com/office/drawing/2014/main" id="{9E749F5B-CDF1-EE32-65E8-94FCA2537649}"/>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4ED3695E-FBC9-7242-90E3-BAD692E9C532}"/>
              </a:ext>
            </a:extLst>
          </p:cNvPr>
          <p:cNvSpPr>
            <a:spLocks noGrp="1"/>
          </p:cNvSpPr>
          <p:nvPr>
            <p:ph type="sldNum" sz="quarter" idx="12"/>
          </p:nvPr>
        </p:nvSpPr>
        <p:spPr/>
        <p:txBody>
          <a:bodyPr/>
          <a:lstStyle/>
          <a:p>
            <a:fld id="{CF382D5E-2773-5F46-96C5-CDF5DEE2174F}" type="slidenum">
              <a:rPr lang="fr-FR" smtClean="0"/>
              <a:t>‹#›</a:t>
            </a:fld>
            <a:endParaRPr lang="fr-FR"/>
          </a:p>
        </p:txBody>
      </p:sp>
    </p:spTree>
    <p:extLst>
      <p:ext uri="{BB962C8B-B14F-4D97-AF65-F5344CB8AC3E}">
        <p14:creationId xmlns:p14="http://schemas.microsoft.com/office/powerpoint/2010/main" val="1267281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DEF">
    <p:spTree>
      <p:nvGrpSpPr>
        <p:cNvPr id="1" name=""/>
        <p:cNvGrpSpPr/>
        <p:nvPr/>
      </p:nvGrpSpPr>
      <p:grpSpPr>
        <a:xfrm>
          <a:off x="0" y="0"/>
          <a:ext cx="0" cy="0"/>
          <a:chOff x="0" y="0"/>
          <a:chExt cx="0" cy="0"/>
        </a:xfrm>
      </p:grpSpPr>
      <p:sp>
        <p:nvSpPr>
          <p:cNvPr id="5"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r>
              <a:rPr lang="fr-FR" sz="1350" dirty="0"/>
              <a:t>  </a:t>
            </a:r>
          </a:p>
        </p:txBody>
      </p:sp>
      <p:sp>
        <p:nvSpPr>
          <p:cNvPr id="6" name="Rectangle 5"/>
          <p:cNvSpPr/>
          <p:nvPr userDrawn="1"/>
        </p:nvSpPr>
        <p:spPr>
          <a:xfrm>
            <a:off x="-5030" y="241303"/>
            <a:ext cx="273971" cy="714157"/>
          </a:xfrm>
          <a:prstGeom prst="rect">
            <a:avLst/>
          </a:prstGeom>
          <a:solidFill>
            <a:srgbClr val="30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solidFill>
                <a:srgbClr val="5C0025"/>
              </a:solidFill>
            </a:endParaRPr>
          </a:p>
        </p:txBody>
      </p:sp>
      <p:grpSp>
        <p:nvGrpSpPr>
          <p:cNvPr id="7" name="Group 20"/>
          <p:cNvGrpSpPr/>
          <p:nvPr userDrawn="1"/>
        </p:nvGrpSpPr>
        <p:grpSpPr>
          <a:xfrm>
            <a:off x="10387500" y="692066"/>
            <a:ext cx="1156800" cy="607703"/>
            <a:chOff x="6793675" y="550964"/>
            <a:chExt cx="867600" cy="607703"/>
          </a:xfrm>
        </p:grpSpPr>
        <p:grpSp>
          <p:nvGrpSpPr>
            <p:cNvPr id="8" name="Group 17"/>
            <p:cNvGrpSpPr/>
            <p:nvPr userDrawn="1"/>
          </p:nvGrpSpPr>
          <p:grpSpPr>
            <a:xfrm>
              <a:off x="6793675" y="550964"/>
              <a:ext cx="867600" cy="576072"/>
              <a:chOff x="7778187" y="681228"/>
              <a:chExt cx="900000" cy="576072"/>
            </a:xfrm>
          </p:grpSpPr>
          <p:sp>
            <p:nvSpPr>
              <p:cNvPr id="10"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350"/>
              </a:p>
            </p:txBody>
          </p:sp>
          <p:sp>
            <p:nvSpPr>
              <p:cNvPr id="11" name="Rectangle 10"/>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350"/>
              </a:p>
            </p:txBody>
          </p:sp>
        </p:grpSp>
        <p:pic>
          <p:nvPicPr>
            <p:cNvPr id="9"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
        <p:nvSpPr>
          <p:cNvPr id="12" name="Title 1"/>
          <p:cNvSpPr>
            <a:spLocks noGrp="1"/>
          </p:cNvSpPr>
          <p:nvPr>
            <p:ph type="title" hasCustomPrompt="1"/>
          </p:nvPr>
        </p:nvSpPr>
        <p:spPr>
          <a:xfrm>
            <a:off x="664633" y="266700"/>
            <a:ext cx="9173635" cy="990600"/>
          </a:xfrm>
          <a:prstGeom prst="rect">
            <a:avLst/>
          </a:prstGeom>
        </p:spPr>
        <p:txBody>
          <a:bodyPr lIns="0" tIns="0" rIns="0" bIns="0" anchor="t" anchorCtr="0">
            <a:normAutofit/>
          </a:bodyPr>
          <a:lstStyle>
            <a:lvl1pPr algn="l">
              <a:defRPr sz="1500" b="1">
                <a:solidFill>
                  <a:srgbClr val="FFFFFF"/>
                </a:solidFill>
                <a:latin typeface="Arial"/>
                <a:cs typeface="Arial"/>
              </a:defRPr>
            </a:lvl1pPr>
          </a:lstStyle>
          <a:p>
            <a:r>
              <a:rPr lang="fr-CH" dirty="0"/>
              <a:t>Click to edit Master title style</a:t>
            </a:r>
            <a:br>
              <a:rPr lang="fr-CH" dirty="0"/>
            </a:br>
            <a:br>
              <a:rPr lang="fr-CH" dirty="0"/>
            </a:br>
            <a:endParaRPr dirty="0"/>
          </a:p>
        </p:txBody>
      </p:sp>
      <p:sp>
        <p:nvSpPr>
          <p:cNvPr id="13" name="Text Placeholder 14"/>
          <p:cNvSpPr>
            <a:spLocks noGrp="1"/>
          </p:cNvSpPr>
          <p:nvPr>
            <p:ph type="body" sz="quarter" idx="13"/>
          </p:nvPr>
        </p:nvSpPr>
        <p:spPr>
          <a:xfrm>
            <a:off x="662516" y="1800003"/>
            <a:ext cx="10848000" cy="4868863"/>
          </a:xfrm>
          <a:prstGeom prst="rect">
            <a:avLst/>
          </a:prstGeom>
        </p:spPr>
        <p:txBody>
          <a:bodyPr vert="horz" lIns="0" tIns="0" rIns="0" bIns="0"/>
          <a:lstStyle>
            <a:lvl1pPr marL="172800" indent="-172800">
              <a:spcBef>
                <a:spcPts val="15"/>
              </a:spcBef>
              <a:buClr>
                <a:srgbClr val="5C0025"/>
              </a:buClr>
              <a:buSzPct val="100000"/>
              <a:buFont typeface="Wingdings" charset="2"/>
              <a:buChar char="§"/>
              <a:defRPr sz="1500">
                <a:solidFill>
                  <a:schemeClr val="tx1">
                    <a:lumMod val="65000"/>
                    <a:lumOff val="35000"/>
                  </a:schemeClr>
                </a:solidFill>
                <a:latin typeface="Arial"/>
                <a:cs typeface="Arial"/>
              </a:defRPr>
            </a:lvl1pPr>
            <a:lvl2pPr marL="342900" indent="-172800">
              <a:spcBef>
                <a:spcPts val="450"/>
              </a:spcBef>
              <a:buClr>
                <a:srgbClr val="5C0025"/>
              </a:buClr>
              <a:buSzPct val="100000"/>
              <a:buFont typeface="Wingdings" charset="2"/>
              <a:buChar char="§"/>
              <a:defRPr sz="1350">
                <a:solidFill>
                  <a:schemeClr val="tx1">
                    <a:lumMod val="65000"/>
                    <a:lumOff val="35000"/>
                  </a:schemeClr>
                </a:solidFill>
                <a:latin typeface="Arial"/>
                <a:cs typeface="Arial"/>
              </a:defRPr>
            </a:lvl2pPr>
            <a:lvl3pPr marL="515700">
              <a:spcBef>
                <a:spcPts val="450"/>
              </a:spcBef>
              <a:buClr>
                <a:srgbClr val="5C0025"/>
              </a:buClr>
              <a:buSzPct val="100000"/>
              <a:buFont typeface="Wingdings" charset="2"/>
              <a:buChar char="§"/>
              <a:defRPr sz="1350">
                <a:solidFill>
                  <a:schemeClr val="tx1">
                    <a:lumMod val="65000"/>
                    <a:lumOff val="35000"/>
                  </a:schemeClr>
                </a:solidFill>
                <a:latin typeface="Arial"/>
                <a:cs typeface="Arial"/>
              </a:defRPr>
            </a:lvl3pPr>
            <a:lvl4pPr marL="685800">
              <a:spcBef>
                <a:spcPts val="450"/>
              </a:spcBef>
              <a:buClr>
                <a:srgbClr val="5C0025"/>
              </a:buClr>
              <a:buSzPct val="100000"/>
              <a:buFont typeface="Wingdings" charset="2"/>
              <a:buChar char="§"/>
              <a:defRPr sz="1350">
                <a:solidFill>
                  <a:schemeClr val="tx1">
                    <a:lumMod val="65000"/>
                    <a:lumOff val="35000"/>
                  </a:schemeClr>
                </a:solidFill>
                <a:latin typeface="Arial"/>
                <a:cs typeface="Arial"/>
              </a:defRPr>
            </a:lvl4pPr>
            <a:lvl5pPr marL="858600">
              <a:spcBef>
                <a:spcPts val="450"/>
              </a:spcBef>
              <a:buClr>
                <a:srgbClr val="5C0025"/>
              </a:buClr>
              <a:buSzPct val="100000"/>
              <a:buFont typeface="Wingdings" charset="2"/>
              <a:buChar char="§"/>
              <a:defRPr sz="1350">
                <a:solidFill>
                  <a:schemeClr val="tx1">
                    <a:lumMod val="65000"/>
                    <a:lumOff val="35000"/>
                  </a:schemeClr>
                </a:solidFill>
                <a:latin typeface="Arial"/>
                <a:cs typeface="Aria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pic>
        <p:nvPicPr>
          <p:cNvPr id="15" name="Picture 3" descr="FDEF_Embleme_outline_ENG_vect_white.ai"/>
          <p:cNvPicPr>
            <a:picLocks noChangeAspect="1"/>
          </p:cNvPicPr>
          <p:nvPr userDrawn="1"/>
        </p:nvPicPr>
        <p:blipFill rotWithShape="1">
          <a:blip r:embed="rId3"/>
          <a:srcRect l="37156" t="48295" r="38766" b="47500"/>
          <a:stretch/>
        </p:blipFill>
        <p:spPr>
          <a:xfrm>
            <a:off x="581451" y="914406"/>
            <a:ext cx="4240432" cy="429163"/>
          </a:xfrm>
          <a:prstGeom prst="rect">
            <a:avLst/>
          </a:prstGeom>
        </p:spPr>
      </p:pic>
    </p:spTree>
    <p:extLst>
      <p:ext uri="{BB962C8B-B14F-4D97-AF65-F5344CB8AC3E}">
        <p14:creationId xmlns:p14="http://schemas.microsoft.com/office/powerpoint/2010/main" val="2215086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DEF">
    <p:spTree>
      <p:nvGrpSpPr>
        <p:cNvPr id="1" name=""/>
        <p:cNvGrpSpPr/>
        <p:nvPr/>
      </p:nvGrpSpPr>
      <p:grpSpPr>
        <a:xfrm>
          <a:off x="0" y="0"/>
          <a:ext cx="0" cy="0"/>
          <a:chOff x="0" y="0"/>
          <a:chExt cx="0" cy="0"/>
        </a:xfrm>
      </p:grpSpPr>
      <p:sp>
        <p:nvSpPr>
          <p:cNvPr id="5"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r>
              <a:rPr lang="fr-FR" sz="1800" dirty="0"/>
              <a:t>  </a:t>
            </a:r>
          </a:p>
        </p:txBody>
      </p:sp>
      <p:sp>
        <p:nvSpPr>
          <p:cNvPr id="6" name="Rectangle 5"/>
          <p:cNvSpPr/>
          <p:nvPr userDrawn="1"/>
        </p:nvSpPr>
        <p:spPr>
          <a:xfrm>
            <a:off x="-5030" y="241300"/>
            <a:ext cx="273971" cy="714157"/>
          </a:xfrm>
          <a:prstGeom prst="rect">
            <a:avLst/>
          </a:prstGeom>
          <a:solidFill>
            <a:srgbClr val="30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srgbClr val="5C0025"/>
              </a:solidFill>
            </a:endParaRPr>
          </a:p>
        </p:txBody>
      </p:sp>
      <p:grpSp>
        <p:nvGrpSpPr>
          <p:cNvPr id="7" name="Group 20"/>
          <p:cNvGrpSpPr/>
          <p:nvPr userDrawn="1"/>
        </p:nvGrpSpPr>
        <p:grpSpPr>
          <a:xfrm>
            <a:off x="10387500" y="692066"/>
            <a:ext cx="1156800" cy="607703"/>
            <a:chOff x="6793675" y="550964"/>
            <a:chExt cx="867600" cy="607703"/>
          </a:xfrm>
        </p:grpSpPr>
        <p:grpSp>
          <p:nvGrpSpPr>
            <p:cNvPr id="8" name="Group 17"/>
            <p:cNvGrpSpPr/>
            <p:nvPr userDrawn="1"/>
          </p:nvGrpSpPr>
          <p:grpSpPr>
            <a:xfrm>
              <a:off x="6793675" y="550964"/>
              <a:ext cx="867600" cy="576072"/>
              <a:chOff x="7778187" y="681228"/>
              <a:chExt cx="900000" cy="576072"/>
            </a:xfrm>
          </p:grpSpPr>
          <p:sp>
            <p:nvSpPr>
              <p:cNvPr id="10"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11" name="Rectangle 10"/>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9"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
        <p:nvSpPr>
          <p:cNvPr id="12" name="Title 1"/>
          <p:cNvSpPr>
            <a:spLocks noGrp="1"/>
          </p:cNvSpPr>
          <p:nvPr>
            <p:ph type="title" hasCustomPrompt="1"/>
          </p:nvPr>
        </p:nvSpPr>
        <p:spPr>
          <a:xfrm>
            <a:off x="664632" y="266700"/>
            <a:ext cx="9173635" cy="990600"/>
          </a:xfrm>
          <a:prstGeom prst="rect">
            <a:avLst/>
          </a:prstGeom>
        </p:spPr>
        <p:txBody>
          <a:bodyPr lIns="0" tIns="0" rIns="0" bIns="0" anchor="t" anchorCtr="0">
            <a:normAutofit/>
          </a:bodyPr>
          <a:lstStyle>
            <a:lvl1pPr algn="l">
              <a:defRPr sz="2000" b="1">
                <a:solidFill>
                  <a:srgbClr val="FFFFFF"/>
                </a:solidFill>
                <a:latin typeface="Arial"/>
                <a:cs typeface="Arial"/>
              </a:defRPr>
            </a:lvl1pPr>
          </a:lstStyle>
          <a:p>
            <a:r>
              <a:rPr lang="fr-CH" dirty="0"/>
              <a:t>Click to edit Master title style</a:t>
            </a:r>
            <a:br>
              <a:rPr lang="fr-CH" dirty="0"/>
            </a:br>
            <a:br>
              <a:rPr lang="fr-CH" dirty="0"/>
            </a:br>
            <a:endParaRPr dirty="0"/>
          </a:p>
        </p:txBody>
      </p:sp>
      <p:sp>
        <p:nvSpPr>
          <p:cNvPr id="13" name="Text Placeholder 14"/>
          <p:cNvSpPr>
            <a:spLocks noGrp="1"/>
          </p:cNvSpPr>
          <p:nvPr>
            <p:ph type="body" sz="quarter" idx="13"/>
          </p:nvPr>
        </p:nvSpPr>
        <p:spPr>
          <a:xfrm>
            <a:off x="662516" y="1800001"/>
            <a:ext cx="10848000" cy="4868863"/>
          </a:xfrm>
          <a:prstGeom prst="rect">
            <a:avLst/>
          </a:prstGeom>
        </p:spPr>
        <p:txBody>
          <a:bodyPr vert="horz" lIns="0" tIns="0" rIns="0" bIns="0"/>
          <a:lstStyle>
            <a:lvl1pPr marL="230400" indent="-230400">
              <a:spcBef>
                <a:spcPts val="20"/>
              </a:spcBef>
              <a:buClr>
                <a:srgbClr val="5C0025"/>
              </a:buClr>
              <a:buSzPct val="100000"/>
              <a:buFont typeface="Wingdings" charset="2"/>
              <a:buChar char="§"/>
              <a:defRPr sz="2000">
                <a:solidFill>
                  <a:schemeClr val="tx1">
                    <a:lumMod val="65000"/>
                    <a:lumOff val="35000"/>
                  </a:schemeClr>
                </a:solidFill>
                <a:latin typeface="Arial"/>
                <a:cs typeface="Arial"/>
              </a:defRPr>
            </a:lvl1pPr>
            <a:lvl2pPr marL="457200" indent="-230400">
              <a:spcBef>
                <a:spcPts val="600"/>
              </a:spcBef>
              <a:buClr>
                <a:srgbClr val="5C0025"/>
              </a:buClr>
              <a:buSzPct val="100000"/>
              <a:buFont typeface="Wingdings" charset="2"/>
              <a:buChar char="§"/>
              <a:defRPr sz="1800">
                <a:solidFill>
                  <a:schemeClr val="tx1">
                    <a:lumMod val="65000"/>
                    <a:lumOff val="35000"/>
                  </a:schemeClr>
                </a:solidFill>
                <a:latin typeface="Arial"/>
                <a:cs typeface="Arial"/>
              </a:defRPr>
            </a:lvl2pPr>
            <a:lvl3pPr marL="687600">
              <a:spcBef>
                <a:spcPts val="600"/>
              </a:spcBef>
              <a:buClr>
                <a:srgbClr val="5C0025"/>
              </a:buClr>
              <a:buSzPct val="100000"/>
              <a:buFont typeface="Wingdings" charset="2"/>
              <a:buChar char="§"/>
              <a:defRPr sz="1800">
                <a:solidFill>
                  <a:schemeClr val="tx1">
                    <a:lumMod val="65000"/>
                    <a:lumOff val="35000"/>
                  </a:schemeClr>
                </a:solidFill>
                <a:latin typeface="Arial"/>
                <a:cs typeface="Arial"/>
              </a:defRPr>
            </a:lvl3pPr>
            <a:lvl4pPr marL="914400">
              <a:spcBef>
                <a:spcPts val="600"/>
              </a:spcBef>
              <a:buClr>
                <a:srgbClr val="5C0025"/>
              </a:buClr>
              <a:buSzPct val="100000"/>
              <a:buFont typeface="Wingdings" charset="2"/>
              <a:buChar char="§"/>
              <a:defRPr sz="1800">
                <a:solidFill>
                  <a:schemeClr val="tx1">
                    <a:lumMod val="65000"/>
                    <a:lumOff val="35000"/>
                  </a:schemeClr>
                </a:solidFill>
                <a:latin typeface="Arial"/>
                <a:cs typeface="Arial"/>
              </a:defRPr>
            </a:lvl4pPr>
            <a:lvl5pPr marL="1144800">
              <a:spcBef>
                <a:spcPts val="600"/>
              </a:spcBef>
              <a:buClr>
                <a:srgbClr val="5C0025"/>
              </a:buClr>
              <a:buSzPct val="100000"/>
              <a:buFont typeface="Wingdings" charset="2"/>
              <a:buChar char="§"/>
              <a:defRPr sz="1800">
                <a:solidFill>
                  <a:schemeClr val="tx1">
                    <a:lumMod val="65000"/>
                    <a:lumOff val="35000"/>
                  </a:schemeClr>
                </a:solidFill>
                <a:latin typeface="Arial"/>
                <a:cs typeface="Aria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pic>
        <p:nvPicPr>
          <p:cNvPr id="15" name="Picture 3" descr="FDEF_Embleme_outline_ENG_vect_white.ai"/>
          <p:cNvPicPr>
            <a:picLocks noChangeAspect="1"/>
          </p:cNvPicPr>
          <p:nvPr userDrawn="1"/>
        </p:nvPicPr>
        <p:blipFill rotWithShape="1">
          <a:blip r:embed="rId3"/>
          <a:srcRect l="37156" t="48295" r="38766" b="47500"/>
          <a:stretch/>
        </p:blipFill>
        <p:spPr>
          <a:xfrm>
            <a:off x="581451" y="914404"/>
            <a:ext cx="4240432" cy="429163"/>
          </a:xfrm>
          <a:prstGeom prst="rect">
            <a:avLst/>
          </a:prstGeom>
        </p:spPr>
      </p:pic>
    </p:spTree>
    <p:extLst>
      <p:ext uri="{BB962C8B-B14F-4D97-AF65-F5344CB8AC3E}">
        <p14:creationId xmlns:p14="http://schemas.microsoft.com/office/powerpoint/2010/main" val="306617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BA32-BB8A-0B7F-5922-2950BADE1B83}"/>
              </a:ext>
            </a:extLst>
          </p:cNvPr>
          <p:cNvSpPr>
            <a:spLocks noGrp="1"/>
          </p:cNvSpPr>
          <p:nvPr>
            <p:ph type="title"/>
          </p:nvPr>
        </p:nvSpPr>
        <p:spPr/>
        <p:txBody>
          <a:bodyPr/>
          <a:lstStyle/>
          <a:p>
            <a:r>
              <a:rPr lang="en-GB"/>
              <a:t>Click to edit Master title style</a:t>
            </a:r>
            <a:endParaRPr lang="fr-FR"/>
          </a:p>
        </p:txBody>
      </p:sp>
      <p:sp>
        <p:nvSpPr>
          <p:cNvPr id="3" name="Date Placeholder 2">
            <a:extLst>
              <a:ext uri="{FF2B5EF4-FFF2-40B4-BE49-F238E27FC236}">
                <a16:creationId xmlns:a16="http://schemas.microsoft.com/office/drawing/2014/main" id="{627506A5-EFD5-A2F1-9727-7E99A4C4E449}"/>
              </a:ext>
            </a:extLst>
          </p:cNvPr>
          <p:cNvSpPr>
            <a:spLocks noGrp="1"/>
          </p:cNvSpPr>
          <p:nvPr>
            <p:ph type="dt" sz="half" idx="10"/>
          </p:nvPr>
        </p:nvSpPr>
        <p:spPr/>
        <p:txBody>
          <a:bodyPr/>
          <a:lstStyle/>
          <a:p>
            <a:fld id="{76E97077-A868-0F42-BA22-F22E2050F48C}" type="datetimeFigureOut">
              <a:rPr lang="fr-FR" smtClean="0"/>
              <a:t>13/07/2025</a:t>
            </a:fld>
            <a:endParaRPr lang="fr-FR"/>
          </a:p>
        </p:txBody>
      </p:sp>
      <p:sp>
        <p:nvSpPr>
          <p:cNvPr id="4" name="Footer Placeholder 3">
            <a:extLst>
              <a:ext uri="{FF2B5EF4-FFF2-40B4-BE49-F238E27FC236}">
                <a16:creationId xmlns:a16="http://schemas.microsoft.com/office/drawing/2014/main" id="{D36781C8-278D-053A-3E91-DF225E0073E5}"/>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19011B29-F151-C8D3-AF72-8B5978368F4A}"/>
              </a:ext>
            </a:extLst>
          </p:cNvPr>
          <p:cNvSpPr>
            <a:spLocks noGrp="1"/>
          </p:cNvSpPr>
          <p:nvPr>
            <p:ph type="sldNum" sz="quarter" idx="12"/>
          </p:nvPr>
        </p:nvSpPr>
        <p:spPr/>
        <p:txBody>
          <a:bodyPr/>
          <a:lstStyle/>
          <a:p>
            <a:fld id="{CF382D5E-2773-5F46-96C5-CDF5DEE2174F}" type="slidenum">
              <a:rPr lang="fr-FR" smtClean="0"/>
              <a:t>‹#›</a:t>
            </a:fld>
            <a:endParaRPr lang="fr-FR"/>
          </a:p>
        </p:txBody>
      </p:sp>
    </p:spTree>
    <p:extLst>
      <p:ext uri="{BB962C8B-B14F-4D97-AF65-F5344CB8AC3E}">
        <p14:creationId xmlns:p14="http://schemas.microsoft.com/office/powerpoint/2010/main" val="35110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69C404-9590-39D5-7C94-B02BDE08F758}"/>
              </a:ext>
            </a:extLst>
          </p:cNvPr>
          <p:cNvSpPr>
            <a:spLocks noGrp="1"/>
          </p:cNvSpPr>
          <p:nvPr>
            <p:ph type="dt" sz="half" idx="10"/>
          </p:nvPr>
        </p:nvSpPr>
        <p:spPr/>
        <p:txBody>
          <a:bodyPr/>
          <a:lstStyle/>
          <a:p>
            <a:fld id="{76E97077-A868-0F42-BA22-F22E2050F48C}" type="datetimeFigureOut">
              <a:rPr lang="fr-FR" smtClean="0"/>
              <a:t>13/07/2025</a:t>
            </a:fld>
            <a:endParaRPr lang="fr-FR"/>
          </a:p>
        </p:txBody>
      </p:sp>
      <p:sp>
        <p:nvSpPr>
          <p:cNvPr id="3" name="Footer Placeholder 2">
            <a:extLst>
              <a:ext uri="{FF2B5EF4-FFF2-40B4-BE49-F238E27FC236}">
                <a16:creationId xmlns:a16="http://schemas.microsoft.com/office/drawing/2014/main" id="{5A92D4BC-9DD7-2EEE-78CA-0B14FE611CD1}"/>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5C3AFC95-0C5C-52BA-6425-643619A07FB7}"/>
              </a:ext>
            </a:extLst>
          </p:cNvPr>
          <p:cNvSpPr>
            <a:spLocks noGrp="1"/>
          </p:cNvSpPr>
          <p:nvPr>
            <p:ph type="sldNum" sz="quarter" idx="12"/>
          </p:nvPr>
        </p:nvSpPr>
        <p:spPr/>
        <p:txBody>
          <a:bodyPr/>
          <a:lstStyle/>
          <a:p>
            <a:fld id="{CF382D5E-2773-5F46-96C5-CDF5DEE2174F}" type="slidenum">
              <a:rPr lang="fr-FR" smtClean="0"/>
              <a:t>‹#›</a:t>
            </a:fld>
            <a:endParaRPr lang="fr-FR"/>
          </a:p>
        </p:txBody>
      </p:sp>
    </p:spTree>
    <p:extLst>
      <p:ext uri="{BB962C8B-B14F-4D97-AF65-F5344CB8AC3E}">
        <p14:creationId xmlns:p14="http://schemas.microsoft.com/office/powerpoint/2010/main" val="173770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2BAE-B457-A0CA-E405-B5D91D63C7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A2467C5D-5ACA-7C65-CFA9-6D11F9B10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9AB7BEA0-3CA8-A200-71AD-B10ECCBB9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26C06C-D6C0-826D-849A-50FA14FCB7F1}"/>
              </a:ext>
            </a:extLst>
          </p:cNvPr>
          <p:cNvSpPr>
            <a:spLocks noGrp="1"/>
          </p:cNvSpPr>
          <p:nvPr>
            <p:ph type="dt" sz="half" idx="10"/>
          </p:nvPr>
        </p:nvSpPr>
        <p:spPr/>
        <p:txBody>
          <a:bodyPr/>
          <a:lstStyle/>
          <a:p>
            <a:fld id="{76E97077-A868-0F42-BA22-F22E2050F48C}" type="datetimeFigureOut">
              <a:rPr lang="fr-FR" smtClean="0"/>
              <a:t>13/07/2025</a:t>
            </a:fld>
            <a:endParaRPr lang="fr-FR"/>
          </a:p>
        </p:txBody>
      </p:sp>
      <p:sp>
        <p:nvSpPr>
          <p:cNvPr id="6" name="Footer Placeholder 5">
            <a:extLst>
              <a:ext uri="{FF2B5EF4-FFF2-40B4-BE49-F238E27FC236}">
                <a16:creationId xmlns:a16="http://schemas.microsoft.com/office/drawing/2014/main" id="{1DAD9ADA-85AC-CB64-6ABE-FEE6555ADE9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523B8E8-24BE-8BD8-0324-85444DBAAEAD}"/>
              </a:ext>
            </a:extLst>
          </p:cNvPr>
          <p:cNvSpPr>
            <a:spLocks noGrp="1"/>
          </p:cNvSpPr>
          <p:nvPr>
            <p:ph type="sldNum" sz="quarter" idx="12"/>
          </p:nvPr>
        </p:nvSpPr>
        <p:spPr/>
        <p:txBody>
          <a:bodyPr/>
          <a:lstStyle/>
          <a:p>
            <a:fld id="{CF382D5E-2773-5F46-96C5-CDF5DEE2174F}" type="slidenum">
              <a:rPr lang="fr-FR" smtClean="0"/>
              <a:t>‹#›</a:t>
            </a:fld>
            <a:endParaRPr lang="fr-FR"/>
          </a:p>
        </p:txBody>
      </p:sp>
    </p:spTree>
    <p:extLst>
      <p:ext uri="{BB962C8B-B14F-4D97-AF65-F5344CB8AC3E}">
        <p14:creationId xmlns:p14="http://schemas.microsoft.com/office/powerpoint/2010/main" val="297671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95598-5ACF-961B-F04B-E57CBB0BEB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A4E98A57-E5EE-5577-A03B-DC6521EA51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5856F94A-A6FF-D28E-4E02-C6923D144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8B67B4-F0DA-EEF0-C7F4-D845613E2F7A}"/>
              </a:ext>
            </a:extLst>
          </p:cNvPr>
          <p:cNvSpPr>
            <a:spLocks noGrp="1"/>
          </p:cNvSpPr>
          <p:nvPr>
            <p:ph type="dt" sz="half" idx="10"/>
          </p:nvPr>
        </p:nvSpPr>
        <p:spPr/>
        <p:txBody>
          <a:bodyPr/>
          <a:lstStyle/>
          <a:p>
            <a:fld id="{76E97077-A868-0F42-BA22-F22E2050F48C}" type="datetimeFigureOut">
              <a:rPr lang="fr-FR" smtClean="0"/>
              <a:t>13/07/2025</a:t>
            </a:fld>
            <a:endParaRPr lang="fr-FR"/>
          </a:p>
        </p:txBody>
      </p:sp>
      <p:sp>
        <p:nvSpPr>
          <p:cNvPr id="6" name="Footer Placeholder 5">
            <a:extLst>
              <a:ext uri="{FF2B5EF4-FFF2-40B4-BE49-F238E27FC236}">
                <a16:creationId xmlns:a16="http://schemas.microsoft.com/office/drawing/2014/main" id="{47952BFC-C79B-0328-28DD-27C6CD385A5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BC526BE-0853-BB89-C7BD-D74851C61FAD}"/>
              </a:ext>
            </a:extLst>
          </p:cNvPr>
          <p:cNvSpPr>
            <a:spLocks noGrp="1"/>
          </p:cNvSpPr>
          <p:nvPr>
            <p:ph type="sldNum" sz="quarter" idx="12"/>
          </p:nvPr>
        </p:nvSpPr>
        <p:spPr/>
        <p:txBody>
          <a:bodyPr/>
          <a:lstStyle/>
          <a:p>
            <a:fld id="{CF382D5E-2773-5F46-96C5-CDF5DEE2174F}" type="slidenum">
              <a:rPr lang="fr-FR" smtClean="0"/>
              <a:t>‹#›</a:t>
            </a:fld>
            <a:endParaRPr lang="fr-FR"/>
          </a:p>
        </p:txBody>
      </p:sp>
    </p:spTree>
    <p:extLst>
      <p:ext uri="{BB962C8B-B14F-4D97-AF65-F5344CB8AC3E}">
        <p14:creationId xmlns:p14="http://schemas.microsoft.com/office/powerpoint/2010/main" val="242990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6.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2.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6.png"/><Relationship Id="rId5" Type="http://schemas.openxmlformats.org/officeDocument/2006/relationships/slideLayout" Target="../slideLayouts/slideLayout45.xml"/><Relationship Id="rId10" Type="http://schemas.openxmlformats.org/officeDocument/2006/relationships/theme" Target="../theme/theme3.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AE9040-D733-AB4A-B68C-FFCFDADB69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D3DF4254-E0FE-87A1-AF8A-A35410694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DFB52C37-FDF8-DCC5-46E0-AB582661F1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97077-A868-0F42-BA22-F22E2050F48C}" type="datetimeFigureOut">
              <a:rPr lang="fr-FR" smtClean="0"/>
              <a:t>13/07/2025</a:t>
            </a:fld>
            <a:endParaRPr lang="fr-FR"/>
          </a:p>
        </p:txBody>
      </p:sp>
      <p:sp>
        <p:nvSpPr>
          <p:cNvPr id="5" name="Footer Placeholder 4">
            <a:extLst>
              <a:ext uri="{FF2B5EF4-FFF2-40B4-BE49-F238E27FC236}">
                <a16:creationId xmlns:a16="http://schemas.microsoft.com/office/drawing/2014/main" id="{4C0C6594-E045-314E-BB40-6908E89B04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35031D38-F24C-86C0-918D-5BB7A1D6A6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82D5E-2773-5F46-96C5-CDF5DEE2174F}" type="slidenum">
              <a:rPr lang="fr-FR" smtClean="0"/>
              <a:t>‹#›</a:t>
            </a:fld>
            <a:endParaRPr lang="fr-FR"/>
          </a:p>
        </p:txBody>
      </p:sp>
    </p:spTree>
    <p:extLst>
      <p:ext uri="{BB962C8B-B14F-4D97-AF65-F5344CB8AC3E}">
        <p14:creationId xmlns:p14="http://schemas.microsoft.com/office/powerpoint/2010/main" val="359907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86"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20000" y="180000"/>
            <a:ext cx="11112000" cy="900000"/>
          </a:xfrm>
          <a:prstGeom prst="rect">
            <a:avLst/>
          </a:prstGeom>
        </p:spPr>
        <p:txBody>
          <a:bodyPr vert="horz" lIns="0" tIns="0" rIns="0" bIns="0" rtlCol="0" anchor="b" anchorCtr="0">
            <a:normAutofit/>
          </a:bodyPr>
          <a:lstStyle/>
          <a:p>
            <a:r>
              <a:rPr lang="nl-NL" dirty="0"/>
              <a:t>Klik en typ de titel</a:t>
            </a:r>
            <a:endParaRPr lang="nl-BE" dirty="0"/>
          </a:p>
        </p:txBody>
      </p:sp>
      <p:sp>
        <p:nvSpPr>
          <p:cNvPr id="3" name="Tijdelijke aanduiding voor tekst 2"/>
          <p:cNvSpPr>
            <a:spLocks noGrp="1"/>
          </p:cNvSpPr>
          <p:nvPr>
            <p:ph type="body" idx="1"/>
          </p:nvPr>
        </p:nvSpPr>
        <p:spPr>
          <a:xfrm>
            <a:off x="720000" y="1349999"/>
            <a:ext cx="11112000" cy="4428000"/>
          </a:xfrm>
          <a:prstGeom prst="rect">
            <a:avLst/>
          </a:prstGeom>
        </p:spPr>
        <p:txBody>
          <a:bodyPr vert="horz" lIns="0" tIns="0" rIns="0" bIns="0" rtlCol="0">
            <a:noAutofit/>
          </a:body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719403" y="6048000"/>
            <a:ext cx="1248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13/07/2025</a:t>
            </a:fld>
            <a:endParaRPr lang="nl-BE" dirty="0"/>
          </a:p>
        </p:txBody>
      </p:sp>
      <p:sp>
        <p:nvSpPr>
          <p:cNvPr id="5" name="Tijdelijke aanduiding voor voettekst 4"/>
          <p:cNvSpPr>
            <a:spLocks noGrp="1"/>
          </p:cNvSpPr>
          <p:nvPr>
            <p:ph type="ftr" sz="quarter" idx="3"/>
          </p:nvPr>
        </p:nvSpPr>
        <p:spPr>
          <a:xfrm>
            <a:off x="2088000" y="6048000"/>
            <a:ext cx="264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4848000" y="6048000"/>
            <a:ext cx="1248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a:t>
            </a:fld>
            <a:endParaRPr lang="nl-BE" dirty="0"/>
          </a:p>
        </p:txBody>
      </p:sp>
      <p:sp>
        <p:nvSpPr>
          <p:cNvPr id="7" name="Rechthoek 6"/>
          <p:cNvSpPr/>
          <p:nvPr/>
        </p:nvSpPr>
        <p:spPr>
          <a:xfrm>
            <a:off x="0" y="6372000"/>
            <a:ext cx="12192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16000" y="6048000"/>
            <a:ext cx="2016611" cy="540000"/>
          </a:xfrm>
          <a:prstGeom prst="rect">
            <a:avLst/>
          </a:prstGeom>
        </p:spPr>
      </p:pic>
    </p:spTree>
    <p:extLst>
      <p:ext uri="{BB962C8B-B14F-4D97-AF65-F5344CB8AC3E}">
        <p14:creationId xmlns:p14="http://schemas.microsoft.com/office/powerpoint/2010/main" val="8599257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ADC31662-5315-2346-B93B-C0F1F853478A}" type="datetime1">
              <a:rPr lang="en-GB" smtClean="0"/>
              <a:t>13/07/2025</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Faculty of Law and Criminology | Leuven Institute for Criminology (LINC)</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2578203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p15:clr>
            <a:srgbClr val="F26B43"/>
          </p15:clr>
        </p15:guide>
        <p15:guide id="2" pos="7319">
          <p15:clr>
            <a:srgbClr val="F26B43"/>
          </p15:clr>
        </p15:guide>
        <p15:guide id="3" orient="horz" pos="3857">
          <p15:clr>
            <a:srgbClr val="F26B43"/>
          </p15:clr>
        </p15:guide>
        <p15:guide id="4" pos="36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03718"/>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676067"/>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831631F-A49C-A541-9FFD-C7D63555B5D5}"/>
              </a:ext>
            </a:extLst>
          </p:cNvPr>
          <p:cNvSpPr>
            <a:spLocks noGrp="1"/>
          </p:cNvSpPr>
          <p:nvPr>
            <p:ph type="body" sz="quarter" idx="12"/>
          </p:nvPr>
        </p:nvSpPr>
        <p:spPr>
          <a:xfrm>
            <a:off x="0" y="541432"/>
            <a:ext cx="8353168" cy="2315910"/>
          </a:xfrm>
        </p:spPr>
        <p:txBody>
          <a:bodyPr>
            <a:normAutofit/>
          </a:bodyPr>
          <a:lstStyle/>
          <a:p>
            <a:pPr algn="ctr"/>
            <a:r>
              <a:rPr lang="nl-NL" sz="4000" i="1" dirty="0">
                <a:solidFill>
                  <a:schemeClr val="accent6">
                    <a:lumMod val="50000"/>
                  </a:schemeClr>
                </a:solidFill>
                <a:latin typeface="Aptos" panose="020B0004020202020204" pitchFamily="34" charset="0"/>
              </a:rPr>
              <a:t>PIF Crimes – </a:t>
            </a:r>
            <a:r>
              <a:rPr lang="nl-NL" sz="4000" i="1" dirty="0" err="1">
                <a:solidFill>
                  <a:schemeClr val="accent6">
                    <a:lumMod val="50000"/>
                  </a:schemeClr>
                </a:solidFill>
                <a:latin typeface="Aptos" panose="020B0004020202020204" pitchFamily="34" charset="0"/>
              </a:rPr>
              <a:t>Enhancing</a:t>
            </a:r>
            <a:r>
              <a:rPr lang="nl-NL" sz="4000" i="1" dirty="0">
                <a:solidFill>
                  <a:schemeClr val="accent6">
                    <a:lumMod val="50000"/>
                  </a:schemeClr>
                </a:solidFill>
                <a:latin typeface="Aptos" panose="020B0004020202020204" pitchFamily="34" charset="0"/>
              </a:rPr>
              <a:t> </a:t>
            </a:r>
            <a:r>
              <a:rPr lang="nl-NL" sz="4000" i="1" dirty="0" err="1">
                <a:solidFill>
                  <a:schemeClr val="accent6">
                    <a:lumMod val="50000"/>
                  </a:schemeClr>
                </a:solidFill>
                <a:latin typeface="Aptos" panose="020B0004020202020204" pitchFamily="34" charset="0"/>
              </a:rPr>
              <a:t>judicial</a:t>
            </a:r>
            <a:r>
              <a:rPr lang="nl-NL" sz="4000" i="1" dirty="0">
                <a:solidFill>
                  <a:schemeClr val="accent6">
                    <a:lumMod val="50000"/>
                  </a:schemeClr>
                </a:solidFill>
                <a:latin typeface="Aptos" panose="020B0004020202020204" pitchFamily="34" charset="0"/>
              </a:rPr>
              <a:t> </a:t>
            </a:r>
            <a:r>
              <a:rPr lang="nl-NL" sz="4000" i="1" dirty="0" err="1">
                <a:solidFill>
                  <a:schemeClr val="accent6">
                    <a:lumMod val="50000"/>
                  </a:schemeClr>
                </a:solidFill>
                <a:latin typeface="Aptos" panose="020B0004020202020204" pitchFamily="34" charset="0"/>
              </a:rPr>
              <a:t>and</a:t>
            </a:r>
            <a:r>
              <a:rPr lang="nl-NL" sz="4000" i="1" dirty="0">
                <a:solidFill>
                  <a:schemeClr val="accent6">
                    <a:lumMod val="50000"/>
                  </a:schemeClr>
                </a:solidFill>
                <a:latin typeface="Aptos" panose="020B0004020202020204" pitchFamily="34" charset="0"/>
              </a:rPr>
              <a:t> legal cooperation </a:t>
            </a:r>
            <a:r>
              <a:rPr lang="nl-NL" sz="4000" i="1" dirty="0" err="1">
                <a:solidFill>
                  <a:schemeClr val="accent6">
                    <a:lumMod val="50000"/>
                  </a:schemeClr>
                </a:solidFill>
                <a:latin typeface="Aptos" panose="020B0004020202020204" pitchFamily="34" charset="0"/>
              </a:rPr>
              <a:t>to</a:t>
            </a:r>
            <a:r>
              <a:rPr lang="nl-NL" sz="4000" i="1" dirty="0">
                <a:solidFill>
                  <a:schemeClr val="accent6">
                    <a:lumMod val="50000"/>
                  </a:schemeClr>
                </a:solidFill>
                <a:latin typeface="Aptos" panose="020B0004020202020204" pitchFamily="34" charset="0"/>
              </a:rPr>
              <a:t> </a:t>
            </a:r>
            <a:r>
              <a:rPr lang="nl-NL" sz="4000" i="1" dirty="0" err="1">
                <a:solidFill>
                  <a:schemeClr val="accent6">
                    <a:lumMod val="50000"/>
                  </a:schemeClr>
                </a:solidFill>
                <a:latin typeface="Aptos" panose="020B0004020202020204" pitchFamily="34" charset="0"/>
              </a:rPr>
              <a:t>safeguard</a:t>
            </a:r>
            <a:r>
              <a:rPr lang="nl-NL" sz="4000" i="1" dirty="0">
                <a:solidFill>
                  <a:schemeClr val="accent6">
                    <a:lumMod val="50000"/>
                  </a:schemeClr>
                </a:solidFill>
                <a:latin typeface="Aptos" panose="020B0004020202020204" pitchFamily="34" charset="0"/>
              </a:rPr>
              <a:t> </a:t>
            </a:r>
            <a:r>
              <a:rPr lang="nl-NL" sz="4000" i="1" dirty="0" err="1">
                <a:solidFill>
                  <a:schemeClr val="accent6">
                    <a:lumMod val="50000"/>
                  </a:schemeClr>
                </a:solidFill>
                <a:latin typeface="Aptos" panose="020B0004020202020204" pitchFamily="34" charset="0"/>
              </a:rPr>
              <a:t>the</a:t>
            </a:r>
            <a:r>
              <a:rPr lang="nl-NL" sz="4000" i="1" dirty="0">
                <a:solidFill>
                  <a:schemeClr val="accent6">
                    <a:lumMod val="50000"/>
                  </a:schemeClr>
                </a:solidFill>
                <a:latin typeface="Aptos" panose="020B0004020202020204" pitchFamily="34" charset="0"/>
              </a:rPr>
              <a:t> </a:t>
            </a:r>
            <a:r>
              <a:rPr lang="nl-NL" sz="4000" i="1" dirty="0" err="1">
                <a:solidFill>
                  <a:schemeClr val="accent6">
                    <a:lumMod val="50000"/>
                  </a:schemeClr>
                </a:solidFill>
                <a:latin typeface="Aptos" panose="020B0004020202020204" pitchFamily="34" charset="0"/>
              </a:rPr>
              <a:t>EU’s</a:t>
            </a:r>
            <a:r>
              <a:rPr lang="nl-NL" sz="4000" i="1" dirty="0">
                <a:solidFill>
                  <a:schemeClr val="accent6">
                    <a:lumMod val="50000"/>
                  </a:schemeClr>
                </a:solidFill>
                <a:latin typeface="Aptos" panose="020B0004020202020204" pitchFamily="34" charset="0"/>
              </a:rPr>
              <a:t> financial </a:t>
            </a:r>
            <a:r>
              <a:rPr lang="nl-NL" sz="4000" i="1" dirty="0" err="1">
                <a:solidFill>
                  <a:schemeClr val="accent6">
                    <a:lumMod val="50000"/>
                  </a:schemeClr>
                </a:solidFill>
                <a:latin typeface="Aptos" panose="020B0004020202020204" pitchFamily="34" charset="0"/>
              </a:rPr>
              <a:t>interests</a:t>
            </a:r>
            <a:endParaRPr lang="nl-NL" dirty="0">
              <a:latin typeface="Aptos" panose="020B0004020202020204" pitchFamily="34" charset="0"/>
            </a:endParaRPr>
          </a:p>
        </p:txBody>
      </p:sp>
      <p:sp>
        <p:nvSpPr>
          <p:cNvPr id="4" name="Tijdelijke aanduiding voor tekst 3">
            <a:extLst>
              <a:ext uri="{FF2B5EF4-FFF2-40B4-BE49-F238E27FC236}">
                <a16:creationId xmlns:a16="http://schemas.microsoft.com/office/drawing/2014/main" id="{E748EF1D-217E-3742-8541-AEE93C806175}"/>
              </a:ext>
            </a:extLst>
          </p:cNvPr>
          <p:cNvSpPr>
            <a:spLocks noGrp="1"/>
          </p:cNvSpPr>
          <p:nvPr>
            <p:ph type="body" sz="quarter" idx="13"/>
          </p:nvPr>
        </p:nvSpPr>
        <p:spPr>
          <a:xfrm>
            <a:off x="193675" y="4291111"/>
            <a:ext cx="7187012" cy="885825"/>
          </a:xfrm>
        </p:spPr>
        <p:txBody>
          <a:bodyPr/>
          <a:lstStyle/>
          <a:p>
            <a:pPr algn="ctr"/>
            <a:r>
              <a:rPr lang="nl-NL" b="1" dirty="0">
                <a:solidFill>
                  <a:schemeClr val="tx1"/>
                </a:solidFill>
                <a:latin typeface="Aptos" panose="020B0004020202020204" pitchFamily="34" charset="0"/>
                <a:ea typeface="Baskerville" panose="02020502070401020303" pitchFamily="18" charset="0"/>
              </a:rPr>
              <a:t>Lorenzo Bernardini</a:t>
            </a:r>
          </a:p>
          <a:p>
            <a:pPr algn="ctr"/>
            <a:r>
              <a:rPr lang="nl-NL" dirty="0">
                <a:solidFill>
                  <a:schemeClr val="tx1"/>
                </a:solidFill>
                <a:latin typeface="Aptos" panose="020B0004020202020204" pitchFamily="34" charset="0"/>
                <a:ea typeface="Baskerville" panose="02020502070401020303" pitchFamily="18" charset="0"/>
              </a:rPr>
              <a:t>17 </a:t>
            </a:r>
            <a:r>
              <a:rPr lang="nl-NL" dirty="0" err="1">
                <a:solidFill>
                  <a:schemeClr val="tx1"/>
                </a:solidFill>
                <a:latin typeface="Aptos" panose="020B0004020202020204" pitchFamily="34" charset="0"/>
                <a:ea typeface="Baskerville" panose="02020502070401020303" pitchFamily="18" charset="0"/>
              </a:rPr>
              <a:t>July</a:t>
            </a:r>
            <a:r>
              <a:rPr lang="nl-NL" dirty="0">
                <a:solidFill>
                  <a:schemeClr val="tx1"/>
                </a:solidFill>
                <a:latin typeface="Aptos" panose="020B0004020202020204" pitchFamily="34" charset="0"/>
                <a:ea typeface="Baskerville" panose="02020502070401020303" pitchFamily="18" charset="0"/>
              </a:rPr>
              <a:t> 2025</a:t>
            </a:r>
          </a:p>
        </p:txBody>
      </p:sp>
      <p:pic>
        <p:nvPicPr>
          <p:cNvPr id="1026" name="Picture 2" descr="A logo with green letters&#10;&#10;Description automatically generated">
            <a:extLst>
              <a:ext uri="{FF2B5EF4-FFF2-40B4-BE49-F238E27FC236}">
                <a16:creationId xmlns:a16="http://schemas.microsoft.com/office/drawing/2014/main" id="{2570EBFF-B3B6-A8B0-18C4-0F87C0E60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176936"/>
            <a:ext cx="5407025" cy="14901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077061-45CC-09FA-AF83-D5A4C5DA943E}"/>
              </a:ext>
            </a:extLst>
          </p:cNvPr>
          <p:cNvPicPr>
            <a:picLocks noChangeAspect="1"/>
          </p:cNvPicPr>
          <p:nvPr/>
        </p:nvPicPr>
        <p:blipFill>
          <a:blip r:embed="rId3"/>
          <a:stretch>
            <a:fillRect/>
          </a:stretch>
        </p:blipFill>
        <p:spPr>
          <a:xfrm>
            <a:off x="9129506" y="5517162"/>
            <a:ext cx="2962688" cy="809738"/>
          </a:xfrm>
          <a:prstGeom prst="rect">
            <a:avLst/>
          </a:prstGeom>
        </p:spPr>
      </p:pic>
    </p:spTree>
    <p:extLst>
      <p:ext uri="{BB962C8B-B14F-4D97-AF65-F5344CB8AC3E}">
        <p14:creationId xmlns:p14="http://schemas.microsoft.com/office/powerpoint/2010/main" val="416475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0B95-A9DA-FD3A-E06C-25D5B99AA75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2467D16-711C-0442-841B-E3C05E2FFC94}"/>
              </a:ext>
            </a:extLst>
          </p:cNvPr>
          <p:cNvSpPr>
            <a:spLocks noGrp="1"/>
          </p:cNvSpPr>
          <p:nvPr>
            <p:ph idx="1"/>
          </p:nvPr>
        </p:nvSpPr>
        <p:spPr>
          <a:xfrm>
            <a:off x="103405" y="279400"/>
            <a:ext cx="11461888" cy="4956297"/>
          </a:xfrm>
        </p:spPr>
        <p:txBody>
          <a:bodyPr>
            <a:normAutofit/>
          </a:bodyPr>
          <a:lstStyle/>
          <a:p>
            <a:pPr marL="457200" indent="-457200" algn="just">
              <a:lnSpc>
                <a:spcPct val="100000"/>
              </a:lnSpc>
              <a:spcBef>
                <a:spcPts val="0"/>
              </a:spcBef>
              <a:buFont typeface="+mj-lt"/>
              <a:buAutoNum type="alphaLcParenR"/>
              <a:defRPr/>
            </a:pPr>
            <a:r>
              <a:rPr lang="en-US" sz="2800" b="1" dirty="0">
                <a:solidFill>
                  <a:schemeClr val="accent6">
                    <a:lumMod val="50000"/>
                  </a:schemeClr>
                </a:solidFill>
              </a:rPr>
              <a:t>Article 325 TFEU</a:t>
            </a:r>
          </a:p>
          <a:p>
            <a:pPr algn="just" defTabSz="914400"/>
            <a:r>
              <a:rPr lang="en-US" sz="2400" kern="0" dirty="0"/>
              <a:t>(1) “The Union and the Member States shall counter fraud and any other illegal activities </a:t>
            </a:r>
            <a:r>
              <a:rPr lang="en-US" sz="2400" b="1" dirty="0">
                <a:solidFill>
                  <a:schemeClr val="accent6">
                    <a:lumMod val="50000"/>
                  </a:schemeClr>
                </a:solidFill>
              </a:rPr>
              <a:t>affecting the financial interests of the Union </a:t>
            </a:r>
            <a:r>
              <a:rPr lang="en-US" sz="2400" kern="0" dirty="0"/>
              <a:t>through measures to be taken in accordance with this Article, which shall act as a deterrent and be such as to afford effective protection in the Member States, and in all the Union’s institutions, bodies, offices and agencies.</a:t>
            </a:r>
          </a:p>
          <a:p>
            <a:pPr algn="just" defTabSz="914400"/>
            <a:r>
              <a:rPr lang="en-US" sz="2400" kern="0" dirty="0"/>
              <a:t>(4) The European Parliament and the Council, acting in accordance with the ordinary legislative procedure, after consulting the Court of Auditors, shall adopt the </a:t>
            </a:r>
            <a:r>
              <a:rPr lang="en-US" sz="2400" b="1" dirty="0">
                <a:solidFill>
                  <a:schemeClr val="accent6">
                    <a:lumMod val="50000"/>
                  </a:schemeClr>
                </a:solidFill>
              </a:rPr>
              <a:t>necessary measures </a:t>
            </a:r>
            <a:r>
              <a:rPr lang="en-US" sz="2400" kern="0" dirty="0"/>
              <a:t>in the fields of the prevention of and fight against fraud affecting the financial interests of the Union with a view to affording effective and equivalent protection in the Member States and in all the Union’s institutions, bodies, offices and agencies”.</a:t>
            </a:r>
          </a:p>
          <a:p>
            <a:pPr marL="457200" indent="-457200" algn="just">
              <a:lnSpc>
                <a:spcPct val="100000"/>
              </a:lnSpc>
              <a:spcBef>
                <a:spcPts val="0"/>
              </a:spcBef>
              <a:buFont typeface="Wingdings" panose="05000000000000000000" pitchFamily="2" charset="2"/>
              <a:buChar char="§"/>
              <a:defRPr/>
            </a:pPr>
            <a:endParaRPr lang="en-US" sz="2400" kern="0" dirty="0">
              <a:solidFill>
                <a:prstClr val="black"/>
              </a:solidFill>
              <a:latin typeface="Calibri" panose="020F0502020204030204"/>
            </a:endParaRPr>
          </a:p>
          <a:p>
            <a:pPr marL="514350" marR="0" lvl="0" indent="-514350" algn="just" defTabSz="914400" rtl="0" eaLnBrk="1" fontAlgn="auto" latinLnBrk="0" hangingPunct="1">
              <a:lnSpc>
                <a:spcPct val="100000"/>
              </a:lnSpc>
              <a:spcBef>
                <a:spcPts val="0"/>
              </a:spcBef>
              <a:spcAft>
                <a:spcPts val="0"/>
              </a:spcAft>
              <a:buClrTx/>
              <a:buSzTx/>
              <a:buFont typeface="+mj-lt"/>
              <a:buAutoNum type="alphaLcParenR"/>
              <a:tabLst/>
              <a:defRPr/>
            </a:pPr>
            <a:endParaRPr lang="en-US" sz="2800" kern="0"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15FD092B-5EDE-63A4-8510-718D7BBB6421}"/>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11195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D0C68-7043-D36E-5C7E-AFC29CDCAA6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606C0B-FC6F-E5DF-77EF-9B98191BB315}"/>
              </a:ext>
            </a:extLst>
          </p:cNvPr>
          <p:cNvSpPr>
            <a:spLocks noGrp="1"/>
          </p:cNvSpPr>
          <p:nvPr>
            <p:ph idx="1"/>
          </p:nvPr>
        </p:nvSpPr>
        <p:spPr>
          <a:xfrm>
            <a:off x="0" y="184155"/>
            <a:ext cx="11461888" cy="5363205"/>
          </a:xfrm>
        </p:spPr>
        <p:txBody>
          <a:bodyPr>
            <a:normAutofit/>
          </a:bodyPr>
          <a:lstStyle/>
          <a:p>
            <a:pPr marL="457200" indent="-457200" algn="just">
              <a:lnSpc>
                <a:spcPct val="100000"/>
              </a:lnSpc>
              <a:spcBef>
                <a:spcPts val="0"/>
              </a:spcBef>
              <a:buFont typeface="+mj-lt"/>
              <a:buAutoNum type="alphaLcParenR"/>
              <a:defRPr/>
            </a:pPr>
            <a:r>
              <a:rPr lang="en-US" sz="2800" b="1" dirty="0">
                <a:solidFill>
                  <a:schemeClr val="accent6">
                    <a:lumMod val="50000"/>
                  </a:schemeClr>
                </a:solidFill>
              </a:rPr>
              <a:t>Article 325 TFEU</a:t>
            </a:r>
          </a:p>
          <a:p>
            <a:pPr algn="just">
              <a:lnSpc>
                <a:spcPct val="100000"/>
              </a:lnSpc>
              <a:spcBef>
                <a:spcPts val="0"/>
              </a:spcBef>
              <a:defRPr/>
            </a:pPr>
            <a:endParaRPr lang="en-US" sz="2400" kern="0" dirty="0">
              <a:solidFill>
                <a:prstClr val="black"/>
              </a:solidFill>
              <a:latin typeface="Calibri" panose="020F0502020204030204"/>
            </a:endParaRPr>
          </a:p>
          <a:p>
            <a:pPr marL="342900" indent="-342900" algn="just">
              <a:lnSpc>
                <a:spcPct val="100000"/>
              </a:lnSpc>
              <a:spcBef>
                <a:spcPts val="0"/>
              </a:spcBef>
              <a:buFont typeface="Wingdings" panose="05000000000000000000" pitchFamily="2" charset="2"/>
              <a:buChar char="§"/>
              <a:defRPr/>
            </a:pPr>
            <a:r>
              <a:rPr lang="en-US" sz="2400" b="1" kern="0" dirty="0">
                <a:solidFill>
                  <a:prstClr val="black"/>
                </a:solidFill>
                <a:latin typeface="Calibri" panose="020F0502020204030204"/>
              </a:rPr>
              <a:t>New legislative competence </a:t>
            </a:r>
            <a:r>
              <a:rPr lang="en-US" sz="2400" kern="0" dirty="0">
                <a:solidFill>
                  <a:prstClr val="black"/>
                </a:solidFill>
                <a:latin typeface="Calibri" panose="020F0502020204030204"/>
              </a:rPr>
              <a:t>at EU level in the PIF domain.</a:t>
            </a:r>
          </a:p>
          <a:p>
            <a:pPr marL="342900" indent="-342900" algn="just">
              <a:lnSpc>
                <a:spcPct val="100000"/>
              </a:lnSpc>
              <a:spcBef>
                <a:spcPts val="0"/>
              </a:spcBef>
              <a:buFont typeface="Wingdings" panose="05000000000000000000" pitchFamily="2" charset="2"/>
              <a:buChar char="§"/>
              <a:defRPr/>
            </a:pPr>
            <a:endParaRPr lang="en-US" sz="2400" kern="0" dirty="0">
              <a:solidFill>
                <a:prstClr val="black"/>
              </a:solidFill>
              <a:latin typeface="Calibri" panose="020F0502020204030204"/>
            </a:endParaRPr>
          </a:p>
          <a:p>
            <a:pPr marL="342900" indent="-342900" algn="just">
              <a:lnSpc>
                <a:spcPct val="100000"/>
              </a:lnSpc>
              <a:spcBef>
                <a:spcPts val="0"/>
              </a:spcBef>
              <a:buFont typeface="Wingdings" panose="05000000000000000000" pitchFamily="2" charset="2"/>
              <a:buChar char="§"/>
              <a:defRPr/>
            </a:pPr>
            <a:r>
              <a:rPr lang="en-US" sz="2400" kern="0" dirty="0">
                <a:solidFill>
                  <a:prstClr val="black"/>
                </a:solidFill>
                <a:latin typeface="Calibri" panose="020F0502020204030204"/>
              </a:rPr>
              <a:t>“(…) shall adopt the necessary measures”: including </a:t>
            </a:r>
            <a:r>
              <a:rPr lang="en-US" sz="2400" b="1" kern="0" dirty="0">
                <a:solidFill>
                  <a:prstClr val="black"/>
                </a:solidFill>
                <a:latin typeface="Calibri" panose="020F0502020204030204"/>
              </a:rPr>
              <a:t>criminal law</a:t>
            </a:r>
            <a:r>
              <a:rPr lang="en-US" sz="2400" kern="0" dirty="0">
                <a:solidFill>
                  <a:prstClr val="black"/>
                </a:solidFill>
                <a:latin typeface="Calibri" panose="020F0502020204030204"/>
              </a:rPr>
              <a:t>?</a:t>
            </a:r>
          </a:p>
          <a:p>
            <a:pPr marL="342900" indent="-342900" algn="just">
              <a:lnSpc>
                <a:spcPct val="100000"/>
              </a:lnSpc>
              <a:spcBef>
                <a:spcPts val="0"/>
              </a:spcBef>
              <a:buFont typeface="Wingdings" panose="05000000000000000000" pitchFamily="2" charset="2"/>
              <a:buChar char="§"/>
              <a:defRPr/>
            </a:pPr>
            <a:endParaRPr lang="en-US" sz="2400" kern="0" dirty="0">
              <a:solidFill>
                <a:prstClr val="black"/>
              </a:solidFill>
              <a:latin typeface="Calibri" panose="020F0502020204030204"/>
            </a:endParaRPr>
          </a:p>
          <a:p>
            <a:pPr marL="342900" indent="-342900" algn="just">
              <a:lnSpc>
                <a:spcPct val="100000"/>
              </a:lnSpc>
              <a:spcBef>
                <a:spcPts val="0"/>
              </a:spcBef>
              <a:buFont typeface="Wingdings" panose="05000000000000000000" pitchFamily="2" charset="2"/>
              <a:buChar char="§"/>
              <a:defRPr/>
            </a:pPr>
            <a:r>
              <a:rPr lang="en-US" sz="2400" kern="0" dirty="0">
                <a:solidFill>
                  <a:prstClr val="black"/>
                </a:solidFill>
                <a:latin typeface="Calibri" panose="020F0502020204030204"/>
              </a:rPr>
              <a:t>As it has happened in many areas of EU law, the </a:t>
            </a:r>
            <a:r>
              <a:rPr lang="en-US" sz="2400" b="1" kern="0" dirty="0">
                <a:solidFill>
                  <a:prstClr val="black"/>
                </a:solidFill>
                <a:latin typeface="Calibri" panose="020F0502020204030204"/>
              </a:rPr>
              <a:t>ECJ played its part:</a:t>
            </a:r>
          </a:p>
          <a:p>
            <a:pPr marL="342900" indent="-342900" algn="just">
              <a:lnSpc>
                <a:spcPct val="100000"/>
              </a:lnSpc>
              <a:spcBef>
                <a:spcPts val="0"/>
              </a:spcBef>
              <a:buFont typeface="Wingdings" panose="05000000000000000000" pitchFamily="2" charset="2"/>
              <a:buChar char="§"/>
              <a:defRPr/>
            </a:pPr>
            <a:endParaRPr lang="en-US" sz="2400" b="1" kern="0" dirty="0">
              <a:solidFill>
                <a:prstClr val="black"/>
              </a:solidFill>
              <a:latin typeface="Calibri" panose="020F0502020204030204"/>
            </a:endParaRPr>
          </a:p>
          <a:p>
            <a:pPr marL="1200150" lvl="1" indent="-514350" algn="just">
              <a:lnSpc>
                <a:spcPct val="100000"/>
              </a:lnSpc>
              <a:spcBef>
                <a:spcPts val="0"/>
              </a:spcBef>
              <a:buFont typeface="+mj-lt"/>
              <a:buAutoNum type="romanLcPeriod"/>
              <a:defRPr/>
            </a:pPr>
            <a:r>
              <a:rPr lang="en-US" sz="2400" b="1" kern="0" dirty="0">
                <a:solidFill>
                  <a:prstClr val="black"/>
                </a:solidFill>
                <a:latin typeface="Calibri" panose="020F0502020204030204"/>
              </a:rPr>
              <a:t>enhancing the effectiveness </a:t>
            </a:r>
            <a:r>
              <a:rPr lang="en-US" sz="2400" kern="0" dirty="0">
                <a:solidFill>
                  <a:prstClr val="black"/>
                </a:solidFill>
                <a:latin typeface="Calibri" panose="020F0502020204030204"/>
              </a:rPr>
              <a:t>of the fight against fraud in concreto.</a:t>
            </a:r>
          </a:p>
          <a:p>
            <a:pPr marL="1200150" lvl="1" indent="-514350" algn="just">
              <a:lnSpc>
                <a:spcPct val="100000"/>
              </a:lnSpc>
              <a:spcBef>
                <a:spcPts val="0"/>
              </a:spcBef>
              <a:buFont typeface="+mj-lt"/>
              <a:buAutoNum type="romanLcPeriod"/>
              <a:defRPr/>
            </a:pPr>
            <a:endParaRPr lang="en-US" sz="2400" kern="0" dirty="0">
              <a:solidFill>
                <a:prstClr val="black"/>
              </a:solidFill>
              <a:latin typeface="Calibri" panose="020F0502020204030204"/>
            </a:endParaRPr>
          </a:p>
          <a:p>
            <a:pPr marL="1200150" lvl="1" indent="-514350" algn="just">
              <a:lnSpc>
                <a:spcPct val="100000"/>
              </a:lnSpc>
              <a:spcBef>
                <a:spcPts val="0"/>
              </a:spcBef>
              <a:buFont typeface="+mj-lt"/>
              <a:buAutoNum type="romanLcPeriod"/>
              <a:defRPr/>
            </a:pPr>
            <a:r>
              <a:rPr lang="en-US" sz="2300" b="1" kern="0" dirty="0">
                <a:solidFill>
                  <a:prstClr val="black"/>
                </a:solidFill>
                <a:latin typeface="Calibri" panose="020F0502020204030204"/>
              </a:rPr>
              <a:t>extending the notion of “fraud” </a:t>
            </a:r>
            <a:r>
              <a:rPr lang="en-US" sz="2300" kern="0" dirty="0">
                <a:solidFill>
                  <a:prstClr val="black"/>
                </a:solidFill>
                <a:latin typeface="Calibri" panose="020F0502020204030204"/>
              </a:rPr>
              <a:t>from an objective point of view (VAT, Common Customs Tariff duties, irregularities having no specific financial impact).</a:t>
            </a:r>
          </a:p>
        </p:txBody>
      </p:sp>
      <p:sp>
        <p:nvSpPr>
          <p:cNvPr id="7" name="Rectangle 6">
            <a:extLst>
              <a:ext uri="{FF2B5EF4-FFF2-40B4-BE49-F238E27FC236}">
                <a16:creationId xmlns:a16="http://schemas.microsoft.com/office/drawing/2014/main" id="{BF9D92F9-42DF-2908-CAF5-F9C36BF9B1CE}"/>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1390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1A556-68B5-8D19-614E-1BE3D9D4FAB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D6C595-BBB4-313A-7E15-945B9DBA36FA}"/>
              </a:ext>
            </a:extLst>
          </p:cNvPr>
          <p:cNvSpPr>
            <a:spLocks noGrp="1"/>
          </p:cNvSpPr>
          <p:nvPr>
            <p:ph idx="1"/>
          </p:nvPr>
        </p:nvSpPr>
        <p:spPr>
          <a:xfrm>
            <a:off x="0" y="123004"/>
            <a:ext cx="11883075" cy="5373986"/>
          </a:xfrm>
        </p:spPr>
        <p:txBody>
          <a:bodyPr>
            <a:normAutofit/>
          </a:bodyPr>
          <a:lstStyle/>
          <a:p>
            <a:pPr marL="514350" indent="-514350" algn="just">
              <a:lnSpc>
                <a:spcPct val="100000"/>
              </a:lnSpc>
              <a:spcBef>
                <a:spcPts val="0"/>
              </a:spcBef>
              <a:buFont typeface="+mj-lt"/>
              <a:buAutoNum type="alphaLcParenR" startAt="2"/>
              <a:defRPr/>
            </a:pPr>
            <a:r>
              <a:rPr lang="en-US" sz="2800" b="1" dirty="0">
                <a:solidFill>
                  <a:schemeClr val="accent6">
                    <a:lumMod val="50000"/>
                  </a:schemeClr>
                </a:solidFill>
              </a:rPr>
              <a:t>ECJ case law</a:t>
            </a:r>
          </a:p>
          <a:p>
            <a:pPr marR="0" lvl="0" algn="just" defTabSz="914400" rtl="0" eaLnBrk="1" fontAlgn="auto" latinLnBrk="0" hangingPunct="1">
              <a:lnSpc>
                <a:spcPct val="100000"/>
              </a:lnSpc>
              <a:spcBef>
                <a:spcPts val="0"/>
              </a:spcBef>
              <a:spcAft>
                <a:spcPts val="0"/>
              </a:spcAft>
              <a:buClrTx/>
              <a:buSzTx/>
              <a:tabLst/>
              <a:defRPr/>
            </a:pPr>
            <a:r>
              <a:rPr lang="en-US" sz="2800" b="1" kern="0" dirty="0">
                <a:solidFill>
                  <a:prstClr val="black"/>
                </a:solidFill>
                <a:latin typeface="Calibri" panose="020F0502020204030204"/>
              </a:rPr>
              <a:t>ECJ, C-612/2015, Kolev and Others case</a:t>
            </a:r>
          </a:p>
          <a:p>
            <a:pPr algn="just">
              <a:lnSpc>
                <a:spcPct val="100000"/>
              </a:lnSpc>
              <a:spcBef>
                <a:spcPts val="0"/>
              </a:spcBef>
              <a:defRPr/>
            </a:pPr>
            <a:r>
              <a:rPr lang="en-GB" sz="2400" b="1" i="0" dirty="0">
                <a:solidFill>
                  <a:srgbClr val="FF0000"/>
                </a:solidFill>
                <a:effectLst/>
                <a:latin typeface="Roboto" panose="02000000000000000000" pitchFamily="2" charset="0"/>
              </a:rPr>
              <a:t>Facts of the Case</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kern="0" dirty="0">
                <a:solidFill>
                  <a:prstClr val="black"/>
                </a:solidFill>
                <a:latin typeface="Calibri" panose="020F0502020204030204"/>
              </a:rPr>
              <a:t>Criminal proceeding brought against eight Bulgarian customer officers, who are accused of having committed corruption in custom matters.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kern="0" dirty="0">
                <a:solidFill>
                  <a:prstClr val="black"/>
                </a:solidFill>
                <a:latin typeface="Calibri" panose="020F0502020204030204"/>
              </a:rPr>
              <a:t>Infringement of essential procedural requirements (right to information and to lawyer).</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kern="0" dirty="0">
                <a:solidFill>
                  <a:prstClr val="black"/>
                </a:solidFill>
                <a:latin typeface="Calibri" panose="020F0502020204030204"/>
              </a:rPr>
              <a:t>Bulgarian law imposes the termination of criminal proceedings if procedural infringements are not remedied within the period prescribed.</a:t>
            </a:r>
          </a:p>
          <a:p>
            <a:pPr algn="just">
              <a:lnSpc>
                <a:spcPct val="100000"/>
              </a:lnSpc>
              <a:spcBef>
                <a:spcPts val="0"/>
              </a:spcBef>
              <a:defRPr/>
            </a:pPr>
            <a:r>
              <a:rPr lang="en-GB" sz="2400" b="1" kern="0" dirty="0">
                <a:solidFill>
                  <a:srgbClr val="FF0000"/>
                </a:solidFill>
                <a:latin typeface="Roboto" panose="02000000000000000000" pitchFamily="2" charset="0"/>
              </a:rPr>
              <a:t>Legal question</a:t>
            </a:r>
            <a:endParaRPr lang="en-US" sz="2400" kern="0" dirty="0">
              <a:solidFill>
                <a:prstClr val="black"/>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kern="0" dirty="0">
                <a:solidFill>
                  <a:prstClr val="black"/>
                </a:solidFill>
                <a:latin typeface="Calibri" panose="020F0502020204030204"/>
              </a:rPr>
              <a:t>Should Article 325 TFEU be interpreted as precluding national legislation that establishes a rule for the termination of criminal proceedings in so far as that legislation is applicable in proceedings initiated with respect to cases of serious fraud affecting the financial interests of the EU?</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400" kern="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endParaRPr lang="en-US" sz="2800" kern="0" dirty="0">
              <a:solidFill>
                <a:prstClr val="black"/>
              </a:solidFill>
              <a:latin typeface="Calibri" panose="020F0502020204030204"/>
            </a:endParaRPr>
          </a:p>
        </p:txBody>
      </p:sp>
    </p:spTree>
    <p:extLst>
      <p:ext uri="{BB962C8B-B14F-4D97-AF65-F5344CB8AC3E}">
        <p14:creationId xmlns:p14="http://schemas.microsoft.com/office/powerpoint/2010/main" val="418156064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1E7CE-F34C-3171-B54F-BA5964C5F06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98386CF-1C57-A7B1-7C58-BE48BF8E2AE8}"/>
              </a:ext>
            </a:extLst>
          </p:cNvPr>
          <p:cNvSpPr>
            <a:spLocks noGrp="1"/>
          </p:cNvSpPr>
          <p:nvPr>
            <p:ph idx="1"/>
          </p:nvPr>
        </p:nvSpPr>
        <p:spPr>
          <a:xfrm>
            <a:off x="0" y="0"/>
            <a:ext cx="11883075" cy="6230112"/>
          </a:xfrm>
        </p:spPr>
        <p:txBody>
          <a:bodyPr>
            <a:normAutofit/>
          </a:bodyPr>
          <a:lstStyle/>
          <a:p>
            <a:pPr marL="514350" indent="-514350" algn="just">
              <a:lnSpc>
                <a:spcPct val="100000"/>
              </a:lnSpc>
              <a:spcBef>
                <a:spcPts val="0"/>
              </a:spcBef>
              <a:buFont typeface="+mj-lt"/>
              <a:buAutoNum type="alphaLcParenR" startAt="2"/>
              <a:defRPr/>
            </a:pPr>
            <a:r>
              <a:rPr lang="en-US" sz="2800" b="1" dirty="0">
                <a:solidFill>
                  <a:schemeClr val="accent6">
                    <a:lumMod val="50000"/>
                  </a:schemeClr>
                </a:solidFill>
              </a:rPr>
              <a:t>ECJ case law</a:t>
            </a:r>
          </a:p>
          <a:p>
            <a:pPr marR="0" lvl="0" algn="just" defTabSz="914400" rtl="0" eaLnBrk="1" fontAlgn="auto" latinLnBrk="0" hangingPunct="1">
              <a:lnSpc>
                <a:spcPct val="100000"/>
              </a:lnSpc>
              <a:spcBef>
                <a:spcPts val="0"/>
              </a:spcBef>
              <a:spcAft>
                <a:spcPts val="0"/>
              </a:spcAft>
              <a:buClrTx/>
              <a:buSzTx/>
              <a:tabLst/>
              <a:defRPr/>
            </a:pPr>
            <a:r>
              <a:rPr lang="en-US" sz="2800" b="1" kern="0" dirty="0">
                <a:solidFill>
                  <a:prstClr val="black"/>
                </a:solidFill>
                <a:latin typeface="Calibri" panose="020F0502020204030204"/>
              </a:rPr>
              <a:t>ECJ, C-612/2015, Kolev and Others case</a:t>
            </a:r>
          </a:p>
          <a:p>
            <a:pPr marR="0" lvl="0" algn="just" defTabSz="914400" rtl="0" eaLnBrk="1" fontAlgn="auto" latinLnBrk="0" hangingPunct="1">
              <a:lnSpc>
                <a:spcPct val="100000"/>
              </a:lnSpc>
              <a:spcBef>
                <a:spcPts val="0"/>
              </a:spcBef>
              <a:spcAft>
                <a:spcPts val="0"/>
              </a:spcAft>
              <a:buClrTx/>
              <a:buSzTx/>
              <a:tabLst/>
              <a:defRPr/>
            </a:pPr>
            <a:r>
              <a:rPr lang="en-GB" sz="2400" b="1" i="0" dirty="0">
                <a:solidFill>
                  <a:srgbClr val="FF0000"/>
                </a:solidFill>
                <a:effectLst/>
                <a:latin typeface="Roboto" panose="02000000000000000000" pitchFamily="2" charset="0"/>
              </a:rPr>
              <a:t>CJEU decision</a:t>
            </a:r>
            <a:endParaRPr lang="en-US" sz="2400" b="1" kern="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r>
              <a:rPr lang="en-US" sz="2000" kern="0" dirty="0">
                <a:solidFill>
                  <a:prstClr val="black"/>
                </a:solidFill>
                <a:latin typeface="Calibri" panose="020F0502020204030204"/>
              </a:rPr>
              <a:t>“51. Under Article2(1)(a) of Decision 2007/436,own resources of the EU include, inter alia, Common Customs Tariff duties. Therefore, </a:t>
            </a:r>
            <a:r>
              <a:rPr lang="en-US" sz="2000" u="sng" kern="0" dirty="0">
                <a:solidFill>
                  <a:prstClr val="black"/>
                </a:solidFill>
                <a:latin typeface="Calibri" panose="020F0502020204030204"/>
              </a:rPr>
              <a:t>there is a direct link between the collection of revenue deriving from those duties and the availability to the EU budget of the corresponding resources</a:t>
            </a:r>
            <a:r>
              <a:rPr lang="en-US" sz="2000" kern="0" dirty="0">
                <a:solidFill>
                  <a:prstClr val="black"/>
                </a:solidFill>
                <a:latin typeface="Calibri" panose="020F0502020204030204"/>
              </a:rPr>
              <a:t>. Any failure in the collection of the former potentially causes a reduction in the latter”.</a:t>
            </a:r>
          </a:p>
          <a:p>
            <a:pPr marR="0" lvl="0" algn="just" defTabSz="914400" rtl="0" eaLnBrk="1" fontAlgn="auto" latinLnBrk="0" hangingPunct="1">
              <a:lnSpc>
                <a:spcPct val="100000"/>
              </a:lnSpc>
              <a:spcBef>
                <a:spcPts val="0"/>
              </a:spcBef>
              <a:spcAft>
                <a:spcPts val="0"/>
              </a:spcAft>
              <a:buClrTx/>
              <a:buSzTx/>
              <a:tabLst/>
              <a:defRPr/>
            </a:pPr>
            <a:endParaRPr lang="en-US" sz="2000" kern="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r>
              <a:rPr lang="en-US" sz="2000" kern="0" dirty="0">
                <a:solidFill>
                  <a:prstClr val="black"/>
                </a:solidFill>
                <a:latin typeface="Calibri" panose="020F0502020204030204"/>
              </a:rPr>
              <a:t>“52. Accordingly, in order to ensure the protection of the financial interests of the Union, MSs are obliged to </a:t>
            </a:r>
            <a:r>
              <a:rPr lang="en-US" sz="2000" b="1" kern="0" dirty="0">
                <a:solidFill>
                  <a:prstClr val="black"/>
                </a:solidFill>
                <a:latin typeface="Calibri" panose="020F0502020204030204"/>
              </a:rPr>
              <a:t>adopt the measures necessary </a:t>
            </a:r>
            <a:r>
              <a:rPr lang="en-US" sz="2000" kern="0" dirty="0">
                <a:solidFill>
                  <a:prstClr val="black"/>
                </a:solidFill>
                <a:latin typeface="Calibri" panose="020F0502020204030204"/>
              </a:rPr>
              <a:t>to guarantee the effective and comprehensive collection of customs duties”.</a:t>
            </a:r>
          </a:p>
          <a:p>
            <a:pPr marR="0" lvl="0" algn="just" defTabSz="914400" rtl="0" eaLnBrk="1" fontAlgn="auto" latinLnBrk="0" hangingPunct="1">
              <a:lnSpc>
                <a:spcPct val="100000"/>
              </a:lnSpc>
              <a:spcBef>
                <a:spcPts val="0"/>
              </a:spcBef>
              <a:spcAft>
                <a:spcPts val="0"/>
              </a:spcAft>
              <a:buClrTx/>
              <a:buSzTx/>
              <a:tabLst/>
              <a:defRPr/>
            </a:pPr>
            <a:endParaRPr lang="en-US" sz="2000" kern="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r>
              <a:rPr lang="en-US" sz="2000" kern="0" dirty="0">
                <a:solidFill>
                  <a:prstClr val="black"/>
                </a:solidFill>
                <a:latin typeface="Calibri" panose="020F0502020204030204"/>
              </a:rPr>
              <a:t>“65. It is therefore for the national legislature to </a:t>
            </a:r>
            <a:r>
              <a:rPr lang="en-US" sz="2000" b="1" kern="0" dirty="0">
                <a:solidFill>
                  <a:prstClr val="black"/>
                </a:solidFill>
                <a:latin typeface="Calibri" panose="020F0502020204030204"/>
              </a:rPr>
              <a:t>amend the legislation </a:t>
            </a:r>
            <a:r>
              <a:rPr lang="en-US" sz="2000" kern="0" dirty="0">
                <a:solidFill>
                  <a:prstClr val="black"/>
                </a:solidFill>
                <a:latin typeface="Calibri" panose="020F0502020204030204"/>
              </a:rPr>
              <a:t>and to ensure that the procedural rules applicable to the prosecution of offences affecting the financial interests of the EU are not designed in such a way that there arises, for reasons inherent to those rules, a systemic risk that </a:t>
            </a:r>
            <a:r>
              <a:rPr lang="en-US" sz="2000" b="1" kern="0" dirty="0">
                <a:solidFill>
                  <a:prstClr val="black"/>
                </a:solidFill>
                <a:latin typeface="Calibri" panose="020F0502020204030204"/>
              </a:rPr>
              <a:t>acts that may be categorized as such offences may go unpunished</a:t>
            </a:r>
            <a:r>
              <a:rPr lang="en-US" sz="2000" kern="0" dirty="0">
                <a:solidFill>
                  <a:prstClr val="black"/>
                </a:solidFill>
                <a:latin typeface="Calibri" panose="020F0502020204030204"/>
              </a:rPr>
              <a:t>, and also to ensure that the fundamental rights of accused persons are protected”. </a:t>
            </a:r>
          </a:p>
          <a:p>
            <a:pPr marR="0" lvl="0" algn="just" defTabSz="914400" rtl="0" eaLnBrk="1" fontAlgn="auto" latinLnBrk="0" hangingPunct="1">
              <a:lnSpc>
                <a:spcPct val="100000"/>
              </a:lnSpc>
              <a:spcBef>
                <a:spcPts val="0"/>
              </a:spcBef>
              <a:spcAft>
                <a:spcPts val="0"/>
              </a:spcAft>
              <a:buClrTx/>
              <a:buSzTx/>
              <a:tabLst/>
              <a:defRPr/>
            </a:pPr>
            <a:endParaRPr lang="en-US" sz="2800" kern="0" dirty="0">
              <a:solidFill>
                <a:prstClr val="black"/>
              </a:solidFill>
              <a:latin typeface="Calibri" panose="020F0502020204030204"/>
            </a:endParaRPr>
          </a:p>
        </p:txBody>
      </p:sp>
    </p:spTree>
    <p:extLst>
      <p:ext uri="{BB962C8B-B14F-4D97-AF65-F5344CB8AC3E}">
        <p14:creationId xmlns:p14="http://schemas.microsoft.com/office/powerpoint/2010/main" val="407072848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36E35-D28A-0842-555C-0D13AC42C0F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1CAEF4E-A531-F4E1-4B42-4D19659EF972}"/>
              </a:ext>
            </a:extLst>
          </p:cNvPr>
          <p:cNvSpPr>
            <a:spLocks noGrp="1"/>
          </p:cNvSpPr>
          <p:nvPr>
            <p:ph idx="1"/>
          </p:nvPr>
        </p:nvSpPr>
        <p:spPr>
          <a:xfrm>
            <a:off x="156752" y="170563"/>
            <a:ext cx="11461888" cy="6132701"/>
          </a:xfrm>
        </p:spPr>
        <p:txBody>
          <a:bodyPr>
            <a:normAutofit/>
          </a:bodyPr>
          <a:lstStyle/>
          <a:p>
            <a:pPr marL="514350" indent="-514350" algn="just">
              <a:lnSpc>
                <a:spcPct val="100000"/>
              </a:lnSpc>
              <a:spcBef>
                <a:spcPts val="0"/>
              </a:spcBef>
              <a:buFont typeface="+mj-lt"/>
              <a:buAutoNum type="alphaLcParenR" startAt="2"/>
              <a:defRPr/>
            </a:pPr>
            <a:r>
              <a:rPr lang="en-US" sz="2800" b="1" dirty="0">
                <a:solidFill>
                  <a:schemeClr val="accent6">
                    <a:lumMod val="50000"/>
                  </a:schemeClr>
                </a:solidFill>
              </a:rPr>
              <a:t>ECJ case law</a:t>
            </a:r>
          </a:p>
          <a:p>
            <a:pPr marR="0" lvl="0" algn="just" defTabSz="914400" rtl="0" eaLnBrk="1" fontAlgn="auto" latinLnBrk="0" hangingPunct="1">
              <a:lnSpc>
                <a:spcPct val="100000"/>
              </a:lnSpc>
              <a:spcBef>
                <a:spcPts val="0"/>
              </a:spcBef>
              <a:spcAft>
                <a:spcPts val="0"/>
              </a:spcAft>
              <a:buClrTx/>
              <a:buSzTx/>
              <a:tabLst/>
              <a:defRPr/>
            </a:pPr>
            <a:r>
              <a:rPr lang="en-US" sz="2800" b="1" kern="0" dirty="0">
                <a:solidFill>
                  <a:prstClr val="black"/>
                </a:solidFill>
                <a:latin typeface="Calibri" panose="020F0502020204030204"/>
              </a:rPr>
              <a:t>ECJ, C-310/2016, Peter Dzivev case</a:t>
            </a:r>
          </a:p>
          <a:p>
            <a:pPr algn="just">
              <a:lnSpc>
                <a:spcPct val="100000"/>
              </a:lnSpc>
              <a:spcBef>
                <a:spcPts val="0"/>
              </a:spcBef>
              <a:defRPr/>
            </a:pPr>
            <a:r>
              <a:rPr lang="en-GB" sz="2400" b="1" i="0" dirty="0">
                <a:solidFill>
                  <a:srgbClr val="FF0000"/>
                </a:solidFill>
                <a:effectLst/>
                <a:latin typeface="Roboto" panose="02000000000000000000" pitchFamily="2" charset="0"/>
              </a:rPr>
              <a:t>Facts of the Case</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kern="0" dirty="0">
                <a:solidFill>
                  <a:prstClr val="black"/>
                </a:solidFill>
                <a:latin typeface="Calibri" panose="020F0502020204030204"/>
              </a:rPr>
              <a:t>The judgment concerned a request for a preliminary ruling from a criminal court in Bulgaria, in a proceeding for VAT evasion.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kern="0" dirty="0">
                <a:solidFill>
                  <a:prstClr val="black"/>
                </a:solidFill>
                <a:latin typeface="Calibri" panose="020F0502020204030204"/>
              </a:rPr>
              <a:t>The court noted that interception of the defendants’ telecommunications had been authorised by a court that no longer had jurisdiction after reform of the Bulgarian Code of Criminal Procedure in 2012.</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kern="0" dirty="0">
                <a:solidFill>
                  <a:prstClr val="black"/>
                </a:solidFill>
                <a:latin typeface="Calibri" panose="020F0502020204030204"/>
              </a:rPr>
              <a:t>Only the interceptions of telecommunications clearly establish the commission of the tax offences Dzivev was accused of. </a:t>
            </a:r>
          </a:p>
          <a:p>
            <a:pPr marR="0" lvl="0" algn="just" defTabSz="914400" rtl="0" eaLnBrk="1" fontAlgn="auto" latinLnBrk="0" hangingPunct="1">
              <a:lnSpc>
                <a:spcPct val="100000"/>
              </a:lnSpc>
              <a:spcBef>
                <a:spcPts val="0"/>
              </a:spcBef>
              <a:spcAft>
                <a:spcPts val="0"/>
              </a:spcAft>
              <a:buClrTx/>
              <a:buSzTx/>
              <a:tabLst/>
              <a:defRPr/>
            </a:pPr>
            <a:r>
              <a:rPr lang="en-GB" sz="2400" b="1" i="0" dirty="0">
                <a:solidFill>
                  <a:srgbClr val="FF0000"/>
                </a:solidFill>
                <a:effectLst/>
                <a:latin typeface="Roboto" panose="02000000000000000000" pitchFamily="2" charset="0"/>
              </a:rPr>
              <a:t>Legal Question</a:t>
            </a:r>
            <a:endParaRPr lang="en-US" sz="2400" kern="0" dirty="0">
              <a:solidFill>
                <a:prstClr val="black"/>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kern="0" dirty="0">
                <a:solidFill>
                  <a:prstClr val="black"/>
                </a:solidFill>
                <a:latin typeface="Calibri" panose="020F0502020204030204"/>
              </a:rPr>
              <a:t>Do Article 325 TFEU – read in the light of the principle of effective prosecution of VAT offences – restrict the applicability of national rules on the inadmissibility of  illegally obtained evidence (here: wiretapping)?</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400" b="1" kern="0" dirty="0">
              <a:solidFill>
                <a:prstClr val="black"/>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400" b="1" kern="0" dirty="0">
              <a:solidFill>
                <a:prstClr val="black"/>
              </a:solidFill>
              <a:latin typeface="Calibri" panose="020F0502020204030204"/>
            </a:endParaRPr>
          </a:p>
          <a:p>
            <a:pPr marL="514350" marR="0" lvl="0" indent="-514350" algn="just" defTabSz="914400" rtl="0" eaLnBrk="1" fontAlgn="auto" latinLnBrk="0" hangingPunct="1">
              <a:lnSpc>
                <a:spcPct val="100000"/>
              </a:lnSpc>
              <a:spcBef>
                <a:spcPts val="0"/>
              </a:spcBef>
              <a:spcAft>
                <a:spcPts val="0"/>
              </a:spcAft>
              <a:buClrTx/>
              <a:buSzTx/>
              <a:buFont typeface="+mj-lt"/>
              <a:buAutoNum type="alphaLcParenR"/>
              <a:tabLst/>
              <a:defRPr/>
            </a:pPr>
            <a:endParaRPr lang="en-US" sz="2800" kern="0"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879DDEE8-4617-EED7-B0BD-0D0AD98FE7A8}"/>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0457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B419-8E46-0130-2D49-31AFCE47124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01D8F37-B604-821E-FF4D-1E7F94972B2F}"/>
              </a:ext>
            </a:extLst>
          </p:cNvPr>
          <p:cNvSpPr>
            <a:spLocks noGrp="1"/>
          </p:cNvSpPr>
          <p:nvPr>
            <p:ph idx="1"/>
          </p:nvPr>
        </p:nvSpPr>
        <p:spPr>
          <a:xfrm>
            <a:off x="0" y="0"/>
            <a:ext cx="11722835" cy="6132576"/>
          </a:xfrm>
        </p:spPr>
        <p:txBody>
          <a:bodyPr>
            <a:normAutofit lnSpcReduction="10000"/>
          </a:bodyPr>
          <a:lstStyle/>
          <a:p>
            <a:pPr marL="514350" indent="-514350" algn="just">
              <a:lnSpc>
                <a:spcPct val="100000"/>
              </a:lnSpc>
              <a:spcBef>
                <a:spcPts val="0"/>
              </a:spcBef>
              <a:buFont typeface="+mj-lt"/>
              <a:buAutoNum type="alphaLcParenR" startAt="2"/>
              <a:defRPr/>
            </a:pPr>
            <a:r>
              <a:rPr lang="en-US" sz="2800" b="1" dirty="0">
                <a:solidFill>
                  <a:schemeClr val="accent6">
                    <a:lumMod val="50000"/>
                  </a:schemeClr>
                </a:solidFill>
              </a:rPr>
              <a:t>ECJ case law</a:t>
            </a:r>
          </a:p>
          <a:p>
            <a:pPr marR="0" lvl="0" algn="just" defTabSz="914400" rtl="0" eaLnBrk="1" fontAlgn="auto" latinLnBrk="0" hangingPunct="1">
              <a:lnSpc>
                <a:spcPct val="100000"/>
              </a:lnSpc>
              <a:spcBef>
                <a:spcPts val="0"/>
              </a:spcBef>
              <a:spcAft>
                <a:spcPts val="0"/>
              </a:spcAft>
              <a:buClrTx/>
              <a:buSzTx/>
              <a:tabLst/>
              <a:defRPr/>
            </a:pPr>
            <a:r>
              <a:rPr lang="en-US" sz="2800" b="1" kern="0" dirty="0">
                <a:solidFill>
                  <a:prstClr val="black"/>
                </a:solidFill>
                <a:latin typeface="Calibri" panose="020F0502020204030204"/>
              </a:rPr>
              <a:t>ECJ, C-310/2016, Peter Dzivev and Others case</a:t>
            </a:r>
          </a:p>
          <a:p>
            <a:pPr marR="0" lvl="0" algn="just" defTabSz="914400" rtl="0" eaLnBrk="1" fontAlgn="auto" latinLnBrk="0" hangingPunct="1">
              <a:lnSpc>
                <a:spcPct val="100000"/>
              </a:lnSpc>
              <a:spcBef>
                <a:spcPts val="0"/>
              </a:spcBef>
              <a:spcAft>
                <a:spcPts val="0"/>
              </a:spcAft>
              <a:buClrTx/>
              <a:buSzTx/>
              <a:tabLst/>
              <a:defRPr/>
            </a:pPr>
            <a:r>
              <a:rPr lang="en-GB" sz="2400" b="1" i="0" dirty="0">
                <a:solidFill>
                  <a:srgbClr val="FF0000"/>
                </a:solidFill>
                <a:effectLst/>
                <a:latin typeface="Roboto" panose="02000000000000000000" pitchFamily="2" charset="0"/>
              </a:rPr>
              <a:t>CJEU decision</a:t>
            </a:r>
            <a:endParaRPr lang="en-US" sz="2400" b="1" kern="0" dirty="0">
              <a:solidFill>
                <a:prstClr val="black"/>
              </a:solidFill>
              <a:latin typeface="Calibri" panose="020F0502020204030204"/>
            </a:endParaRPr>
          </a:p>
          <a:p>
            <a:pPr algn="l">
              <a:buFont typeface="Arial" panose="020B0604020202020204" pitchFamily="34" charset="0"/>
              <a:buChar char="•"/>
            </a:pPr>
            <a:r>
              <a:rPr lang="en-GB" sz="2000" b="0" i="0" dirty="0">
                <a:solidFill>
                  <a:srgbClr val="212529"/>
                </a:solidFill>
                <a:effectLst/>
                <a:latin typeface="Roboto" panose="02000000000000000000" pitchFamily="2" charset="0"/>
              </a:rPr>
              <a:t>The procedure for taking evidence and the use of evidence in VAT-related criminal proceedings is within the competence of the Member States;</a:t>
            </a:r>
          </a:p>
          <a:p>
            <a:pPr algn="l">
              <a:buFont typeface="Arial" panose="020B0604020202020204" pitchFamily="34" charset="0"/>
              <a:buChar char="•"/>
            </a:pPr>
            <a:r>
              <a:rPr lang="en-GB" sz="2000" b="0" i="0" dirty="0">
                <a:solidFill>
                  <a:srgbClr val="212529"/>
                </a:solidFill>
                <a:effectLst/>
                <a:latin typeface="Roboto" panose="02000000000000000000" pitchFamily="2" charset="0"/>
              </a:rPr>
              <a:t>Member States must, however, counter fraud and other illegal activities affecting the EU’s financial interests through effective and deterrent measures;</a:t>
            </a:r>
          </a:p>
          <a:p>
            <a:pPr algn="l">
              <a:buFont typeface="Arial" panose="020B0604020202020204" pitchFamily="34" charset="0"/>
              <a:buChar char="•"/>
            </a:pPr>
            <a:r>
              <a:rPr lang="en-GB" sz="2000" b="0" i="0" dirty="0">
                <a:solidFill>
                  <a:srgbClr val="212529"/>
                </a:solidFill>
                <a:effectLst/>
                <a:latin typeface="Roboto" panose="02000000000000000000" pitchFamily="2" charset="0"/>
              </a:rPr>
              <a:t>There is a direct link between collection of VAT revenue (in compliance with the EU law) and the availability of corresponding VAT resources to the EU budget;</a:t>
            </a:r>
          </a:p>
          <a:p>
            <a:pPr algn="l">
              <a:buFont typeface="Arial" panose="020B0604020202020204" pitchFamily="34" charset="0"/>
              <a:buChar char="•"/>
            </a:pPr>
            <a:r>
              <a:rPr lang="en-GB" sz="2000" b="0" i="0" dirty="0">
                <a:solidFill>
                  <a:srgbClr val="212529"/>
                </a:solidFill>
                <a:effectLst/>
                <a:latin typeface="Roboto" panose="02000000000000000000" pitchFamily="2" charset="0"/>
              </a:rPr>
              <a:t>Criminal penalties may be essential in order to combat certain serious cases of VAT evasion in an effective and dissuasive manner as required by the PIF Convention;</a:t>
            </a:r>
          </a:p>
          <a:p>
            <a:pPr algn="l">
              <a:buFont typeface="Arial" panose="020B0604020202020204" pitchFamily="34" charset="0"/>
              <a:buChar char="•"/>
            </a:pPr>
            <a:r>
              <a:rPr lang="en-GB" sz="2000" b="0" i="0" dirty="0">
                <a:solidFill>
                  <a:srgbClr val="212529"/>
                </a:solidFill>
                <a:effectLst/>
                <a:latin typeface="Roboto" panose="02000000000000000000" pitchFamily="2" charset="0"/>
              </a:rPr>
              <a:t>Infringements of EU law must be penalised under (procedural and substantive) conditions, which are analogous to those applicable to infringements of national law of a similar nature and importance; in any event, these conditions must make the penalty effective, proportionate and dissuasive;</a:t>
            </a:r>
          </a:p>
          <a:p>
            <a:pPr algn="l">
              <a:buFont typeface="Arial" panose="020B0604020202020204" pitchFamily="34" charset="0"/>
              <a:buChar char="•"/>
            </a:pPr>
            <a:r>
              <a:rPr lang="en-GB" sz="2000" b="0" i="0" dirty="0">
                <a:solidFill>
                  <a:srgbClr val="212529"/>
                </a:solidFill>
                <a:effectLst/>
                <a:latin typeface="Roboto" panose="02000000000000000000" pitchFamily="2" charset="0"/>
              </a:rPr>
              <a:t>Rules of national criminal procedure must permit effective investigation and prosecution of offences linked to such conduct.</a:t>
            </a:r>
          </a:p>
        </p:txBody>
      </p:sp>
      <p:sp>
        <p:nvSpPr>
          <p:cNvPr id="7" name="Rectangle 6">
            <a:extLst>
              <a:ext uri="{FF2B5EF4-FFF2-40B4-BE49-F238E27FC236}">
                <a16:creationId xmlns:a16="http://schemas.microsoft.com/office/drawing/2014/main" id="{CA960EA2-27B7-DBE9-73CC-2C1E56671841}"/>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43735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D2403-C2BB-4D79-90E4-4A49139518A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7AE6B4-D197-EEDB-6FE0-7F30A718931A}"/>
              </a:ext>
            </a:extLst>
          </p:cNvPr>
          <p:cNvSpPr>
            <a:spLocks noGrp="1"/>
          </p:cNvSpPr>
          <p:nvPr>
            <p:ph idx="1"/>
          </p:nvPr>
        </p:nvSpPr>
        <p:spPr>
          <a:xfrm>
            <a:off x="0" y="0"/>
            <a:ext cx="11722835" cy="6132576"/>
          </a:xfrm>
        </p:spPr>
        <p:txBody>
          <a:bodyPr>
            <a:normAutofit/>
          </a:bodyPr>
          <a:lstStyle/>
          <a:p>
            <a:pPr marL="514350" indent="-514350" algn="just">
              <a:lnSpc>
                <a:spcPct val="100000"/>
              </a:lnSpc>
              <a:spcBef>
                <a:spcPts val="0"/>
              </a:spcBef>
              <a:buFont typeface="+mj-lt"/>
              <a:buAutoNum type="alphaLcParenR" startAt="2"/>
              <a:defRPr/>
            </a:pPr>
            <a:r>
              <a:rPr lang="en-US" sz="2800" b="1" dirty="0">
                <a:solidFill>
                  <a:schemeClr val="accent6">
                    <a:lumMod val="50000"/>
                  </a:schemeClr>
                </a:solidFill>
              </a:rPr>
              <a:t>ECJ case law</a:t>
            </a:r>
          </a:p>
          <a:p>
            <a:pPr marR="0" lvl="0" algn="just" defTabSz="914400" rtl="0" eaLnBrk="1" fontAlgn="auto" latinLnBrk="0" hangingPunct="1">
              <a:lnSpc>
                <a:spcPct val="100000"/>
              </a:lnSpc>
              <a:spcBef>
                <a:spcPts val="0"/>
              </a:spcBef>
              <a:spcAft>
                <a:spcPts val="0"/>
              </a:spcAft>
              <a:buClrTx/>
              <a:buSzTx/>
              <a:tabLst/>
              <a:defRPr/>
            </a:pPr>
            <a:r>
              <a:rPr lang="en-US" sz="2800" b="1" kern="0" dirty="0">
                <a:solidFill>
                  <a:prstClr val="black"/>
                </a:solidFill>
                <a:latin typeface="Calibri" panose="020F0502020204030204"/>
              </a:rPr>
              <a:t>ECJ, C-310/2016, Peter Dzivev and Others case</a:t>
            </a:r>
          </a:p>
          <a:p>
            <a:pPr marR="0" lvl="0" algn="just" defTabSz="914400" rtl="0" eaLnBrk="1" fontAlgn="auto" latinLnBrk="0" hangingPunct="1">
              <a:lnSpc>
                <a:spcPct val="100000"/>
              </a:lnSpc>
              <a:spcBef>
                <a:spcPts val="0"/>
              </a:spcBef>
              <a:spcAft>
                <a:spcPts val="0"/>
              </a:spcAft>
              <a:buClrTx/>
              <a:buSzTx/>
              <a:tabLst/>
              <a:defRPr/>
            </a:pPr>
            <a:r>
              <a:rPr lang="en-GB" sz="2400" b="1" i="0" dirty="0">
                <a:solidFill>
                  <a:srgbClr val="FF0000"/>
                </a:solidFill>
                <a:effectLst/>
                <a:latin typeface="Roboto" panose="02000000000000000000" pitchFamily="2" charset="0"/>
              </a:rPr>
              <a:t>CJEU decision</a:t>
            </a:r>
          </a:p>
          <a:p>
            <a:pPr marR="0" lvl="0" algn="just" defTabSz="914400" rtl="0" eaLnBrk="1" fontAlgn="auto" latinLnBrk="0" hangingPunct="1">
              <a:lnSpc>
                <a:spcPct val="100000"/>
              </a:lnSpc>
              <a:spcBef>
                <a:spcPts val="0"/>
              </a:spcBef>
              <a:spcAft>
                <a:spcPts val="0"/>
              </a:spcAft>
              <a:buClrTx/>
              <a:buSzTx/>
              <a:tabLst/>
              <a:defRPr/>
            </a:pPr>
            <a:endParaRPr lang="en-US" sz="2400" b="1" kern="0" dirty="0">
              <a:solidFill>
                <a:prstClr val="black"/>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a:t>
            </a: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30</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Even though the penalties and administrative and/or criminal procedures relating to those penalties established by Member States in order to counter infringements of harmonized VAT rules fall within their </a:t>
            </a:r>
            <a:r>
              <a:rPr kumimoji="0" lang="en-US" sz="2400" b="0" i="0" u="sng" strike="noStrike" kern="0" cap="none" spc="0" normalizeH="0" baseline="0" noProof="0" dirty="0">
                <a:ln>
                  <a:noFill/>
                </a:ln>
                <a:solidFill>
                  <a:prstClr val="black"/>
                </a:solidFill>
                <a:effectLst/>
                <a:uLnTx/>
                <a:uFillTx/>
                <a:latin typeface="Calibri" panose="020F0502020204030204"/>
                <a:ea typeface="+mn-ea"/>
                <a:cs typeface="+mn-cs"/>
              </a:rPr>
              <a:t>procedural and institutional autonomy</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that autonomy is nevertheless </a:t>
            </a:r>
            <a:r>
              <a:rPr kumimoji="0" lang="en-US" sz="2400" b="0" i="0" u="sng" strike="noStrike" kern="0" cap="none" spc="0" normalizeH="0" baseline="0" noProof="0" dirty="0">
                <a:ln>
                  <a:noFill/>
                </a:ln>
                <a:solidFill>
                  <a:prstClr val="black"/>
                </a:solidFill>
                <a:effectLst/>
                <a:uLnTx/>
                <a:uFillTx/>
                <a:latin typeface="Calibri" panose="020F0502020204030204"/>
                <a:ea typeface="+mn-ea"/>
                <a:cs typeface="+mn-cs"/>
              </a:rPr>
              <a:t>limited by the principle of effective</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400" kern="0" dirty="0">
              <a:solidFill>
                <a:prstClr val="black"/>
              </a:solidFill>
              <a:latin typeface="Calibri" panose="020F0502020204030204"/>
            </a:endParaRPr>
          </a:p>
          <a:p>
            <a:pPr marL="342900" indent="-342900" algn="just">
              <a:lnSpc>
                <a:spcPct val="100000"/>
              </a:lnSpc>
              <a:spcBef>
                <a:spcPts val="0"/>
              </a:spcBef>
              <a:buFont typeface="Wingdings" panose="05000000000000000000" pitchFamily="2" charset="2"/>
              <a:buChar char="§"/>
              <a:defRPr/>
            </a:pPr>
            <a:r>
              <a:rPr lang="en-GB" sz="2400" b="0" i="0" dirty="0">
                <a:solidFill>
                  <a:srgbClr val="212529"/>
                </a:solidFill>
                <a:effectLst/>
                <a:latin typeface="Roboto" panose="02000000000000000000" pitchFamily="2" charset="0"/>
              </a:rPr>
              <a:t>National courts may be obliged to </a:t>
            </a:r>
            <a:r>
              <a:rPr lang="en-GB" sz="2400" b="0" i="0" u="sng" dirty="0">
                <a:solidFill>
                  <a:srgbClr val="212529"/>
                </a:solidFill>
                <a:effectLst/>
                <a:latin typeface="Roboto" panose="02000000000000000000" pitchFamily="2" charset="0"/>
              </a:rPr>
              <a:t>disapply national provisions </a:t>
            </a:r>
            <a:r>
              <a:rPr lang="en-GB" sz="2400" b="0" i="0" dirty="0">
                <a:solidFill>
                  <a:srgbClr val="212529"/>
                </a:solidFill>
                <a:effectLst/>
                <a:latin typeface="Roboto" panose="02000000000000000000" pitchFamily="2" charset="0"/>
              </a:rPr>
              <a:t>which prevent the application of effective and deterrent penalties in connection with (criminal) proceedings concerning serious VAT infringements.</a:t>
            </a:r>
          </a:p>
          <a:p>
            <a:pPr marR="0" lvl="0" algn="just" defTabSz="914400" rtl="0" eaLnBrk="1" fontAlgn="auto" latinLnBrk="0" hangingPunct="1">
              <a:lnSpc>
                <a:spcPct val="100000"/>
              </a:lnSpc>
              <a:spcBef>
                <a:spcPts val="0"/>
              </a:spcBef>
              <a:spcAft>
                <a:spcPts val="0"/>
              </a:spcAft>
              <a:buClrTx/>
              <a:buSzTx/>
              <a:tabLst/>
              <a:defRPr/>
            </a:pP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B03A065-3930-31D3-61DC-9000ED341BE9}"/>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19872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FBEA8-B187-DF43-030C-266E3F6E5DE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5AA161-28D6-799A-7996-658C08815269}"/>
              </a:ext>
            </a:extLst>
          </p:cNvPr>
          <p:cNvSpPr>
            <a:spLocks noGrp="1"/>
          </p:cNvSpPr>
          <p:nvPr>
            <p:ph idx="1"/>
          </p:nvPr>
        </p:nvSpPr>
        <p:spPr>
          <a:xfrm>
            <a:off x="0" y="0"/>
            <a:ext cx="11722835" cy="6132576"/>
          </a:xfrm>
        </p:spPr>
        <p:txBody>
          <a:bodyPr>
            <a:normAutofit/>
          </a:bodyPr>
          <a:lstStyle/>
          <a:p>
            <a:pPr marL="514350" indent="-514350" algn="just">
              <a:lnSpc>
                <a:spcPct val="100000"/>
              </a:lnSpc>
              <a:spcBef>
                <a:spcPts val="0"/>
              </a:spcBef>
              <a:buFont typeface="+mj-lt"/>
              <a:buAutoNum type="alphaLcParenR" startAt="2"/>
              <a:defRPr/>
            </a:pPr>
            <a:r>
              <a:rPr lang="en-US" sz="2800" b="1" dirty="0">
                <a:solidFill>
                  <a:schemeClr val="accent6">
                    <a:lumMod val="50000"/>
                  </a:schemeClr>
                </a:solidFill>
              </a:rPr>
              <a:t>ECJ case law</a:t>
            </a:r>
          </a:p>
          <a:p>
            <a:pPr marR="0" lvl="0" algn="just" defTabSz="914400" rtl="0" eaLnBrk="1" fontAlgn="auto" latinLnBrk="0" hangingPunct="1">
              <a:lnSpc>
                <a:spcPct val="100000"/>
              </a:lnSpc>
              <a:spcBef>
                <a:spcPts val="0"/>
              </a:spcBef>
              <a:spcAft>
                <a:spcPts val="0"/>
              </a:spcAft>
              <a:buClrTx/>
              <a:buSzTx/>
              <a:tabLst/>
              <a:defRPr/>
            </a:pPr>
            <a:r>
              <a:rPr lang="en-US" sz="2800" b="1" kern="0" dirty="0">
                <a:solidFill>
                  <a:prstClr val="black"/>
                </a:solidFill>
                <a:latin typeface="Calibri" panose="020F0502020204030204"/>
              </a:rPr>
              <a:t>ECJ, C-310/2016, Peter Dzivev and Others case</a:t>
            </a:r>
          </a:p>
          <a:p>
            <a:pPr marR="0" lvl="0" algn="just" defTabSz="914400" rtl="0" eaLnBrk="1" fontAlgn="auto" latinLnBrk="0" hangingPunct="1">
              <a:lnSpc>
                <a:spcPct val="100000"/>
              </a:lnSpc>
              <a:spcBef>
                <a:spcPts val="0"/>
              </a:spcBef>
              <a:spcAft>
                <a:spcPts val="0"/>
              </a:spcAft>
              <a:buClrTx/>
              <a:buSzTx/>
              <a:tabLst/>
              <a:defRPr/>
            </a:pPr>
            <a:r>
              <a:rPr lang="en-GB" sz="2400" b="1" i="0" dirty="0">
                <a:solidFill>
                  <a:srgbClr val="FF0000"/>
                </a:solidFill>
                <a:effectLst/>
                <a:latin typeface="Roboto" panose="02000000000000000000" pitchFamily="2" charset="0"/>
              </a:rPr>
              <a:t>CJEU decision</a:t>
            </a:r>
            <a:endParaRPr lang="en-US" sz="2400" b="1" kern="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2000" b="0" i="0" dirty="0">
                <a:solidFill>
                  <a:srgbClr val="212529"/>
                </a:solidFill>
                <a:effectLst/>
                <a:latin typeface="Roboto" panose="02000000000000000000" pitchFamily="2" charset="0"/>
              </a:rPr>
              <a:t>The CJEU stressed, however, that these obligations have their limits: “</a:t>
            </a:r>
            <a:r>
              <a:rPr lang="en-US" sz="2000" b="1" kern="0" dirty="0">
                <a:solidFill>
                  <a:prstClr val="black"/>
                </a:solidFill>
                <a:latin typeface="Calibri" panose="020F0502020204030204"/>
              </a:rPr>
              <a:t>33</a:t>
            </a:r>
            <a:r>
              <a:rPr lang="en-US" sz="2000" kern="0" dirty="0">
                <a:solidFill>
                  <a:prstClr val="black"/>
                </a:solidFill>
                <a:latin typeface="Calibri" panose="020F0502020204030204"/>
              </a:rPr>
              <a:t>. the effective collection of the European Union’s resources does not dispense national courts from the necessary observance of the fundamental rights guaranteed by the Charter and of the general principles of EU law.”</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000" b="1" kern="0" dirty="0">
              <a:solidFill>
                <a:prstClr val="black"/>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b="1" kern="0" dirty="0">
                <a:solidFill>
                  <a:prstClr val="black"/>
                </a:solidFill>
                <a:latin typeface="Calibri" panose="020F0502020204030204"/>
              </a:rPr>
              <a:t>35</a:t>
            </a:r>
            <a:r>
              <a:rPr lang="en-US" sz="2000" kern="0" dirty="0">
                <a:solidFill>
                  <a:prstClr val="black"/>
                </a:solidFill>
                <a:latin typeface="Calibri" panose="020F0502020204030204"/>
              </a:rPr>
              <a:t>. In that regard, it follows that the exercise of the power to impose penalties cannot take place, as a matter of principle, outside the legal limits within which an administrative authority is authorised, in accordance with the law of the Member State by which it is governed, to act.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000" b="1" kern="0" dirty="0">
              <a:solidFill>
                <a:prstClr val="black"/>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b="1" kern="0" dirty="0">
                <a:solidFill>
                  <a:prstClr val="black"/>
                </a:solidFill>
                <a:latin typeface="Calibri" panose="020F0502020204030204"/>
              </a:rPr>
              <a:t>39</a:t>
            </a:r>
            <a:r>
              <a:rPr lang="en-US" sz="2000" kern="0" dirty="0">
                <a:solidFill>
                  <a:prstClr val="black"/>
                </a:solidFill>
                <a:latin typeface="Calibri" panose="020F0502020204030204"/>
              </a:rPr>
              <a:t>. It follows that </a:t>
            </a:r>
            <a:r>
              <a:rPr lang="en-US" sz="2000" u="sng" kern="0" dirty="0">
                <a:solidFill>
                  <a:prstClr val="black"/>
                </a:solidFill>
                <a:latin typeface="Calibri" panose="020F0502020204030204"/>
              </a:rPr>
              <a:t>EU law cannot require a national court to disapply such a procedural rule</a:t>
            </a:r>
            <a:r>
              <a:rPr lang="en-US" sz="2000" kern="0" dirty="0">
                <a:solidFill>
                  <a:prstClr val="black"/>
                </a:solidFill>
                <a:latin typeface="Calibri" panose="020F0502020204030204"/>
              </a:rPr>
              <a:t>, even if the use of that evidence gathered unlawfully could increase the effectiveness of criminal prosecutions enabling national authorities, in some cases, to penalise non-compliance with EU law.</a:t>
            </a:r>
            <a:endParaRPr lang="en-US" sz="2800" kern="0"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28325FCC-6272-3E17-1324-3E702E6B9E8C}"/>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48192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F4F64-A14A-727D-77E0-BF5462ADBA5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1DF572-775B-6C91-01C4-515B00D35B3E}"/>
              </a:ext>
            </a:extLst>
          </p:cNvPr>
          <p:cNvSpPr>
            <a:spLocks noGrp="1"/>
          </p:cNvSpPr>
          <p:nvPr>
            <p:ph idx="1"/>
          </p:nvPr>
        </p:nvSpPr>
        <p:spPr>
          <a:xfrm>
            <a:off x="0" y="279400"/>
            <a:ext cx="11461888" cy="4956297"/>
          </a:xfrm>
        </p:spPr>
        <p:txBody>
          <a:bodyPr>
            <a:normAutofit/>
          </a:bodyPr>
          <a:lstStyle/>
          <a:p>
            <a:pPr marL="514350" indent="-514350" algn="just">
              <a:lnSpc>
                <a:spcPct val="100000"/>
              </a:lnSpc>
              <a:spcBef>
                <a:spcPts val="0"/>
              </a:spcBef>
              <a:buFont typeface="+mj-lt"/>
              <a:buAutoNum type="alphaLcParenR" startAt="3"/>
              <a:defRPr/>
            </a:pPr>
            <a:r>
              <a:rPr lang="en-US" sz="2800" b="1" dirty="0">
                <a:solidFill>
                  <a:schemeClr val="accent6">
                    <a:lumMod val="50000"/>
                  </a:schemeClr>
                </a:solidFill>
              </a:rPr>
              <a:t>Proposal for a Directive on the fight against fraud affecting the Union’s financial interests by means of criminal law (COM(2012) 363 final)</a:t>
            </a:r>
          </a:p>
          <a:p>
            <a:pPr marL="514350" indent="-514350" algn="just">
              <a:lnSpc>
                <a:spcPct val="100000"/>
              </a:lnSpc>
              <a:spcBef>
                <a:spcPts val="0"/>
              </a:spcBef>
              <a:buFont typeface="+mj-lt"/>
              <a:buAutoNum type="alphaLcParenR" startAt="3"/>
              <a:defRPr/>
            </a:pPr>
            <a:endParaRPr lang="en-US" sz="2800" kern="0" dirty="0">
              <a:solidFill>
                <a:prstClr val="black"/>
              </a:solidFill>
              <a:latin typeface="Trebuchet MS" panose="020B0603020202020204" pitchFamily="34" charset="0"/>
            </a:endParaRPr>
          </a:p>
          <a:p>
            <a:pPr marL="457200" indent="-457200" algn="just">
              <a:lnSpc>
                <a:spcPct val="100000"/>
              </a:lnSpc>
              <a:spcBef>
                <a:spcPts val="0"/>
              </a:spcBef>
              <a:buFont typeface="Wingdings" panose="05000000000000000000" pitchFamily="2" charset="2"/>
              <a:buChar char="§"/>
              <a:defRPr/>
            </a:pPr>
            <a:r>
              <a:rPr lang="en-US" sz="2800" kern="0" dirty="0">
                <a:solidFill>
                  <a:prstClr val="black"/>
                </a:solidFill>
              </a:rPr>
              <a:t>Harmonization of criminal law rules concerning crimes affecting the Union’s budget and funds.</a:t>
            </a:r>
          </a:p>
          <a:p>
            <a:pPr marL="457200" indent="-457200" algn="just">
              <a:lnSpc>
                <a:spcPct val="100000"/>
              </a:lnSpc>
              <a:spcBef>
                <a:spcPts val="0"/>
              </a:spcBef>
              <a:buFont typeface="Wingdings" panose="05000000000000000000" pitchFamily="2" charset="2"/>
              <a:buChar char="§"/>
              <a:defRPr/>
            </a:pPr>
            <a:endParaRPr lang="en-US" sz="2800" kern="0" dirty="0">
              <a:solidFill>
                <a:prstClr val="black"/>
              </a:solidFill>
            </a:endParaRPr>
          </a:p>
          <a:p>
            <a:pPr marL="457200" indent="-457200" algn="just">
              <a:lnSpc>
                <a:spcPct val="100000"/>
              </a:lnSpc>
              <a:spcBef>
                <a:spcPts val="0"/>
              </a:spcBef>
              <a:buFont typeface="Wingdings" panose="05000000000000000000" pitchFamily="2" charset="2"/>
              <a:buChar char="§"/>
              <a:defRPr/>
            </a:pPr>
            <a:r>
              <a:rPr lang="fr-FR" sz="2800" dirty="0"/>
              <a:t>The PIF Directive (EU) 2017/1371 </a:t>
            </a:r>
            <a:r>
              <a:rPr lang="fr-FR" sz="2800" dirty="0" err="1"/>
              <a:t>was</a:t>
            </a:r>
            <a:r>
              <a:rPr lang="fr-FR" sz="2800" dirty="0"/>
              <a:t> </a:t>
            </a:r>
            <a:r>
              <a:rPr lang="fr-FR" sz="2800" dirty="0" err="1"/>
              <a:t>finally</a:t>
            </a:r>
            <a:r>
              <a:rPr lang="fr-FR" sz="2800" dirty="0"/>
              <a:t> </a:t>
            </a:r>
            <a:r>
              <a:rPr lang="fr-FR" sz="2800" dirty="0" err="1"/>
              <a:t>adopted</a:t>
            </a:r>
            <a:r>
              <a:rPr lang="fr-FR" sz="2800" dirty="0"/>
              <a:t> on </a:t>
            </a:r>
            <a:r>
              <a:rPr lang="fr-FR" sz="2800" b="1" dirty="0"/>
              <a:t>25 April 2017</a:t>
            </a:r>
            <a:r>
              <a:rPr lang="fr-FR" sz="2800" dirty="0"/>
              <a:t>.</a:t>
            </a:r>
          </a:p>
          <a:p>
            <a:pPr marL="457200" indent="-457200" algn="just">
              <a:lnSpc>
                <a:spcPct val="100000"/>
              </a:lnSpc>
              <a:spcBef>
                <a:spcPts val="0"/>
              </a:spcBef>
              <a:buFont typeface="Wingdings" panose="05000000000000000000" pitchFamily="2" charset="2"/>
              <a:buChar char="§"/>
              <a:defRPr/>
            </a:pPr>
            <a:endParaRPr lang="fr-FR" sz="2800" dirty="0"/>
          </a:p>
          <a:p>
            <a:pPr marL="457200" indent="-457200" algn="just">
              <a:lnSpc>
                <a:spcPct val="100000"/>
              </a:lnSpc>
              <a:spcBef>
                <a:spcPts val="0"/>
              </a:spcBef>
              <a:buFont typeface="Wingdings" panose="05000000000000000000" pitchFamily="2" charset="2"/>
              <a:buChar char="§"/>
              <a:defRPr/>
            </a:pPr>
            <a:r>
              <a:rPr lang="en-US" sz="2800" kern="0" dirty="0">
                <a:solidFill>
                  <a:prstClr val="black"/>
                </a:solidFill>
              </a:rPr>
              <a:t>Surprisingly, the legal basis is </a:t>
            </a:r>
            <a:r>
              <a:rPr lang="en-US" sz="2800" b="1" kern="0" dirty="0">
                <a:solidFill>
                  <a:prstClr val="black"/>
                </a:solidFill>
              </a:rPr>
              <a:t>Article 83(2) TFEU </a:t>
            </a:r>
            <a:r>
              <a:rPr lang="en-US" sz="2800" kern="0" dirty="0">
                <a:solidFill>
                  <a:prstClr val="black"/>
                </a:solidFill>
              </a:rPr>
              <a:t>and not </a:t>
            </a:r>
            <a:r>
              <a:rPr lang="en-US" sz="2800" b="1" kern="0" dirty="0">
                <a:solidFill>
                  <a:prstClr val="black"/>
                </a:solidFill>
              </a:rPr>
              <a:t>Article 325 TFEU</a:t>
            </a:r>
            <a:r>
              <a:rPr lang="en-US" sz="2800" kern="0" dirty="0">
                <a:solidFill>
                  <a:prstClr val="black"/>
                </a:solidFill>
              </a:rPr>
              <a:t>.</a:t>
            </a:r>
          </a:p>
          <a:p>
            <a:pPr marL="457200" indent="-457200" algn="just">
              <a:lnSpc>
                <a:spcPct val="100000"/>
              </a:lnSpc>
              <a:spcBef>
                <a:spcPts val="0"/>
              </a:spcBef>
              <a:buFont typeface="Wingdings" panose="05000000000000000000" pitchFamily="2" charset="2"/>
              <a:buChar char="§"/>
              <a:defRPr/>
            </a:pPr>
            <a:endParaRPr lang="en-US" sz="2400" kern="0" dirty="0">
              <a:solidFill>
                <a:prstClr val="black"/>
              </a:solidFill>
              <a:latin typeface="Calibri" panose="020F0502020204030204"/>
            </a:endParaRPr>
          </a:p>
          <a:p>
            <a:pPr marL="514350" marR="0" lvl="0" indent="-514350" algn="just" defTabSz="914400" rtl="0" eaLnBrk="1" fontAlgn="auto" latinLnBrk="0" hangingPunct="1">
              <a:lnSpc>
                <a:spcPct val="100000"/>
              </a:lnSpc>
              <a:spcBef>
                <a:spcPts val="0"/>
              </a:spcBef>
              <a:spcAft>
                <a:spcPts val="0"/>
              </a:spcAft>
              <a:buClrTx/>
              <a:buSzTx/>
              <a:buFont typeface="+mj-lt"/>
              <a:buAutoNum type="alphaLcParenR"/>
              <a:tabLst/>
              <a:defRPr/>
            </a:pPr>
            <a:endParaRPr lang="en-US" sz="2800" kern="0"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C3A7AC0A-5718-52E4-246D-F98EF8208F56}"/>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09395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F4BEE-F277-1BCF-ACBD-DD6343CCB1C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DED50D-803F-AD10-DF81-8C86EC59F78A}"/>
              </a:ext>
            </a:extLst>
          </p:cNvPr>
          <p:cNvSpPr>
            <a:spLocks noGrp="1"/>
          </p:cNvSpPr>
          <p:nvPr>
            <p:ph idx="1"/>
          </p:nvPr>
        </p:nvSpPr>
        <p:spPr>
          <a:xfrm>
            <a:off x="0" y="720603"/>
            <a:ext cx="11461888" cy="4956297"/>
          </a:xfrm>
        </p:spPr>
        <p:txBody>
          <a:bodyPr>
            <a:normAutofit/>
          </a:bodyPr>
          <a:lstStyle/>
          <a:p>
            <a:pPr algn="just">
              <a:lnSpc>
                <a:spcPct val="100000"/>
              </a:lnSpc>
              <a:spcBef>
                <a:spcPts val="0"/>
              </a:spcBef>
              <a:defRPr/>
            </a:pPr>
            <a:r>
              <a:rPr lang="en-US" sz="2400" b="1" dirty="0">
                <a:solidFill>
                  <a:schemeClr val="accent6">
                    <a:lumMod val="50000"/>
                  </a:schemeClr>
                </a:solidFill>
              </a:rPr>
              <a:t>Article 83 TFEU</a:t>
            </a:r>
            <a:endParaRPr lang="en-US" sz="2400" b="1" kern="0" dirty="0">
              <a:solidFill>
                <a:prstClr val="black"/>
              </a:solidFill>
              <a:latin typeface="Calibri" panose="020F0502020204030204"/>
            </a:endParaRPr>
          </a:p>
          <a:p>
            <a:pPr algn="just" defTabSz="914400"/>
            <a:r>
              <a:rPr lang="en-US" sz="2400" kern="0" dirty="0"/>
              <a:t>(1) “The European Parliament and the Council may, by means of </a:t>
            </a:r>
            <a:r>
              <a:rPr lang="en-US" sz="2400" b="1" dirty="0">
                <a:solidFill>
                  <a:schemeClr val="accent6">
                    <a:lumMod val="50000"/>
                  </a:schemeClr>
                </a:solidFill>
              </a:rPr>
              <a:t>directives</a:t>
            </a:r>
            <a:r>
              <a:rPr lang="en-US" sz="2400" b="1" kern="0" dirty="0"/>
              <a:t> </a:t>
            </a:r>
            <a:r>
              <a:rPr lang="en-US" sz="2400" kern="0" dirty="0"/>
              <a:t>adopted in accordance with the ordinary legislative procedure, establish </a:t>
            </a:r>
            <a:r>
              <a:rPr lang="en-US" sz="2400" b="1" dirty="0">
                <a:solidFill>
                  <a:schemeClr val="accent6">
                    <a:lumMod val="50000"/>
                  </a:schemeClr>
                </a:solidFill>
              </a:rPr>
              <a:t>minimum rules </a:t>
            </a:r>
            <a:r>
              <a:rPr lang="en-US" sz="2400" kern="0" dirty="0"/>
              <a:t>concerning the definition of criminal offences and sanctions in the areas of particularly </a:t>
            </a:r>
            <a:r>
              <a:rPr lang="en-US" sz="2400" b="1" dirty="0">
                <a:solidFill>
                  <a:schemeClr val="accent6">
                    <a:lumMod val="50000"/>
                  </a:schemeClr>
                </a:solidFill>
              </a:rPr>
              <a:t>serious crime with a cross-border dimension </a:t>
            </a:r>
            <a:r>
              <a:rPr lang="en-US" sz="2400" kern="0" dirty="0"/>
              <a:t>(…). These areas of crime are the following: terrorism, trafficking in human beings and sexual exploitation of women and children, illicit drug trafficking, illicit arms trafficking, money laundering, corruption, counterfeiting of means of payment, computer crime and </a:t>
            </a:r>
            <a:r>
              <a:rPr lang="en-US" sz="2400" kern="0" dirty="0" err="1"/>
              <a:t>organised</a:t>
            </a:r>
            <a:r>
              <a:rPr lang="en-US" sz="2400" kern="0" dirty="0"/>
              <a:t> crime.</a:t>
            </a:r>
          </a:p>
          <a:p>
            <a:pPr algn="just" defTabSz="914400"/>
            <a:r>
              <a:rPr lang="en-US" sz="2400" kern="0" dirty="0"/>
              <a:t>(2) If the approximation of criminal laws and regulations of the Member States proves essential </a:t>
            </a:r>
            <a:r>
              <a:rPr lang="en-US" sz="2400" b="1" dirty="0">
                <a:solidFill>
                  <a:schemeClr val="accent6">
                    <a:lumMod val="50000"/>
                  </a:schemeClr>
                </a:solidFill>
              </a:rPr>
              <a:t>to ensure the effective implementation of a Union policy in an area which has been subject to </a:t>
            </a:r>
            <a:r>
              <a:rPr lang="en-US" sz="2400" b="1" dirty="0" err="1">
                <a:solidFill>
                  <a:schemeClr val="accent6">
                    <a:lumMod val="50000"/>
                  </a:schemeClr>
                </a:solidFill>
              </a:rPr>
              <a:t>harmonisation</a:t>
            </a:r>
            <a:r>
              <a:rPr lang="en-US" sz="2400" b="1" dirty="0">
                <a:solidFill>
                  <a:schemeClr val="accent6">
                    <a:lumMod val="50000"/>
                  </a:schemeClr>
                </a:solidFill>
              </a:rPr>
              <a:t> measures</a:t>
            </a:r>
            <a:r>
              <a:rPr lang="en-US" sz="2400" kern="0" dirty="0"/>
              <a:t>, directives may establish minimum rules with regard to the definition of criminal offences and sanctions in the area concerned.”</a:t>
            </a:r>
          </a:p>
          <a:p>
            <a:pPr algn="just">
              <a:lnSpc>
                <a:spcPct val="100000"/>
              </a:lnSpc>
              <a:spcBef>
                <a:spcPts val="0"/>
              </a:spcBef>
              <a:defRPr/>
            </a:pPr>
            <a:endParaRPr lang="en-US" sz="2400" b="1" dirty="0">
              <a:solidFill>
                <a:schemeClr val="accent6">
                  <a:lumMod val="50000"/>
                </a:schemeClr>
              </a:solidFill>
            </a:endParaRPr>
          </a:p>
        </p:txBody>
      </p:sp>
      <p:sp>
        <p:nvSpPr>
          <p:cNvPr id="2" name="Titre 1">
            <a:extLst>
              <a:ext uri="{FF2B5EF4-FFF2-40B4-BE49-F238E27FC236}">
                <a16:creationId xmlns:a16="http://schemas.microsoft.com/office/drawing/2014/main" id="{D2C48470-96FE-3FDE-76DD-67EB8FB4BD56}"/>
              </a:ext>
            </a:extLst>
          </p:cNvPr>
          <p:cNvSpPr>
            <a:spLocks noGrp="1"/>
          </p:cNvSpPr>
          <p:nvPr>
            <p:ph type="title"/>
          </p:nvPr>
        </p:nvSpPr>
        <p:spPr>
          <a:xfrm>
            <a:off x="229904" y="1"/>
            <a:ext cx="11160123" cy="1061156"/>
          </a:xfrm>
        </p:spPr>
        <p:txBody>
          <a:bodyPr/>
          <a:lstStyle/>
          <a:p>
            <a:r>
              <a:rPr lang="fr-FR" sz="2800" u="none" dirty="0"/>
              <a:t>PIF DIRECTIVE AND OFFENCES</a:t>
            </a:r>
            <a:endParaRPr lang="fr-FR" sz="2800" dirty="0"/>
          </a:p>
        </p:txBody>
      </p:sp>
      <p:sp>
        <p:nvSpPr>
          <p:cNvPr id="7" name="Rectangle 6">
            <a:extLst>
              <a:ext uri="{FF2B5EF4-FFF2-40B4-BE49-F238E27FC236}">
                <a16:creationId xmlns:a16="http://schemas.microsoft.com/office/drawing/2014/main" id="{119D093C-1299-5FB5-DC29-85EB2CF652F6}"/>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91430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5851E-62A6-4D07-44BA-34236B239313}"/>
              </a:ext>
            </a:extLst>
          </p:cNvPr>
          <p:cNvSpPr>
            <a:spLocks noGrp="1"/>
          </p:cNvSpPr>
          <p:nvPr>
            <p:ph idx="1"/>
          </p:nvPr>
        </p:nvSpPr>
        <p:spPr>
          <a:xfrm>
            <a:off x="0" y="2173044"/>
            <a:ext cx="12009120" cy="4172193"/>
          </a:xfrm>
        </p:spPr>
        <p:txBody>
          <a:bodyPr>
            <a:normAutofit/>
          </a:bodyPr>
          <a:lstStyle/>
          <a:p>
            <a:r>
              <a:rPr lang="en-US" sz="3600" dirty="0">
                <a:solidFill>
                  <a:schemeClr val="accent6">
                    <a:lumMod val="50000"/>
                  </a:schemeClr>
                </a:solidFill>
              </a:rPr>
              <a:t>Introduction to the Directive 2017/1371 (“PIF Directive”) and relevant CJEU case law </a:t>
            </a:r>
            <a:endParaRPr lang="fr-FR" sz="3600" dirty="0">
              <a:solidFill>
                <a:schemeClr val="accent6">
                  <a:lumMod val="50000"/>
                </a:schemeClr>
              </a:solidFill>
            </a:endParaRPr>
          </a:p>
        </p:txBody>
      </p:sp>
      <p:sp>
        <p:nvSpPr>
          <p:cNvPr id="3" name="Title 2">
            <a:extLst>
              <a:ext uri="{FF2B5EF4-FFF2-40B4-BE49-F238E27FC236}">
                <a16:creationId xmlns:a16="http://schemas.microsoft.com/office/drawing/2014/main" id="{A06D4E65-ACF7-73C8-C259-D66B58834847}"/>
              </a:ext>
            </a:extLst>
          </p:cNvPr>
          <p:cNvSpPr>
            <a:spLocks noGrp="1"/>
          </p:cNvSpPr>
          <p:nvPr>
            <p:ph type="title"/>
          </p:nvPr>
        </p:nvSpPr>
        <p:spPr>
          <a:xfrm>
            <a:off x="0" y="902906"/>
            <a:ext cx="11160123" cy="1660281"/>
          </a:xfrm>
        </p:spPr>
        <p:txBody>
          <a:bodyPr/>
          <a:lstStyle/>
          <a:p>
            <a:r>
              <a:rPr lang="fr-FR" sz="3700" dirty="0">
                <a:solidFill>
                  <a:schemeClr val="accent6">
                    <a:lumMod val="50000"/>
                  </a:schemeClr>
                </a:solidFill>
                <a:latin typeface="+mn-lt"/>
                <a:ea typeface="+mn-ea"/>
                <a:cs typeface="+mn-cs"/>
              </a:rPr>
              <a:t>SESSION I</a:t>
            </a:r>
          </a:p>
        </p:txBody>
      </p:sp>
    </p:spTree>
    <p:extLst>
      <p:ext uri="{BB962C8B-B14F-4D97-AF65-F5344CB8AC3E}">
        <p14:creationId xmlns:p14="http://schemas.microsoft.com/office/powerpoint/2010/main" val="690058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1160123" cy="1230489"/>
          </a:xfrm>
        </p:spPr>
        <p:txBody>
          <a:bodyPr/>
          <a:lstStyle/>
          <a:p>
            <a:r>
              <a:rPr lang="fr-FR" sz="2800" u="none" dirty="0"/>
              <a:t>PIF DIRECTIVE AND OFFENCES</a:t>
            </a:r>
            <a:endParaRPr lang="fr-FR" sz="2400" u="none" dirty="0"/>
          </a:p>
        </p:txBody>
      </p:sp>
      <p:sp>
        <p:nvSpPr>
          <p:cNvPr id="5" name="Content Placeholder 3">
            <a:extLst>
              <a:ext uri="{FF2B5EF4-FFF2-40B4-BE49-F238E27FC236}">
                <a16:creationId xmlns:a16="http://schemas.microsoft.com/office/drawing/2014/main" id="{48BF8CA3-37B0-5BAC-8B8C-C4156FE80A69}"/>
              </a:ext>
            </a:extLst>
          </p:cNvPr>
          <p:cNvSpPr>
            <a:spLocks noGrp="1"/>
          </p:cNvSpPr>
          <p:nvPr>
            <p:ph idx="1"/>
          </p:nvPr>
        </p:nvSpPr>
        <p:spPr>
          <a:xfrm>
            <a:off x="369183" y="1004710"/>
            <a:ext cx="11160124" cy="5091289"/>
          </a:xfrm>
        </p:spPr>
        <p:txBody>
          <a:bodyPr>
            <a:normAutofit/>
          </a:bodyPr>
          <a:lstStyle/>
          <a:p>
            <a:pPr marL="342900" indent="-342900">
              <a:buFont typeface="Wingdings" panose="05000000000000000000" pitchFamily="2" charset="2"/>
              <a:buChar char="§"/>
            </a:pPr>
            <a:r>
              <a:rPr lang="fr-FR" dirty="0"/>
              <a:t>The directive </a:t>
            </a:r>
            <a:r>
              <a:rPr lang="fr-FR" dirty="0" err="1"/>
              <a:t>provides</a:t>
            </a:r>
            <a:r>
              <a:rPr lang="fr-FR" dirty="0"/>
              <a:t> </a:t>
            </a:r>
            <a:r>
              <a:rPr lang="fr-FR" dirty="0" err="1"/>
              <a:t>common</a:t>
            </a:r>
            <a:r>
              <a:rPr lang="fr-FR" dirty="0"/>
              <a:t> </a:t>
            </a:r>
            <a:r>
              <a:rPr lang="fr-FR" dirty="0" err="1"/>
              <a:t>definitions</a:t>
            </a:r>
            <a:r>
              <a:rPr lang="fr-FR" dirty="0"/>
              <a:t> of a </a:t>
            </a:r>
            <a:r>
              <a:rPr lang="fr-FR" dirty="0" err="1"/>
              <a:t>number</a:t>
            </a:r>
            <a:r>
              <a:rPr lang="fr-FR" dirty="0"/>
              <a:t> of offences against the EU budget and </a:t>
            </a:r>
            <a:r>
              <a:rPr lang="fr-FR" dirty="0" err="1"/>
              <a:t>funds</a:t>
            </a:r>
            <a:r>
              <a:rPr lang="fr-FR" dirty="0"/>
              <a:t> (« </a:t>
            </a:r>
            <a:r>
              <a:rPr lang="fr-FR" b="1" dirty="0"/>
              <a:t>PIF offences </a:t>
            </a:r>
            <a:r>
              <a:rPr lang="fr-FR" dirty="0"/>
              <a:t>»).</a:t>
            </a:r>
          </a:p>
          <a:p>
            <a:pPr marL="342900" indent="-342900">
              <a:buFont typeface="Wingdings" panose="05000000000000000000" pitchFamily="2" charset="2"/>
              <a:buChar char="§"/>
            </a:pPr>
            <a:endParaRPr lang="fr-FR" dirty="0"/>
          </a:p>
          <a:p>
            <a:r>
              <a:rPr lang="fr-FR" dirty="0"/>
              <a:t>			</a:t>
            </a:r>
            <a:r>
              <a:rPr lang="fr-FR" u="sng" dirty="0"/>
              <a:t>Article 2 – </a:t>
            </a:r>
            <a:r>
              <a:rPr lang="fr-FR" u="sng" dirty="0" err="1"/>
              <a:t>Definitions</a:t>
            </a:r>
            <a:r>
              <a:rPr lang="fr-FR" u="sng" dirty="0"/>
              <a:t> and scope</a:t>
            </a:r>
          </a:p>
          <a:p>
            <a:pPr marL="342900" indent="-342900" algn="just">
              <a:buFont typeface="Wingdings" panose="05000000000000000000" pitchFamily="2" charset="2"/>
              <a:buChar char="§"/>
            </a:pPr>
            <a:r>
              <a:rPr kumimoji="0" lang="en-US" sz="240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Financial interests of the EU </a:t>
            </a:r>
            <a:r>
              <a:rPr kumimoji="0" lang="en-US" sz="24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means </a:t>
            </a:r>
            <a:r>
              <a:rPr kumimoji="0" lang="en-US" sz="24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all revenues, expenditure and assets </a:t>
            </a:r>
            <a:r>
              <a:rPr kumimoji="0" lang="en-US" sz="24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covered by, acquired through, or due to:</a:t>
            </a:r>
          </a:p>
          <a:p>
            <a:pPr marL="1257300" lvl="1" indent="-571500">
              <a:lnSpc>
                <a:spcPct val="100000"/>
              </a:lnSpc>
              <a:spcBef>
                <a:spcPts val="0"/>
              </a:spcBef>
              <a:buFontTx/>
              <a:buAutoNum type="romanLcParenBoth"/>
              <a:defRPr/>
            </a:pPr>
            <a:r>
              <a:rPr kumimoji="0" lang="en-US"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the Union budget; </a:t>
            </a:r>
          </a:p>
          <a:p>
            <a:pPr marL="1257300" lvl="1" indent="-571500">
              <a:lnSpc>
                <a:spcPct val="100000"/>
              </a:lnSpc>
              <a:spcBef>
                <a:spcPts val="0"/>
              </a:spcBef>
              <a:buFontTx/>
              <a:buAutoNum type="romanLcParenBoth"/>
              <a:defRPr/>
            </a:pPr>
            <a:r>
              <a:rPr kumimoji="0" lang="en-US"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the budgets of the Union institutions, bodies, offices and agencies established pursuant to the Treaties or budgets</a:t>
            </a:r>
            <a:r>
              <a:rPr kumimoji="0" lang="en-US" b="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directly or indirectly managed and monitored by them</a:t>
            </a:r>
            <a:r>
              <a:rPr kumimoji="0" lang="en-US"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a:t>
            </a:r>
            <a:endParaRPr kumimoji="0" lang="hr-HR"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46120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B60C0-993E-90A0-225A-CCF9C7C94F6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397FA87-3899-FD51-5361-48467B68014C}"/>
              </a:ext>
            </a:extLst>
          </p:cNvPr>
          <p:cNvSpPr>
            <a:spLocks noGrp="1"/>
          </p:cNvSpPr>
          <p:nvPr>
            <p:ph type="title"/>
          </p:nvPr>
        </p:nvSpPr>
        <p:spPr>
          <a:xfrm>
            <a:off x="0" y="0"/>
            <a:ext cx="11160123" cy="1230489"/>
          </a:xfrm>
        </p:spPr>
        <p:txBody>
          <a:bodyPr/>
          <a:lstStyle/>
          <a:p>
            <a:r>
              <a:rPr lang="fr-FR" sz="2800" u="none" dirty="0"/>
              <a:t>PIF DIRECTIVE AND OFFENCES</a:t>
            </a:r>
            <a:endParaRPr lang="fr-FR" sz="2400" u="none" dirty="0"/>
          </a:p>
        </p:txBody>
      </p:sp>
      <p:sp>
        <p:nvSpPr>
          <p:cNvPr id="7" name="Rectangle 6">
            <a:extLst>
              <a:ext uri="{FF2B5EF4-FFF2-40B4-BE49-F238E27FC236}">
                <a16:creationId xmlns:a16="http://schemas.microsoft.com/office/drawing/2014/main" id="{9D7801CC-8A7C-D6B5-F141-595DA7CFA7A9}"/>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8252F266-6A25-6F08-5B35-FFB9822D9F6B}"/>
              </a:ext>
            </a:extLst>
          </p:cNvPr>
          <p:cNvSpPr>
            <a:spLocks noGrp="1"/>
          </p:cNvSpPr>
          <p:nvPr>
            <p:ph idx="1"/>
          </p:nvPr>
        </p:nvSpPr>
        <p:spPr>
          <a:xfrm>
            <a:off x="391760" y="1230489"/>
            <a:ext cx="11160124" cy="4446411"/>
          </a:xfrm>
        </p:spPr>
        <p:txBody>
          <a:bodyPr>
            <a:normAutofit fontScale="92500" lnSpcReduction="10000"/>
          </a:bodyPr>
          <a:lstStyle/>
          <a:p>
            <a:pPr marL="514350" indent="-514350" defTabSz="914400">
              <a:buFont typeface="+mj-lt"/>
              <a:buAutoNum type="arabicPeriod"/>
            </a:pPr>
            <a:r>
              <a:rPr lang="en-US" sz="2600" b="1" kern="0" dirty="0">
                <a:latin typeface="Calibri" panose="020F0502020204030204" pitchFamily="34" charset="0"/>
              </a:rPr>
              <a:t>Fraud  affecting the Union‘s financial interests</a:t>
            </a:r>
            <a:endParaRPr lang="en-US" sz="2600" kern="0" dirty="0">
              <a:latin typeface="Calibri" panose="020F0502020204030204" pitchFamily="34" charset="0"/>
            </a:endParaRPr>
          </a:p>
          <a:p>
            <a:pPr marL="0" indent="0" defTabSz="914400">
              <a:buFontTx/>
              <a:buNone/>
            </a:pPr>
            <a:r>
              <a:rPr lang="en-US" sz="2600" kern="0" dirty="0">
                <a:latin typeface="Arial" panose="020B0604020202020204" pitchFamily="34" charset="0"/>
              </a:rPr>
              <a:t>	–</a:t>
            </a:r>
            <a:r>
              <a:rPr lang="en-US" sz="2600" kern="0" dirty="0">
                <a:latin typeface="Calibri" panose="020F0502020204030204" pitchFamily="34" charset="0"/>
              </a:rPr>
              <a:t>in respect of (other) </a:t>
            </a:r>
            <a:r>
              <a:rPr lang="en-US" sz="2600" b="1" kern="0" dirty="0">
                <a:latin typeface="Calibri" panose="020F0502020204030204" pitchFamily="34" charset="0"/>
              </a:rPr>
              <a:t>expenditures</a:t>
            </a:r>
            <a:r>
              <a:rPr lang="en-US" sz="2600" kern="0" dirty="0">
                <a:latin typeface="Calibri" panose="020F0502020204030204" pitchFamily="34" charset="0"/>
              </a:rPr>
              <a:t>(Article 3(2)a)) </a:t>
            </a:r>
          </a:p>
          <a:p>
            <a:pPr marL="0" indent="0" defTabSz="914400">
              <a:buFontTx/>
              <a:buNone/>
            </a:pPr>
            <a:r>
              <a:rPr lang="en-US" sz="2600" kern="0" dirty="0">
                <a:latin typeface="Arial" panose="020B0604020202020204" pitchFamily="34" charset="0"/>
              </a:rPr>
              <a:t>	–</a:t>
            </a:r>
            <a:r>
              <a:rPr lang="en-US" sz="2600" kern="0" dirty="0">
                <a:latin typeface="Calibri" panose="020F0502020204030204" pitchFamily="34" charset="0"/>
              </a:rPr>
              <a:t>in respect of </a:t>
            </a:r>
            <a:r>
              <a:rPr lang="en-US" sz="2600" b="1" kern="0" dirty="0">
                <a:latin typeface="Calibri" panose="020F0502020204030204" pitchFamily="34" charset="0"/>
              </a:rPr>
              <a:t>procurement related expenditures </a:t>
            </a:r>
            <a:r>
              <a:rPr lang="en-US" sz="2600" kern="0" dirty="0">
                <a:latin typeface="Calibri" panose="020F0502020204030204" pitchFamily="34" charset="0"/>
              </a:rPr>
              <a:t>(Article 3(2)b))</a:t>
            </a:r>
          </a:p>
          <a:p>
            <a:pPr marL="0" indent="0" defTabSz="914400">
              <a:buFontTx/>
              <a:buNone/>
            </a:pPr>
            <a:r>
              <a:rPr lang="en-US" sz="2600" kern="0" dirty="0">
                <a:latin typeface="Arial" panose="020B0604020202020204" pitchFamily="34" charset="0"/>
              </a:rPr>
              <a:t>	–</a:t>
            </a:r>
            <a:r>
              <a:rPr lang="en-US" sz="2600" kern="0" dirty="0">
                <a:latin typeface="Calibri" panose="020F0502020204030204" pitchFamily="34" charset="0"/>
              </a:rPr>
              <a:t>in respect of (other) </a:t>
            </a:r>
            <a:r>
              <a:rPr lang="en-US" sz="2600" b="1" kern="0" dirty="0">
                <a:latin typeface="Calibri" panose="020F0502020204030204" pitchFamily="34" charset="0"/>
              </a:rPr>
              <a:t>revenues</a:t>
            </a:r>
            <a:r>
              <a:rPr lang="en-US" sz="2600" kern="0" dirty="0">
                <a:latin typeface="Calibri" panose="020F0502020204030204" pitchFamily="34" charset="0"/>
              </a:rPr>
              <a:t>(Article 3(2)c))</a:t>
            </a:r>
          </a:p>
          <a:p>
            <a:pPr marL="0" indent="0" algn="just" defTabSz="914400">
              <a:buFontTx/>
              <a:buNone/>
            </a:pPr>
            <a:r>
              <a:rPr lang="en-US" sz="2600" kern="0" dirty="0">
                <a:latin typeface="Arial" panose="020B0604020202020204" pitchFamily="34" charset="0"/>
              </a:rPr>
              <a:t>	–</a:t>
            </a:r>
            <a:r>
              <a:rPr lang="en-US" sz="2600" kern="0" dirty="0">
                <a:latin typeface="Calibri" panose="020F0502020204030204" pitchFamily="34" charset="0"/>
              </a:rPr>
              <a:t>in respect of </a:t>
            </a:r>
            <a:r>
              <a:rPr lang="en-US" sz="2600" b="1" kern="0" dirty="0">
                <a:latin typeface="Calibri" panose="020F0502020204030204" pitchFamily="34" charset="0"/>
              </a:rPr>
              <a:t>VAT revenues </a:t>
            </a:r>
            <a:r>
              <a:rPr lang="en-US" sz="2600" kern="0" dirty="0">
                <a:latin typeface="Calibri" panose="020F0502020204030204" pitchFamily="34" charset="0"/>
              </a:rPr>
              <a:t>(Article 3(2)d), Article 2(2)) – only where 	connected with the territory of two or more Member States and involving a 	total damage of at least 19 Million €.</a:t>
            </a:r>
          </a:p>
          <a:p>
            <a:pPr marL="514350" indent="-514350" defTabSz="914400">
              <a:buFont typeface="+mj-lt"/>
              <a:buAutoNum type="arabicPeriod" startAt="2"/>
            </a:pPr>
            <a:r>
              <a:rPr lang="en-US" sz="2600" b="1" kern="0" dirty="0">
                <a:latin typeface="Calibri" panose="020F0502020204030204" pitchFamily="34" charset="0"/>
              </a:rPr>
              <a:t>Money laundering </a:t>
            </a:r>
            <a:r>
              <a:rPr lang="en-US" sz="2600" kern="0" dirty="0">
                <a:latin typeface="Calibri" panose="020F0502020204030204" pitchFamily="34" charset="0"/>
              </a:rPr>
              <a:t>in respect of property derived from PIF offences (Article 4(1))</a:t>
            </a:r>
          </a:p>
          <a:p>
            <a:pPr marL="514350" indent="-514350" defTabSz="914400">
              <a:buFont typeface="+mj-lt"/>
              <a:buAutoNum type="arabicPeriod" startAt="2"/>
            </a:pPr>
            <a:r>
              <a:rPr lang="en-US" sz="2600" b="1" kern="0" dirty="0">
                <a:latin typeface="Calibri" panose="020F0502020204030204" pitchFamily="34" charset="0"/>
              </a:rPr>
              <a:t>Active and passive corruption </a:t>
            </a:r>
            <a:r>
              <a:rPr lang="en-US" sz="2600" kern="0" dirty="0">
                <a:latin typeface="Calibri" panose="020F0502020204030204" pitchFamily="34" charset="0"/>
              </a:rPr>
              <a:t>(Article 4(2))</a:t>
            </a:r>
          </a:p>
          <a:p>
            <a:pPr marL="514350" indent="-514350" defTabSz="914400">
              <a:buFont typeface="+mj-lt"/>
              <a:buAutoNum type="arabicPeriod" startAt="2"/>
            </a:pPr>
            <a:r>
              <a:rPr lang="en-US" sz="2600" b="1" kern="0" dirty="0">
                <a:latin typeface="Calibri" panose="020F0502020204030204" pitchFamily="34" charset="0"/>
              </a:rPr>
              <a:t>Misappropriation when committed by a public official </a:t>
            </a:r>
            <a:r>
              <a:rPr lang="en-US" sz="2600" kern="0" dirty="0">
                <a:latin typeface="Calibri" panose="020F0502020204030204" pitchFamily="34" charset="0"/>
              </a:rPr>
              <a:t>(Article 4(3))</a:t>
            </a:r>
          </a:p>
          <a:p>
            <a:endParaRPr lang="fr-FR" dirty="0"/>
          </a:p>
        </p:txBody>
      </p:sp>
    </p:spTree>
    <p:extLst>
      <p:ext uri="{BB962C8B-B14F-4D97-AF65-F5344CB8AC3E}">
        <p14:creationId xmlns:p14="http://schemas.microsoft.com/office/powerpoint/2010/main" val="400042446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921D1-49AC-581D-4318-8BE44C000EA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94F02CD-6818-D5C7-201B-FA027195FF2D}"/>
              </a:ext>
            </a:extLst>
          </p:cNvPr>
          <p:cNvSpPr>
            <a:spLocks noGrp="1"/>
          </p:cNvSpPr>
          <p:nvPr>
            <p:ph type="title"/>
          </p:nvPr>
        </p:nvSpPr>
        <p:spPr>
          <a:xfrm>
            <a:off x="0" y="0"/>
            <a:ext cx="11160123" cy="1230489"/>
          </a:xfrm>
        </p:spPr>
        <p:txBody>
          <a:bodyPr/>
          <a:lstStyle/>
          <a:p>
            <a:r>
              <a:rPr lang="fr-FR" sz="2800" u="none" dirty="0"/>
              <a:t>PIF DIRECTIVE AND OFFENCES</a:t>
            </a:r>
            <a:endParaRPr lang="fr-FR" sz="2400" u="none" dirty="0"/>
          </a:p>
        </p:txBody>
      </p:sp>
      <p:sp>
        <p:nvSpPr>
          <p:cNvPr id="7" name="Rectangle 6">
            <a:extLst>
              <a:ext uri="{FF2B5EF4-FFF2-40B4-BE49-F238E27FC236}">
                <a16:creationId xmlns:a16="http://schemas.microsoft.com/office/drawing/2014/main" id="{93CF4027-570C-0E61-6B5E-F9D40D8EC71B}"/>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0EC2074-EC25-CBE7-BC10-FAC287EF6711}"/>
              </a:ext>
            </a:extLst>
          </p:cNvPr>
          <p:cNvSpPr>
            <a:spLocks noGrp="1"/>
          </p:cNvSpPr>
          <p:nvPr>
            <p:ph idx="1"/>
          </p:nvPr>
        </p:nvSpPr>
        <p:spPr/>
        <p:txBody>
          <a:bodyPr/>
          <a:lstStyle/>
          <a:p>
            <a:endParaRPr lang="it-IT"/>
          </a:p>
        </p:txBody>
      </p:sp>
      <p:sp>
        <p:nvSpPr>
          <p:cNvPr id="6" name="Content Placeholder 6">
            <a:extLst>
              <a:ext uri="{FF2B5EF4-FFF2-40B4-BE49-F238E27FC236}">
                <a16:creationId xmlns:a16="http://schemas.microsoft.com/office/drawing/2014/main" id="{799FDEA0-9C12-04C8-11A5-CD7AA502B873}"/>
              </a:ext>
            </a:extLst>
          </p:cNvPr>
          <p:cNvSpPr txBox="1">
            <a:spLocks/>
          </p:cNvSpPr>
          <p:nvPr/>
        </p:nvSpPr>
        <p:spPr>
          <a:xfrm>
            <a:off x="238900" y="1379620"/>
            <a:ext cx="5716423" cy="5349793"/>
          </a:xfrm>
          <a:prstGeom prst="rect">
            <a:avLst/>
          </a:prstGeom>
          <a:solidFill>
            <a:schemeClr val="bg1"/>
          </a:solidFill>
          <a:ln>
            <a:solidFill>
              <a:schemeClr val="tx1"/>
            </a:solidFill>
          </a:ln>
        </p:spPr>
        <p:txBody>
          <a:bodyPr>
            <a:normAutofit fontScale="8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defTabSz="914400"/>
            <a:endParaRPr lang="en-US" sz="1600" kern="0" dirty="0">
              <a:solidFill>
                <a:srgbClr val="000000"/>
              </a:solidFill>
            </a:endParaRPr>
          </a:p>
          <a:p>
            <a:pPr marL="0" indent="0" algn="ctr" defTabSz="914400">
              <a:buNone/>
            </a:pPr>
            <a:r>
              <a:rPr lang="en-US" sz="4200" b="1" kern="0" dirty="0"/>
              <a:t>STRENGHTS</a:t>
            </a:r>
            <a:endParaRPr lang="en-US" sz="2800" b="1" kern="0" dirty="0"/>
          </a:p>
          <a:p>
            <a:pPr marL="0" indent="0" defTabSz="914400">
              <a:buNone/>
            </a:pPr>
            <a:endParaRPr lang="en-US" sz="2800" b="1" kern="0" dirty="0"/>
          </a:p>
          <a:p>
            <a:r>
              <a:rPr lang="en-US" sz="4000" kern="0" dirty="0"/>
              <a:t>New offence of misappropriation;</a:t>
            </a:r>
          </a:p>
          <a:p>
            <a:r>
              <a:rPr lang="en-US" sz="4000" kern="0" dirty="0"/>
              <a:t>Broader notion of corruption;</a:t>
            </a:r>
          </a:p>
          <a:p>
            <a:r>
              <a:rPr lang="en-US" sz="4000" kern="0" dirty="0"/>
              <a:t>Broader notion of public official;</a:t>
            </a:r>
          </a:p>
          <a:p>
            <a:r>
              <a:rPr lang="en-US" sz="4000" kern="0" dirty="0"/>
              <a:t>More comprehensive definition of fraud</a:t>
            </a:r>
          </a:p>
          <a:p>
            <a:r>
              <a:rPr lang="en-US" sz="4000" kern="0" dirty="0"/>
              <a:t>VAT-related fraud</a:t>
            </a:r>
            <a:endParaRPr lang="fr-FR" sz="2800" kern="0" dirty="0"/>
          </a:p>
        </p:txBody>
      </p:sp>
      <p:sp>
        <p:nvSpPr>
          <p:cNvPr id="8" name="Content Placeholder 6">
            <a:extLst>
              <a:ext uri="{FF2B5EF4-FFF2-40B4-BE49-F238E27FC236}">
                <a16:creationId xmlns:a16="http://schemas.microsoft.com/office/drawing/2014/main" id="{07D81060-154E-7DCE-DAA0-8E6C6788321E}"/>
              </a:ext>
            </a:extLst>
          </p:cNvPr>
          <p:cNvSpPr txBox="1">
            <a:spLocks/>
          </p:cNvSpPr>
          <p:nvPr/>
        </p:nvSpPr>
        <p:spPr>
          <a:xfrm>
            <a:off x="6096000" y="1379619"/>
            <a:ext cx="5716423" cy="5349793"/>
          </a:xfrm>
          <a:prstGeom prst="rect">
            <a:avLst/>
          </a:prstGeom>
          <a:solidFill>
            <a:schemeClr val="bg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kumimoji="0" lang="en-US" sz="2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r>
              <a:rPr kumimoji="0" lang="en-US" b="1" i="0" u="none" strike="noStrike" kern="1200" cap="none" spc="0" normalizeH="0" baseline="0" noProof="0" dirty="0">
                <a:ln>
                  <a:noFill/>
                </a:ln>
                <a:effectLst/>
                <a:uLnTx/>
                <a:uFillTx/>
                <a:ea typeface="+mn-ea"/>
                <a:cs typeface="+mn-cs"/>
              </a:rPr>
              <a:t>WEAKNESSES</a:t>
            </a:r>
            <a:endParaRPr lang="en-US" sz="1800" b="0" i="1" u="none" strike="noStrike" baseline="0" dirty="0"/>
          </a:p>
          <a:p>
            <a:pPr marL="0" indent="0">
              <a:buNone/>
            </a:pPr>
            <a:r>
              <a:rPr kumimoji="0" lang="en-US" sz="2800" b="0" i="0" u="none" strike="noStrike" kern="1200" cap="none" spc="0" normalizeH="0" baseline="0" noProof="0" dirty="0">
                <a:ln>
                  <a:noFill/>
                </a:ln>
                <a:effectLst/>
                <a:uLnTx/>
                <a:uFillTx/>
                <a:ea typeface="+mn-ea"/>
                <a:cs typeface="+mn-cs"/>
              </a:rPr>
              <a:t>-Minimalistic degree of minimum harmonisation</a:t>
            </a:r>
          </a:p>
          <a:p>
            <a:pPr marL="0" indent="0">
              <a:buNone/>
            </a:pPr>
            <a:r>
              <a:rPr lang="en-US" dirty="0"/>
              <a:t>-Reproduces the content of PIF Convention</a:t>
            </a:r>
          </a:p>
          <a:p>
            <a:pPr marL="0" indent="0">
              <a:buNone/>
            </a:pPr>
            <a:r>
              <a:rPr kumimoji="0" lang="en-US" sz="2800" b="0" i="0" u="none" strike="noStrike" kern="1200" cap="none" spc="0" normalizeH="0" baseline="0" noProof="0" dirty="0">
                <a:ln>
                  <a:noFill/>
                </a:ln>
                <a:effectLst/>
                <a:uLnTx/>
                <a:uFillTx/>
                <a:ea typeface="+mn-ea"/>
                <a:cs typeface="+mn-cs"/>
              </a:rPr>
              <a:t>-No minimum penalties</a:t>
            </a:r>
          </a:p>
          <a:p>
            <a:pPr marL="0" indent="0">
              <a:buNone/>
            </a:pPr>
            <a:r>
              <a:rPr kumimoji="0" lang="en-US" sz="2800" b="0" i="0" u="none" strike="noStrike" kern="1200" cap="none" spc="0" normalizeH="0" baseline="0" noProof="0" dirty="0">
                <a:ln>
                  <a:noFill/>
                </a:ln>
                <a:effectLst/>
                <a:uLnTx/>
                <a:uFillTx/>
                <a:ea typeface="+mn-ea"/>
                <a:cs typeface="+mn-cs"/>
              </a:rPr>
              <a:t>-No harmonization of general part</a:t>
            </a:r>
          </a:p>
          <a:p>
            <a:pPr marL="0" indent="0">
              <a:buNone/>
            </a:pPr>
            <a:endParaRPr lang="en-US" sz="1800" i="1" dirty="0">
              <a:latin typeface="Calibri" panose="020F0502020204030204" pitchFamily="34" charset="0"/>
            </a:endParaRPr>
          </a:p>
        </p:txBody>
      </p:sp>
    </p:spTree>
    <p:extLst>
      <p:ext uri="{BB962C8B-B14F-4D97-AF65-F5344CB8AC3E}">
        <p14:creationId xmlns:p14="http://schemas.microsoft.com/office/powerpoint/2010/main" val="423457056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F99A90-B6A1-1E2A-E5D5-16E16663FA48}"/>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Roundtable on CJEU case law</a:t>
            </a:r>
            <a:endParaRPr kumimoji="0" lang="fr-FR" sz="36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endParaRPr lang="fr-FR" dirty="0"/>
          </a:p>
        </p:txBody>
      </p:sp>
      <p:sp>
        <p:nvSpPr>
          <p:cNvPr id="3" name="Title 2">
            <a:extLst>
              <a:ext uri="{FF2B5EF4-FFF2-40B4-BE49-F238E27FC236}">
                <a16:creationId xmlns:a16="http://schemas.microsoft.com/office/drawing/2014/main" id="{E05CBC0E-11D4-F978-D99D-3F8E944666AD}"/>
              </a:ext>
            </a:extLst>
          </p:cNvPr>
          <p:cNvSpPr>
            <a:spLocks noGrp="1"/>
          </p:cNvSpPr>
          <p:nvPr>
            <p:ph type="title"/>
          </p:nvPr>
        </p:nvSpPr>
        <p:spPr/>
        <p:txBody>
          <a:bodyPr/>
          <a:lstStyle/>
          <a:p>
            <a:r>
              <a:rPr lang="fr-FR" sz="3600" dirty="0">
                <a:solidFill>
                  <a:srgbClr val="70AD47">
                    <a:lumMod val="50000"/>
                  </a:srgbClr>
                </a:solidFill>
                <a:latin typeface="Calibri" panose="020F0502020204030204"/>
                <a:ea typeface="+mn-ea"/>
                <a:cs typeface="+mn-cs"/>
              </a:rPr>
              <a:t>SESSION II</a:t>
            </a:r>
          </a:p>
        </p:txBody>
      </p:sp>
    </p:spTree>
    <p:extLst>
      <p:ext uri="{BB962C8B-B14F-4D97-AF65-F5344CB8AC3E}">
        <p14:creationId xmlns:p14="http://schemas.microsoft.com/office/powerpoint/2010/main" val="3971178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19E35-EB17-B91C-7F09-92C36CB2671B}"/>
              </a:ext>
            </a:extLst>
          </p:cNvPr>
          <p:cNvSpPr>
            <a:spLocks noGrp="1"/>
          </p:cNvSpPr>
          <p:nvPr>
            <p:ph idx="1"/>
          </p:nvPr>
        </p:nvSpPr>
        <p:spPr>
          <a:xfrm>
            <a:off x="0" y="1342902"/>
            <a:ext cx="12050973" cy="5463985"/>
          </a:xfrm>
          <a:solidFill>
            <a:schemeClr val="bg1"/>
          </a:solidFill>
        </p:spPr>
        <p:txBody>
          <a:bodyPr>
            <a:normAutofit/>
          </a:bodyPr>
          <a:lstStyle/>
          <a:p>
            <a:r>
              <a:rPr lang="en-GB" sz="2400" b="1" i="0" dirty="0">
                <a:solidFill>
                  <a:srgbClr val="FF0000"/>
                </a:solidFill>
                <a:effectLst/>
              </a:rPr>
              <a:t>Facts of the Case</a:t>
            </a:r>
          </a:p>
          <a:p>
            <a:pPr marL="342900" indent="-342900" algn="just">
              <a:buFont typeface="Wingdings" panose="05000000000000000000" pitchFamily="2" charset="2"/>
              <a:buChar char="§"/>
            </a:pPr>
            <a:r>
              <a:rPr lang="en-GB" sz="2400" dirty="0">
                <a:solidFill>
                  <a:srgbClr val="212529"/>
                </a:solidFill>
              </a:rPr>
              <a:t>T</a:t>
            </a:r>
            <a:r>
              <a:rPr lang="en-GB" sz="2400" b="0" i="0" dirty="0">
                <a:solidFill>
                  <a:srgbClr val="212529"/>
                </a:solidFill>
                <a:effectLst/>
              </a:rPr>
              <a:t>he Romanian Constitutional Court </a:t>
            </a:r>
            <a:r>
              <a:rPr lang="en-GB" sz="2400" b="1" i="0" dirty="0">
                <a:solidFill>
                  <a:srgbClr val="212529"/>
                </a:solidFill>
                <a:effectLst/>
              </a:rPr>
              <a:t>annulled some criminal law decisions </a:t>
            </a:r>
            <a:r>
              <a:rPr lang="en-GB" sz="2400" b="0" i="0" dirty="0">
                <a:solidFill>
                  <a:srgbClr val="212529"/>
                </a:solidFill>
                <a:effectLst/>
              </a:rPr>
              <a:t>due to unlawful composition of the trial or appeal panels. </a:t>
            </a:r>
          </a:p>
          <a:p>
            <a:pPr marL="342900" indent="-342900" algn="just">
              <a:buFont typeface="Wingdings" panose="05000000000000000000" pitchFamily="2" charset="2"/>
              <a:buChar char="§"/>
            </a:pPr>
            <a:r>
              <a:rPr lang="en-GB" sz="2400" dirty="0">
                <a:solidFill>
                  <a:srgbClr val="212529"/>
                </a:solidFill>
              </a:rPr>
              <a:t>T</a:t>
            </a:r>
            <a:r>
              <a:rPr lang="en-GB" sz="2400" b="0" i="0" dirty="0">
                <a:solidFill>
                  <a:srgbClr val="212529"/>
                </a:solidFill>
                <a:effectLst/>
              </a:rPr>
              <a:t>his Constitutional Court case law results in the relevant fraud and corruption cases having to be re-examined, possibly several times. </a:t>
            </a:r>
          </a:p>
          <a:p>
            <a:pPr algn="just"/>
            <a:endParaRPr lang="en-GB" sz="2400" b="0" i="0" dirty="0">
              <a:solidFill>
                <a:srgbClr val="212529"/>
              </a:solidFill>
              <a:effectLst/>
            </a:endParaRPr>
          </a:p>
          <a:p>
            <a:r>
              <a:rPr lang="en-GB" sz="2400" b="1" i="0" dirty="0">
                <a:solidFill>
                  <a:srgbClr val="FF0000"/>
                </a:solidFill>
                <a:effectLst/>
              </a:rPr>
              <a:t>Legal question</a:t>
            </a:r>
          </a:p>
          <a:p>
            <a:pPr marL="342900" indent="-342900" algn="just">
              <a:buFont typeface="Wingdings" panose="05000000000000000000" pitchFamily="2" charset="2"/>
              <a:buChar char="§"/>
            </a:pPr>
            <a:r>
              <a:rPr lang="fr-FR" dirty="0" err="1"/>
              <a:t>Does</a:t>
            </a:r>
            <a:r>
              <a:rPr lang="fr-FR" dirty="0"/>
              <a:t> Article 325 TFEU </a:t>
            </a:r>
            <a:r>
              <a:rPr lang="fr-FR" dirty="0" err="1"/>
              <a:t>preclude</a:t>
            </a:r>
            <a:r>
              <a:rPr lang="fr-FR" dirty="0"/>
              <a:t> the application of the </a:t>
            </a:r>
            <a:r>
              <a:rPr lang="fr-FR" dirty="0" err="1"/>
              <a:t>Constitutional</a:t>
            </a:r>
            <a:r>
              <a:rPr lang="fr-FR" dirty="0"/>
              <a:t> Court decision, </a:t>
            </a:r>
            <a:r>
              <a:rPr lang="en-US" dirty="0"/>
              <a:t>the effect of which would be that judicial decisions that became final before the delivery of that decision would be set aside and new appeal proceedings initiated in cases of serious fraud and corruption?</a:t>
            </a:r>
            <a:endParaRPr lang="fr-FR" dirty="0"/>
          </a:p>
        </p:txBody>
      </p:sp>
      <p:sp>
        <p:nvSpPr>
          <p:cNvPr id="3" name="Title 2">
            <a:extLst>
              <a:ext uri="{FF2B5EF4-FFF2-40B4-BE49-F238E27FC236}">
                <a16:creationId xmlns:a16="http://schemas.microsoft.com/office/drawing/2014/main" id="{A234FAB6-0166-E25C-C603-D5A8DC49BB31}"/>
              </a:ext>
            </a:extLst>
          </p:cNvPr>
          <p:cNvSpPr>
            <a:spLocks noGrp="1"/>
          </p:cNvSpPr>
          <p:nvPr>
            <p:ph type="title"/>
          </p:nvPr>
        </p:nvSpPr>
        <p:spPr>
          <a:xfrm>
            <a:off x="406755" y="51112"/>
            <a:ext cx="11480445" cy="1660281"/>
          </a:xfrm>
        </p:spPr>
        <p:txBody>
          <a:bodyPr>
            <a:normAutofit/>
          </a:bodyPr>
          <a:lstStyle/>
          <a:p>
            <a:r>
              <a:rPr lang="fr-FR" sz="3200" b="0" dirty="0">
                <a:solidFill>
                  <a:srgbClr val="70AD47">
                    <a:lumMod val="50000"/>
                  </a:srgbClr>
                </a:solidFill>
                <a:latin typeface="Calibri" panose="020F0502020204030204"/>
                <a:ea typeface="+mn-ea"/>
                <a:cs typeface="+mn-cs"/>
              </a:rPr>
              <a:t>CJEU </a:t>
            </a:r>
            <a:r>
              <a:rPr lang="fr-FR" sz="3200" b="0" dirty="0" err="1">
                <a:solidFill>
                  <a:srgbClr val="70AD47">
                    <a:lumMod val="50000"/>
                  </a:srgbClr>
                </a:solidFill>
                <a:latin typeface="Calibri" panose="020F0502020204030204"/>
                <a:ea typeface="+mn-ea"/>
                <a:cs typeface="+mn-cs"/>
              </a:rPr>
              <a:t>Joined</a:t>
            </a:r>
            <a:r>
              <a:rPr lang="fr-FR" sz="3200" b="0" dirty="0">
                <a:solidFill>
                  <a:srgbClr val="70AD47">
                    <a:lumMod val="50000"/>
                  </a:srgbClr>
                </a:solidFill>
                <a:latin typeface="Calibri" panose="020F0502020204030204"/>
                <a:ea typeface="+mn-ea"/>
                <a:cs typeface="+mn-cs"/>
              </a:rPr>
              <a:t> Cases C-357/19 and 547/19 (Euro Box Promotion and </a:t>
            </a:r>
            <a:r>
              <a:rPr lang="fr-FR" sz="3200" b="0" dirty="0" err="1">
                <a:solidFill>
                  <a:srgbClr val="70AD47">
                    <a:lumMod val="50000"/>
                  </a:srgbClr>
                </a:solidFill>
                <a:latin typeface="Calibri" panose="020F0502020204030204"/>
                <a:ea typeface="+mn-ea"/>
                <a:cs typeface="+mn-cs"/>
              </a:rPr>
              <a:t>Others</a:t>
            </a:r>
            <a:r>
              <a:rPr lang="fr-FR" sz="3200" b="0" dirty="0">
                <a:solidFill>
                  <a:srgbClr val="70AD47">
                    <a:lumMod val="50000"/>
                  </a:srgbClr>
                </a:solidFill>
                <a:latin typeface="Calibri" panose="020F0502020204030204"/>
                <a:ea typeface="+mn-ea"/>
                <a:cs typeface="+mn-cs"/>
              </a:rPr>
              <a:t>) and C-811/19 and 840/19 (FQ and </a:t>
            </a:r>
            <a:r>
              <a:rPr lang="fr-FR" sz="3200" b="0" dirty="0" err="1">
                <a:solidFill>
                  <a:srgbClr val="70AD47">
                    <a:lumMod val="50000"/>
                  </a:srgbClr>
                </a:solidFill>
                <a:latin typeface="Calibri" panose="020F0502020204030204"/>
                <a:ea typeface="+mn-ea"/>
                <a:cs typeface="+mn-cs"/>
              </a:rPr>
              <a:t>Others</a:t>
            </a:r>
            <a:r>
              <a:rPr lang="fr-FR" sz="3200" b="0" dirty="0">
                <a:solidFill>
                  <a:srgbClr val="70AD47">
                    <a:lumMod val="50000"/>
                  </a:srgbClr>
                </a:solidFill>
                <a:latin typeface="Calibri" panose="020F0502020204030204"/>
                <a:ea typeface="+mn-ea"/>
                <a:cs typeface="+mn-cs"/>
              </a:rPr>
              <a:t>)</a:t>
            </a:r>
          </a:p>
        </p:txBody>
      </p:sp>
    </p:spTree>
    <p:extLst>
      <p:ext uri="{BB962C8B-B14F-4D97-AF65-F5344CB8AC3E}">
        <p14:creationId xmlns:p14="http://schemas.microsoft.com/office/powerpoint/2010/main" val="1914194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74FAB-D5D6-C884-9968-D21CD3F9E80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EEB8E1-CBB4-C2E5-199D-E118F365DCDD}"/>
              </a:ext>
            </a:extLst>
          </p:cNvPr>
          <p:cNvSpPr>
            <a:spLocks noGrp="1"/>
          </p:cNvSpPr>
          <p:nvPr>
            <p:ph idx="1"/>
          </p:nvPr>
        </p:nvSpPr>
        <p:spPr>
          <a:xfrm>
            <a:off x="0" y="1342903"/>
            <a:ext cx="12050973" cy="4771294"/>
          </a:xfrm>
        </p:spPr>
        <p:txBody>
          <a:bodyPr>
            <a:normAutofit/>
          </a:bodyPr>
          <a:lstStyle/>
          <a:p>
            <a:pPr marR="0" lvl="0" algn="just" defTabSz="914400" rtl="0" eaLnBrk="1" fontAlgn="auto" latinLnBrk="0" hangingPunct="1">
              <a:lnSpc>
                <a:spcPct val="100000"/>
              </a:lnSpc>
              <a:spcBef>
                <a:spcPts val="0"/>
              </a:spcBef>
              <a:spcAft>
                <a:spcPts val="0"/>
              </a:spcAft>
              <a:buClrTx/>
              <a:buSzTx/>
              <a:tabLst/>
              <a:defRPr/>
            </a:pPr>
            <a:r>
              <a:rPr lang="en-GB" sz="2400" b="1" i="0" dirty="0">
                <a:solidFill>
                  <a:srgbClr val="FF0000"/>
                </a:solidFill>
                <a:effectLst/>
                <a:latin typeface="Roboto" panose="02000000000000000000" pitchFamily="2" charset="0"/>
              </a:rPr>
              <a:t>CJEU decision</a:t>
            </a:r>
            <a:endParaRPr lang="en-US" sz="2400" b="1" kern="0" dirty="0">
              <a:solidFill>
                <a:prstClr val="black"/>
              </a:solidFill>
              <a:latin typeface="Calibri" panose="020F0502020204030204"/>
            </a:endParaRPr>
          </a:p>
          <a:p>
            <a:pPr marL="342900" indent="-342900" algn="just">
              <a:buFont typeface="Wingdings" panose="05000000000000000000" pitchFamily="2" charset="2"/>
              <a:buChar char="§"/>
            </a:pPr>
            <a:r>
              <a:rPr lang="en-US" sz="2000" b="0" i="0" dirty="0">
                <a:solidFill>
                  <a:srgbClr val="111111"/>
                </a:solidFill>
                <a:effectLst/>
              </a:rPr>
              <a:t>If the organization of justice in the MSs, including the composition of judicial panels in cases of fraud and serious corruption, falls within the competence of those MSs, they are nonetheless required, when exercising that competence, to comply with their obligations deriving from Article 325(1) TFEU.</a:t>
            </a:r>
          </a:p>
          <a:p>
            <a:pPr marL="342900" indent="-342900" algn="just">
              <a:buFont typeface="Wingdings" panose="05000000000000000000" pitchFamily="2" charset="2"/>
              <a:buChar char="§"/>
            </a:pPr>
            <a:r>
              <a:rPr lang="en-US" sz="2000" b="0" i="0" dirty="0">
                <a:solidFill>
                  <a:srgbClr val="111111"/>
                </a:solidFill>
                <a:effectLst/>
              </a:rPr>
              <a:t>Given their complexity and duration, such a re-examination has the effect of prolonging the duration of the corresponding criminal proceedings, which is contrary to the obligations incumbent on Romania under Decision 2006/928.</a:t>
            </a:r>
          </a:p>
          <a:p>
            <a:pPr marL="342900" indent="-342900" algn="just">
              <a:buFont typeface="Wingdings" panose="05000000000000000000" pitchFamily="2" charset="2"/>
              <a:buChar char="§"/>
            </a:pPr>
            <a:r>
              <a:rPr lang="en-US" sz="2000" b="0" i="0" dirty="0">
                <a:solidFill>
                  <a:srgbClr val="111111"/>
                </a:solidFill>
                <a:effectLst/>
              </a:rPr>
              <a:t>Moreover, given the national statute of limitations, re-examining the cases in question could lead to the statute of limitations for the offences and prevent effective and dissuasive sanctioning of persons holding the highest offices of the Romanian state who have been convicted of committing serious fraud and/or corruption offences in the exercise of their office.</a:t>
            </a:r>
          </a:p>
          <a:p>
            <a:pPr marL="342900" indent="-342900" algn="just">
              <a:buFont typeface="Wingdings" panose="05000000000000000000" pitchFamily="2" charset="2"/>
              <a:buChar char="§"/>
            </a:pPr>
            <a:r>
              <a:rPr lang="en-US" sz="2000" dirty="0"/>
              <a:t>This would make the risk of impunity systemic for this group of persons and would jeopardise the objective of fighting corruption at the highest level.</a:t>
            </a:r>
          </a:p>
        </p:txBody>
      </p:sp>
      <p:sp>
        <p:nvSpPr>
          <p:cNvPr id="6" name="Title 2">
            <a:extLst>
              <a:ext uri="{FF2B5EF4-FFF2-40B4-BE49-F238E27FC236}">
                <a16:creationId xmlns:a16="http://schemas.microsoft.com/office/drawing/2014/main" id="{49191BB9-BA35-1092-97FF-7AC98F7278F9}"/>
              </a:ext>
            </a:extLst>
          </p:cNvPr>
          <p:cNvSpPr>
            <a:spLocks noGrp="1"/>
          </p:cNvSpPr>
          <p:nvPr>
            <p:ph type="title"/>
          </p:nvPr>
        </p:nvSpPr>
        <p:spPr>
          <a:xfrm>
            <a:off x="406755" y="51112"/>
            <a:ext cx="11480445" cy="1660281"/>
          </a:xfrm>
        </p:spPr>
        <p:txBody>
          <a:bodyPr>
            <a:normAutofit/>
          </a:bodyPr>
          <a:lstStyle/>
          <a:p>
            <a:r>
              <a:rPr lang="fr-FR" sz="3200" b="0" dirty="0">
                <a:solidFill>
                  <a:srgbClr val="70AD47">
                    <a:lumMod val="50000"/>
                  </a:srgbClr>
                </a:solidFill>
                <a:latin typeface="Calibri" panose="020F0502020204030204"/>
                <a:ea typeface="+mn-ea"/>
                <a:cs typeface="+mn-cs"/>
              </a:rPr>
              <a:t>CJEU </a:t>
            </a:r>
            <a:r>
              <a:rPr lang="fr-FR" sz="3200" b="0" dirty="0" err="1">
                <a:solidFill>
                  <a:srgbClr val="70AD47">
                    <a:lumMod val="50000"/>
                  </a:srgbClr>
                </a:solidFill>
                <a:latin typeface="Calibri" panose="020F0502020204030204"/>
                <a:ea typeface="+mn-ea"/>
                <a:cs typeface="+mn-cs"/>
              </a:rPr>
              <a:t>Joined</a:t>
            </a:r>
            <a:r>
              <a:rPr lang="fr-FR" sz="3200" b="0" dirty="0">
                <a:solidFill>
                  <a:srgbClr val="70AD47">
                    <a:lumMod val="50000"/>
                  </a:srgbClr>
                </a:solidFill>
                <a:latin typeface="Calibri" panose="020F0502020204030204"/>
                <a:ea typeface="+mn-ea"/>
                <a:cs typeface="+mn-cs"/>
              </a:rPr>
              <a:t> Cases C-357/19 and 547/19 (Euro Box Promotion and </a:t>
            </a:r>
            <a:r>
              <a:rPr lang="fr-FR" sz="3200" b="0" dirty="0" err="1">
                <a:solidFill>
                  <a:srgbClr val="70AD47">
                    <a:lumMod val="50000"/>
                  </a:srgbClr>
                </a:solidFill>
                <a:latin typeface="Calibri" panose="020F0502020204030204"/>
                <a:ea typeface="+mn-ea"/>
                <a:cs typeface="+mn-cs"/>
              </a:rPr>
              <a:t>Others</a:t>
            </a:r>
            <a:r>
              <a:rPr lang="fr-FR" sz="3200" b="0" dirty="0">
                <a:solidFill>
                  <a:srgbClr val="70AD47">
                    <a:lumMod val="50000"/>
                  </a:srgbClr>
                </a:solidFill>
                <a:latin typeface="Calibri" panose="020F0502020204030204"/>
                <a:ea typeface="+mn-ea"/>
                <a:cs typeface="+mn-cs"/>
              </a:rPr>
              <a:t>) and C-811/19 and 840/19 (FQ and </a:t>
            </a:r>
            <a:r>
              <a:rPr lang="fr-FR" sz="3200" b="0" dirty="0" err="1">
                <a:solidFill>
                  <a:srgbClr val="70AD47">
                    <a:lumMod val="50000"/>
                  </a:srgbClr>
                </a:solidFill>
                <a:latin typeface="Calibri" panose="020F0502020204030204"/>
                <a:ea typeface="+mn-ea"/>
                <a:cs typeface="+mn-cs"/>
              </a:rPr>
              <a:t>Others</a:t>
            </a:r>
            <a:r>
              <a:rPr lang="fr-FR" sz="3200" b="0" dirty="0">
                <a:solidFill>
                  <a:srgbClr val="70AD47">
                    <a:lumMod val="50000"/>
                  </a:srgbClr>
                </a:solidFill>
                <a:latin typeface="Calibri" panose="020F0502020204030204"/>
                <a:ea typeface="+mn-ea"/>
                <a:cs typeface="+mn-cs"/>
              </a:rPr>
              <a:t>)</a:t>
            </a:r>
          </a:p>
        </p:txBody>
      </p:sp>
    </p:spTree>
    <p:extLst>
      <p:ext uri="{BB962C8B-B14F-4D97-AF65-F5344CB8AC3E}">
        <p14:creationId xmlns:p14="http://schemas.microsoft.com/office/powerpoint/2010/main" val="4136027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79B4E-0062-B4EC-C5E6-467068CEE2B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1F6F26-7AFD-D5AF-3A16-DDDDE4A1B47F}"/>
              </a:ext>
            </a:extLst>
          </p:cNvPr>
          <p:cNvSpPr>
            <a:spLocks noGrp="1"/>
          </p:cNvSpPr>
          <p:nvPr>
            <p:ph idx="1"/>
          </p:nvPr>
        </p:nvSpPr>
        <p:spPr>
          <a:xfrm>
            <a:off x="0" y="1342903"/>
            <a:ext cx="12050973" cy="4771294"/>
          </a:xfrm>
        </p:spPr>
        <p:txBody>
          <a:bodyPr>
            <a:normAutofit/>
          </a:bodyPr>
          <a:lstStyle/>
          <a:p>
            <a:pPr marR="0" lvl="0" algn="just" defTabSz="914400" rtl="0" eaLnBrk="1" fontAlgn="auto" latinLnBrk="0" hangingPunct="1">
              <a:lnSpc>
                <a:spcPct val="100000"/>
              </a:lnSpc>
              <a:spcBef>
                <a:spcPts val="0"/>
              </a:spcBef>
              <a:spcAft>
                <a:spcPts val="0"/>
              </a:spcAft>
              <a:buClrTx/>
              <a:buSzTx/>
              <a:tabLst/>
              <a:defRPr/>
            </a:pPr>
            <a:r>
              <a:rPr lang="en-GB" sz="2400" b="1" i="0" dirty="0">
                <a:solidFill>
                  <a:srgbClr val="FF0000"/>
                </a:solidFill>
                <a:effectLst/>
                <a:latin typeface="Roboto" panose="02000000000000000000" pitchFamily="2" charset="0"/>
              </a:rPr>
              <a:t>CJEU decision</a:t>
            </a:r>
            <a:endParaRPr lang="en-US" sz="2400" b="1" kern="0" dirty="0">
              <a:solidFill>
                <a:prstClr val="black"/>
              </a:solidFill>
              <a:latin typeface="Calibri" panose="020F0502020204030204"/>
            </a:endParaRPr>
          </a:p>
          <a:p>
            <a:pPr marL="342900" indent="-342900" algn="just">
              <a:buFont typeface="Wingdings" panose="05000000000000000000" pitchFamily="2" charset="2"/>
              <a:buChar char="§"/>
            </a:pPr>
            <a:r>
              <a:rPr lang="en-US" sz="2000" dirty="0"/>
              <a:t>Article 325(1) TFEU</a:t>
            </a:r>
            <a:r>
              <a:rPr lang="en-US" sz="2000" dirty="0">
                <a:solidFill>
                  <a:srgbClr val="111111"/>
                </a:solidFill>
              </a:rPr>
              <a:t> precludes national rules or a national practice under which judgments in matters of corruption and value added tax (VAT) fraud, </a:t>
            </a:r>
          </a:p>
          <a:p>
            <a:pPr marL="342900" indent="-342900" algn="just">
              <a:buFont typeface="Wingdings" panose="05000000000000000000" pitchFamily="2" charset="2"/>
              <a:buChar char="§"/>
            </a:pPr>
            <a:r>
              <a:rPr lang="en-US" sz="2000" dirty="0">
                <a:solidFill>
                  <a:srgbClr val="111111"/>
                </a:solidFill>
              </a:rPr>
              <a:t>which were not delivered, at first instance, by panels </a:t>
            </a:r>
            <a:r>
              <a:rPr lang="en-US" sz="2000" dirty="0" err="1">
                <a:solidFill>
                  <a:srgbClr val="111111"/>
                </a:solidFill>
              </a:rPr>
              <a:t>specialised</a:t>
            </a:r>
            <a:r>
              <a:rPr lang="en-US" sz="2000" dirty="0">
                <a:solidFill>
                  <a:srgbClr val="111111"/>
                </a:solidFill>
              </a:rPr>
              <a:t> in such matters or, on appeal, by panels all the members of which were selected by drawing lots, </a:t>
            </a:r>
          </a:p>
          <a:p>
            <a:pPr marL="342900" indent="-342900" algn="just">
              <a:buFont typeface="Wingdings" panose="05000000000000000000" pitchFamily="2" charset="2"/>
              <a:buChar char="§"/>
            </a:pPr>
            <a:r>
              <a:rPr lang="en-US" sz="2000" dirty="0">
                <a:solidFill>
                  <a:srgbClr val="111111"/>
                </a:solidFill>
              </a:rPr>
              <a:t>are rendered absolutely null and void, </a:t>
            </a:r>
          </a:p>
          <a:p>
            <a:pPr marL="342900" indent="-342900" algn="just">
              <a:buFont typeface="Wingdings" panose="05000000000000000000" pitchFamily="2" charset="2"/>
              <a:buChar char="§"/>
            </a:pPr>
            <a:r>
              <a:rPr lang="en-US" sz="2000" dirty="0">
                <a:solidFill>
                  <a:srgbClr val="111111"/>
                </a:solidFill>
              </a:rPr>
              <a:t>such that the cases of corruption and VAT fraud concerned must, as the case may be further to an extraordinary appeal against final judgments, be re-examined at first and/or second instance, </a:t>
            </a:r>
          </a:p>
          <a:p>
            <a:pPr marL="342900" indent="-342900" algn="just">
              <a:buFont typeface="Wingdings" panose="05000000000000000000" pitchFamily="2" charset="2"/>
              <a:buChar char="§"/>
            </a:pPr>
            <a:r>
              <a:rPr lang="en-US" sz="2000" dirty="0">
                <a:solidFill>
                  <a:srgbClr val="111111"/>
                </a:solidFill>
              </a:rPr>
              <a:t>where the application of those national rules or that national practice is capable of giving rise to a systemic risk of acts constituting serious fraud affecting the European Union’s financial interests or corruption in general going unpunished. </a:t>
            </a:r>
            <a:endParaRPr lang="en-US" sz="2000" dirty="0"/>
          </a:p>
        </p:txBody>
      </p:sp>
      <p:sp>
        <p:nvSpPr>
          <p:cNvPr id="6" name="Title 2">
            <a:extLst>
              <a:ext uri="{FF2B5EF4-FFF2-40B4-BE49-F238E27FC236}">
                <a16:creationId xmlns:a16="http://schemas.microsoft.com/office/drawing/2014/main" id="{0F78D717-B2F5-282F-E2B3-E53C6B19DFA5}"/>
              </a:ext>
            </a:extLst>
          </p:cNvPr>
          <p:cNvSpPr>
            <a:spLocks noGrp="1"/>
          </p:cNvSpPr>
          <p:nvPr>
            <p:ph type="title"/>
          </p:nvPr>
        </p:nvSpPr>
        <p:spPr>
          <a:xfrm>
            <a:off x="406755" y="51112"/>
            <a:ext cx="11480445" cy="1660281"/>
          </a:xfrm>
        </p:spPr>
        <p:txBody>
          <a:bodyPr>
            <a:normAutofit/>
          </a:bodyPr>
          <a:lstStyle/>
          <a:p>
            <a:r>
              <a:rPr lang="fr-FR" sz="3200" b="0" dirty="0">
                <a:solidFill>
                  <a:srgbClr val="70AD47">
                    <a:lumMod val="50000"/>
                  </a:srgbClr>
                </a:solidFill>
                <a:latin typeface="Calibri" panose="020F0502020204030204"/>
                <a:ea typeface="+mn-ea"/>
                <a:cs typeface="+mn-cs"/>
              </a:rPr>
              <a:t>CJEU </a:t>
            </a:r>
            <a:r>
              <a:rPr lang="fr-FR" sz="3200" b="0" dirty="0" err="1">
                <a:solidFill>
                  <a:srgbClr val="70AD47">
                    <a:lumMod val="50000"/>
                  </a:srgbClr>
                </a:solidFill>
                <a:latin typeface="Calibri" panose="020F0502020204030204"/>
                <a:ea typeface="+mn-ea"/>
                <a:cs typeface="+mn-cs"/>
              </a:rPr>
              <a:t>Joined</a:t>
            </a:r>
            <a:r>
              <a:rPr lang="fr-FR" sz="3200" b="0" dirty="0">
                <a:solidFill>
                  <a:srgbClr val="70AD47">
                    <a:lumMod val="50000"/>
                  </a:srgbClr>
                </a:solidFill>
                <a:latin typeface="Calibri" panose="020F0502020204030204"/>
                <a:ea typeface="+mn-ea"/>
                <a:cs typeface="+mn-cs"/>
              </a:rPr>
              <a:t> Cases C-357/19 and 547/19 (Euro Box Promotion and </a:t>
            </a:r>
            <a:r>
              <a:rPr lang="fr-FR" sz="3200" b="0" dirty="0" err="1">
                <a:solidFill>
                  <a:srgbClr val="70AD47">
                    <a:lumMod val="50000"/>
                  </a:srgbClr>
                </a:solidFill>
                <a:latin typeface="Calibri" panose="020F0502020204030204"/>
                <a:ea typeface="+mn-ea"/>
                <a:cs typeface="+mn-cs"/>
              </a:rPr>
              <a:t>Others</a:t>
            </a:r>
            <a:r>
              <a:rPr lang="fr-FR" sz="3200" b="0" dirty="0">
                <a:solidFill>
                  <a:srgbClr val="70AD47">
                    <a:lumMod val="50000"/>
                  </a:srgbClr>
                </a:solidFill>
                <a:latin typeface="Calibri" panose="020F0502020204030204"/>
                <a:ea typeface="+mn-ea"/>
                <a:cs typeface="+mn-cs"/>
              </a:rPr>
              <a:t>) and C-811/19 and 840/19 (FQ and </a:t>
            </a:r>
            <a:r>
              <a:rPr lang="fr-FR" sz="3200" b="0" dirty="0" err="1">
                <a:solidFill>
                  <a:srgbClr val="70AD47">
                    <a:lumMod val="50000"/>
                  </a:srgbClr>
                </a:solidFill>
                <a:latin typeface="Calibri" panose="020F0502020204030204"/>
                <a:ea typeface="+mn-ea"/>
                <a:cs typeface="+mn-cs"/>
              </a:rPr>
              <a:t>Others</a:t>
            </a:r>
            <a:r>
              <a:rPr lang="fr-FR" sz="3200" b="0" dirty="0">
                <a:solidFill>
                  <a:srgbClr val="70AD47">
                    <a:lumMod val="50000"/>
                  </a:srgbClr>
                </a:solidFill>
                <a:latin typeface="Calibri" panose="020F0502020204030204"/>
                <a:ea typeface="+mn-ea"/>
                <a:cs typeface="+mn-cs"/>
              </a:rPr>
              <a:t>)</a:t>
            </a:r>
          </a:p>
        </p:txBody>
      </p:sp>
    </p:spTree>
    <p:extLst>
      <p:ext uri="{BB962C8B-B14F-4D97-AF65-F5344CB8AC3E}">
        <p14:creationId xmlns:p14="http://schemas.microsoft.com/office/powerpoint/2010/main" val="768662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367A6-F68C-ACBC-407D-45271034A22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D2CE0-69C1-F6BA-6BD5-904BA4D38008}"/>
              </a:ext>
            </a:extLst>
          </p:cNvPr>
          <p:cNvSpPr>
            <a:spLocks noGrp="1"/>
          </p:cNvSpPr>
          <p:nvPr>
            <p:ph idx="1"/>
          </p:nvPr>
        </p:nvSpPr>
        <p:spPr>
          <a:xfrm>
            <a:off x="0" y="1342902"/>
            <a:ext cx="12192000" cy="5463985"/>
          </a:xfrm>
          <a:solidFill>
            <a:schemeClr val="bg1"/>
          </a:solidFill>
        </p:spPr>
        <p:txBody>
          <a:bodyPr>
            <a:normAutofit/>
          </a:bodyPr>
          <a:lstStyle/>
          <a:p>
            <a:pPr marR="0" lvl="0" algn="just" defTabSz="914400" rtl="0" eaLnBrk="1" fontAlgn="auto" latinLnBrk="0" hangingPunct="1">
              <a:lnSpc>
                <a:spcPct val="100000"/>
              </a:lnSpc>
              <a:spcBef>
                <a:spcPts val="0"/>
              </a:spcBef>
              <a:spcAft>
                <a:spcPts val="0"/>
              </a:spcAft>
              <a:buClrTx/>
              <a:buSzTx/>
              <a:tabLst/>
              <a:defRPr/>
            </a:pPr>
            <a:r>
              <a:rPr lang="en-GB" sz="2800" b="1" i="0" dirty="0">
                <a:solidFill>
                  <a:srgbClr val="FF0000"/>
                </a:solidFill>
                <a:effectLst/>
              </a:rPr>
              <a:t>CJEU decision</a:t>
            </a:r>
            <a:endParaRPr lang="en-US" sz="2800" b="1" kern="0" dirty="0">
              <a:solidFill>
                <a:prstClr val="black"/>
              </a:solidFill>
            </a:endParaRPr>
          </a:p>
          <a:p>
            <a:pPr marL="342900" indent="-342900">
              <a:buFont typeface="Wingdings" panose="05000000000000000000" pitchFamily="2" charset="2"/>
              <a:buChar char="§"/>
            </a:pPr>
            <a:r>
              <a:rPr lang="en-GB" sz="2400" b="0" i="0" dirty="0">
                <a:solidFill>
                  <a:srgbClr val="212529"/>
                </a:solidFill>
                <a:effectLst/>
              </a:rPr>
              <a:t>Regarding the </a:t>
            </a:r>
            <a:r>
              <a:rPr lang="en-GB" sz="2400" b="1" i="0" dirty="0">
                <a:solidFill>
                  <a:srgbClr val="212529"/>
                </a:solidFill>
                <a:effectLst/>
              </a:rPr>
              <a:t>consequences for defence rights</a:t>
            </a:r>
            <a:r>
              <a:rPr lang="en-GB" sz="2400" b="0" i="0" dirty="0">
                <a:solidFill>
                  <a:srgbClr val="212529"/>
                </a:solidFill>
                <a:effectLst/>
              </a:rPr>
              <a:t>, the judges in Luxembourg stated that </a:t>
            </a:r>
          </a:p>
          <a:p>
            <a:pPr marL="1028700" lvl="1" indent="-342900">
              <a:buFont typeface="Wingdings" panose="05000000000000000000" pitchFamily="2" charset="2"/>
              <a:buChar char="§"/>
            </a:pPr>
            <a:r>
              <a:rPr lang="en-GB" sz="2000" b="0" i="0" dirty="0">
                <a:solidFill>
                  <a:srgbClr val="212529"/>
                </a:solidFill>
                <a:effectLst/>
              </a:rPr>
              <a:t>the obligation to ensure that such offences are subject to effective and dissuasive penalties does not exempt the referring court from examining the need to respect the fundamental rights guaranteed by Art. 47 CFR. </a:t>
            </a:r>
          </a:p>
          <a:p>
            <a:pPr marL="342900" indent="-342900">
              <a:buFont typeface="Wingdings" panose="05000000000000000000" pitchFamily="2" charset="2"/>
              <a:buChar char="§"/>
            </a:pPr>
            <a:r>
              <a:rPr lang="en-GB" sz="2400" b="0" i="0" dirty="0">
                <a:solidFill>
                  <a:srgbClr val="212529"/>
                </a:solidFill>
                <a:effectLst/>
              </a:rPr>
              <a:t>However, that court is not allowed to apply a national standard of protection of fundamental rights which would entail a </a:t>
            </a:r>
            <a:r>
              <a:rPr lang="en-GB" sz="2400" b="1" i="0" dirty="0">
                <a:solidFill>
                  <a:srgbClr val="212529"/>
                </a:solidFill>
                <a:effectLst/>
              </a:rPr>
              <a:t>systemic risk of impunity</a:t>
            </a:r>
            <a:r>
              <a:rPr lang="en-GB" sz="2400" b="0" i="0" dirty="0">
                <a:solidFill>
                  <a:srgbClr val="212529"/>
                </a:solidFill>
                <a:effectLst/>
              </a:rPr>
              <a:t>. The requirements resulting from this premise do not prevent any </a:t>
            </a:r>
            <a:r>
              <a:rPr lang="en-GB" sz="2400" b="1" i="0" dirty="0">
                <a:solidFill>
                  <a:srgbClr val="212529"/>
                </a:solidFill>
                <a:effectLst/>
              </a:rPr>
              <a:t>possible non-application of the Constitutional Court's case law </a:t>
            </a:r>
            <a:r>
              <a:rPr lang="en-GB" sz="2400" b="0" i="0" dirty="0">
                <a:solidFill>
                  <a:srgbClr val="212529"/>
                </a:solidFill>
                <a:effectLst/>
              </a:rPr>
              <a:t>on the specialisation and composition of the judicial panels in corruption cases.</a:t>
            </a:r>
          </a:p>
          <a:p>
            <a:pPr marL="342900" indent="-342900">
              <a:buFont typeface="Wingdings" panose="05000000000000000000" pitchFamily="2" charset="2"/>
              <a:buChar char="§"/>
            </a:pPr>
            <a:r>
              <a:rPr lang="en-GB" sz="2400" b="0" i="0" dirty="0">
                <a:solidFill>
                  <a:srgbClr val="212529"/>
                </a:solidFill>
                <a:effectLst/>
              </a:rPr>
              <a:t>A second set of referred questions concerned the consequences for national judges if they disapply the practice of the Constitutional Court. The CJEU clarified that any </a:t>
            </a:r>
            <a:r>
              <a:rPr lang="en-GB" sz="2400" b="1" i="0" dirty="0">
                <a:solidFill>
                  <a:srgbClr val="212529"/>
                </a:solidFill>
                <a:effectLst/>
              </a:rPr>
              <a:t>disciplinary liability </a:t>
            </a:r>
            <a:r>
              <a:rPr lang="en-GB" sz="2400" b="0" i="0" dirty="0">
                <a:solidFill>
                  <a:srgbClr val="212529"/>
                </a:solidFill>
                <a:effectLst/>
              </a:rPr>
              <a:t>of national judges which would be triggered for failure to comply with such judgments is </a:t>
            </a:r>
            <a:r>
              <a:rPr lang="en-GB" sz="2400" b="1" i="0" dirty="0">
                <a:solidFill>
                  <a:srgbClr val="212529"/>
                </a:solidFill>
                <a:effectLst/>
              </a:rPr>
              <a:t>contrary to judicial independence and the primacy of Union law</a:t>
            </a:r>
            <a:r>
              <a:rPr lang="en-GB" sz="2400" b="0" i="0" dirty="0">
                <a:solidFill>
                  <a:srgbClr val="212529"/>
                </a:solidFill>
                <a:effectLst/>
              </a:rPr>
              <a:t>.</a:t>
            </a:r>
          </a:p>
        </p:txBody>
      </p:sp>
      <p:sp>
        <p:nvSpPr>
          <p:cNvPr id="6" name="Title 2">
            <a:extLst>
              <a:ext uri="{FF2B5EF4-FFF2-40B4-BE49-F238E27FC236}">
                <a16:creationId xmlns:a16="http://schemas.microsoft.com/office/drawing/2014/main" id="{E6786EB8-3DEA-0928-4E2D-34F2F4A0B072}"/>
              </a:ext>
            </a:extLst>
          </p:cNvPr>
          <p:cNvSpPr>
            <a:spLocks noGrp="1"/>
          </p:cNvSpPr>
          <p:nvPr>
            <p:ph type="title"/>
          </p:nvPr>
        </p:nvSpPr>
        <p:spPr>
          <a:xfrm>
            <a:off x="406755" y="51112"/>
            <a:ext cx="11480445" cy="1660281"/>
          </a:xfrm>
        </p:spPr>
        <p:txBody>
          <a:bodyPr>
            <a:normAutofit/>
          </a:bodyPr>
          <a:lstStyle/>
          <a:p>
            <a:r>
              <a:rPr lang="fr-FR" sz="3200" b="0" dirty="0">
                <a:solidFill>
                  <a:srgbClr val="70AD47">
                    <a:lumMod val="50000"/>
                  </a:srgbClr>
                </a:solidFill>
                <a:latin typeface="Calibri" panose="020F0502020204030204"/>
                <a:ea typeface="+mn-ea"/>
                <a:cs typeface="+mn-cs"/>
              </a:rPr>
              <a:t>CJEU </a:t>
            </a:r>
            <a:r>
              <a:rPr lang="fr-FR" sz="3200" b="0" dirty="0" err="1">
                <a:solidFill>
                  <a:srgbClr val="70AD47">
                    <a:lumMod val="50000"/>
                  </a:srgbClr>
                </a:solidFill>
                <a:latin typeface="Calibri" panose="020F0502020204030204"/>
                <a:ea typeface="+mn-ea"/>
                <a:cs typeface="+mn-cs"/>
              </a:rPr>
              <a:t>Joined</a:t>
            </a:r>
            <a:r>
              <a:rPr lang="fr-FR" sz="3200" b="0" dirty="0">
                <a:solidFill>
                  <a:srgbClr val="70AD47">
                    <a:lumMod val="50000"/>
                  </a:srgbClr>
                </a:solidFill>
                <a:latin typeface="Calibri" panose="020F0502020204030204"/>
                <a:ea typeface="+mn-ea"/>
                <a:cs typeface="+mn-cs"/>
              </a:rPr>
              <a:t> Cases C-357/19 and 547/19 (Euro Box Promotion and </a:t>
            </a:r>
            <a:r>
              <a:rPr lang="fr-FR" sz="3200" b="0" dirty="0" err="1">
                <a:solidFill>
                  <a:srgbClr val="70AD47">
                    <a:lumMod val="50000"/>
                  </a:srgbClr>
                </a:solidFill>
                <a:latin typeface="Calibri" panose="020F0502020204030204"/>
                <a:ea typeface="+mn-ea"/>
                <a:cs typeface="+mn-cs"/>
              </a:rPr>
              <a:t>Others</a:t>
            </a:r>
            <a:r>
              <a:rPr lang="fr-FR" sz="3200" b="0" dirty="0">
                <a:solidFill>
                  <a:srgbClr val="70AD47">
                    <a:lumMod val="50000"/>
                  </a:srgbClr>
                </a:solidFill>
                <a:latin typeface="Calibri" panose="020F0502020204030204"/>
                <a:ea typeface="+mn-ea"/>
                <a:cs typeface="+mn-cs"/>
              </a:rPr>
              <a:t>) and C-811/19 and 840/19 (FQ and </a:t>
            </a:r>
            <a:r>
              <a:rPr lang="fr-FR" sz="3200" b="0" dirty="0" err="1">
                <a:solidFill>
                  <a:srgbClr val="70AD47">
                    <a:lumMod val="50000"/>
                  </a:srgbClr>
                </a:solidFill>
                <a:latin typeface="Calibri" panose="020F0502020204030204"/>
                <a:ea typeface="+mn-ea"/>
                <a:cs typeface="+mn-cs"/>
              </a:rPr>
              <a:t>Others</a:t>
            </a:r>
            <a:r>
              <a:rPr lang="fr-FR" sz="3200" b="0" dirty="0">
                <a:solidFill>
                  <a:srgbClr val="70AD47">
                    <a:lumMod val="50000"/>
                  </a:srgbClr>
                </a:solidFill>
                <a:latin typeface="Calibri" panose="020F0502020204030204"/>
                <a:ea typeface="+mn-ea"/>
                <a:cs typeface="+mn-cs"/>
              </a:rPr>
              <a:t>)</a:t>
            </a:r>
          </a:p>
        </p:txBody>
      </p:sp>
    </p:spTree>
    <p:extLst>
      <p:ext uri="{BB962C8B-B14F-4D97-AF65-F5344CB8AC3E}">
        <p14:creationId xmlns:p14="http://schemas.microsoft.com/office/powerpoint/2010/main" val="3028517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4919-3A90-CFE6-E8EE-D15F80F646A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62A89-02C3-F69F-EA86-7D5B5D405696}"/>
              </a:ext>
            </a:extLst>
          </p:cNvPr>
          <p:cNvSpPr>
            <a:spLocks noGrp="1"/>
          </p:cNvSpPr>
          <p:nvPr>
            <p:ph idx="1"/>
          </p:nvPr>
        </p:nvSpPr>
        <p:spPr>
          <a:xfrm>
            <a:off x="0" y="1342902"/>
            <a:ext cx="12192000" cy="5515098"/>
          </a:xfrm>
          <a:solidFill>
            <a:schemeClr val="bg1"/>
          </a:solidFill>
        </p:spPr>
        <p:txBody>
          <a:bodyPr>
            <a:normAutofit/>
          </a:bodyPr>
          <a:lstStyle/>
          <a:p>
            <a:pPr marR="0" lvl="0" algn="just" defTabSz="914400" rtl="0" eaLnBrk="1" fontAlgn="auto" latinLnBrk="0" hangingPunct="1">
              <a:lnSpc>
                <a:spcPct val="100000"/>
              </a:lnSpc>
              <a:spcBef>
                <a:spcPts val="0"/>
              </a:spcBef>
              <a:spcAft>
                <a:spcPts val="0"/>
              </a:spcAft>
              <a:buClrTx/>
              <a:buSzTx/>
              <a:tabLst/>
              <a:defRPr/>
            </a:pPr>
            <a:r>
              <a:rPr lang="en-US" sz="2800" b="1" i="0" dirty="0">
                <a:solidFill>
                  <a:srgbClr val="FF0000"/>
                </a:solidFill>
                <a:effectLst/>
                <a:latin typeface="Aptos" panose="020B0004020202020204" pitchFamily="34" charset="0"/>
              </a:rPr>
              <a:t>Points for critical discussions (1)</a:t>
            </a:r>
            <a:endParaRPr lang="en-US" sz="2800" b="1" kern="0" dirty="0">
              <a:solidFill>
                <a:prstClr val="black"/>
              </a:solidFill>
              <a:latin typeface="Aptos" panose="020B0004020202020204" pitchFamily="34" charset="0"/>
            </a:endParaRPr>
          </a:p>
          <a:p>
            <a:pPr marL="342900" indent="-342900">
              <a:buFont typeface="Wingdings" panose="05000000000000000000" pitchFamily="2" charset="2"/>
              <a:buChar char="§"/>
            </a:pPr>
            <a:r>
              <a:rPr lang="en-GB" sz="2400" b="1" dirty="0">
                <a:solidFill>
                  <a:srgbClr val="0070C0"/>
                </a:solidFill>
                <a:latin typeface="Aptos" panose="020B0004020202020204" pitchFamily="34" charset="0"/>
              </a:rPr>
              <a:t>Effectiveness vs Legal certainty</a:t>
            </a:r>
            <a:endParaRPr lang="en-GB" sz="2000" b="1" dirty="0">
              <a:solidFill>
                <a:srgbClr val="0070C0"/>
              </a:solidFill>
              <a:latin typeface="Aptos" panose="020B0004020202020204" pitchFamily="34" charset="0"/>
            </a:endParaRPr>
          </a:p>
          <a:p>
            <a:r>
              <a:rPr lang="en-GB" sz="2200" dirty="0">
                <a:latin typeface="Aptos" panose="020B0004020202020204" pitchFamily="34" charset="0"/>
              </a:rPr>
              <a:t>The judgment rightly upholds the </a:t>
            </a:r>
            <a:r>
              <a:rPr lang="en-GB" sz="2200" b="1" dirty="0">
                <a:latin typeface="Aptos" panose="020B0004020202020204" pitchFamily="34" charset="0"/>
              </a:rPr>
              <a:t>need for effective prosecution </a:t>
            </a:r>
            <a:r>
              <a:rPr lang="en-GB" sz="2200" dirty="0">
                <a:latin typeface="Aptos" panose="020B0004020202020204" pitchFamily="34" charset="0"/>
              </a:rPr>
              <a:t>of EU fraud (Article 325(1) TFEU), but it raises questions about </a:t>
            </a:r>
            <a:r>
              <a:rPr lang="en-GB" sz="2200" b="1" dirty="0">
                <a:latin typeface="Aptos" panose="020B0004020202020204" pitchFamily="34" charset="0"/>
              </a:rPr>
              <a:t>legal certainty </a:t>
            </a:r>
            <a:r>
              <a:rPr lang="en-GB" sz="2200" dirty="0">
                <a:latin typeface="Aptos" panose="020B0004020202020204" pitchFamily="34" charset="0"/>
              </a:rPr>
              <a:t>for </a:t>
            </a:r>
            <a:r>
              <a:rPr lang="en-GB" sz="2200" b="1" dirty="0">
                <a:latin typeface="Aptos" panose="020B0004020202020204" pitchFamily="34" charset="0"/>
              </a:rPr>
              <a:t>national judges </a:t>
            </a:r>
            <a:r>
              <a:rPr lang="en-GB" sz="2200" dirty="0">
                <a:latin typeface="Aptos" panose="020B0004020202020204" pitchFamily="34" charset="0"/>
              </a:rPr>
              <a:t>when past Constitutional Court decisions remain formally binding.</a:t>
            </a:r>
          </a:p>
          <a:p>
            <a:pPr marL="342900" indent="-342900">
              <a:buFont typeface="Wingdings" panose="05000000000000000000" pitchFamily="2" charset="2"/>
              <a:buChar char="§"/>
            </a:pPr>
            <a:r>
              <a:rPr lang="en-GB" sz="2400" b="1" dirty="0">
                <a:solidFill>
                  <a:schemeClr val="accent2"/>
                </a:solidFill>
                <a:latin typeface="Aptos" panose="020B0004020202020204" pitchFamily="34" charset="0"/>
              </a:rPr>
              <a:t>Judicial disobedience dilemma</a:t>
            </a:r>
            <a:endParaRPr lang="en-GB" sz="2000" b="1" dirty="0">
              <a:solidFill>
                <a:schemeClr val="accent2"/>
              </a:solidFill>
              <a:latin typeface="Aptos" panose="020B0004020202020204" pitchFamily="34" charset="0"/>
            </a:endParaRPr>
          </a:p>
          <a:p>
            <a:r>
              <a:rPr lang="en-US" sz="2200" dirty="0">
                <a:latin typeface="Aptos" panose="020B0004020202020204" pitchFamily="34" charset="0"/>
              </a:rPr>
              <a:t>The CJEU demands that ordinary judges </a:t>
            </a:r>
            <a:r>
              <a:rPr lang="en-US" sz="2200" b="1" dirty="0">
                <a:latin typeface="Aptos" panose="020B0004020202020204" pitchFamily="34" charset="0"/>
              </a:rPr>
              <a:t>disapply national constitutional decisions </a:t>
            </a:r>
            <a:r>
              <a:rPr lang="en-US" sz="2200" dirty="0">
                <a:latin typeface="Aptos" panose="020B0004020202020204" pitchFamily="34" charset="0"/>
              </a:rPr>
              <a:t>where they conflict with EU law. While doctrinally sound </a:t>
            </a:r>
            <a:r>
              <a:rPr lang="en-US" sz="2200" b="1" dirty="0">
                <a:latin typeface="Aptos" panose="020B0004020202020204" pitchFamily="34" charset="0"/>
              </a:rPr>
              <a:t>under primacy</a:t>
            </a:r>
            <a:r>
              <a:rPr lang="en-US" sz="2200" dirty="0">
                <a:latin typeface="Aptos" panose="020B0004020202020204" pitchFamily="34" charset="0"/>
              </a:rPr>
              <a:t>, this may provoke </a:t>
            </a:r>
            <a:r>
              <a:rPr lang="en-US" sz="2200" b="1" dirty="0">
                <a:latin typeface="Aptos" panose="020B0004020202020204" pitchFamily="34" charset="0"/>
              </a:rPr>
              <a:t>institutional resistance </a:t>
            </a:r>
            <a:r>
              <a:rPr lang="en-US" sz="2200" dirty="0">
                <a:latin typeface="Aptos" panose="020B0004020202020204" pitchFamily="34" charset="0"/>
              </a:rPr>
              <a:t>and legal uncertainty domestically.</a:t>
            </a:r>
          </a:p>
          <a:p>
            <a:pPr marL="342900" indent="-342900">
              <a:buFont typeface="Wingdings" panose="05000000000000000000" pitchFamily="2" charset="2"/>
              <a:buChar char="§"/>
            </a:pPr>
            <a:r>
              <a:rPr lang="en-GB" sz="2400" b="1" dirty="0">
                <a:solidFill>
                  <a:schemeClr val="accent6">
                    <a:lumMod val="75000"/>
                  </a:schemeClr>
                </a:solidFill>
                <a:latin typeface="Aptos" panose="020B0004020202020204" pitchFamily="34" charset="0"/>
              </a:rPr>
              <a:t>CJEU’s pragmatic silence on enforcement</a:t>
            </a:r>
            <a:endParaRPr lang="en-GB" sz="2000" b="1" dirty="0">
              <a:solidFill>
                <a:schemeClr val="accent6">
                  <a:lumMod val="75000"/>
                </a:schemeClr>
              </a:solidFill>
              <a:latin typeface="Aptos" panose="020B0004020202020204" pitchFamily="34" charset="0"/>
            </a:endParaRPr>
          </a:p>
          <a:p>
            <a:r>
              <a:rPr lang="en-US" sz="2200" dirty="0">
                <a:latin typeface="Aptos" panose="020B0004020202020204" pitchFamily="34" charset="0"/>
              </a:rPr>
              <a:t>The Court offers </a:t>
            </a:r>
            <a:r>
              <a:rPr lang="en-US" sz="2200" b="1" dirty="0">
                <a:latin typeface="Aptos" panose="020B0004020202020204" pitchFamily="34" charset="0"/>
              </a:rPr>
              <a:t>no clear guidance </a:t>
            </a:r>
            <a:r>
              <a:rPr lang="en-US" sz="2200" dirty="0">
                <a:latin typeface="Aptos" panose="020B0004020202020204" pitchFamily="34" charset="0"/>
              </a:rPr>
              <a:t>on </a:t>
            </a:r>
            <a:r>
              <a:rPr lang="en-US" sz="2200" b="1" u="sng" dirty="0">
                <a:latin typeface="Aptos" panose="020B0004020202020204" pitchFamily="34" charset="0"/>
              </a:rPr>
              <a:t>how</a:t>
            </a:r>
            <a:r>
              <a:rPr lang="en-US" sz="2200" dirty="0">
                <a:latin typeface="Aptos" panose="020B0004020202020204" pitchFamily="34" charset="0"/>
              </a:rPr>
              <a:t> national judges should navigate such disapplication in practice (especially where </a:t>
            </a:r>
            <a:r>
              <a:rPr lang="en-US" sz="2200" b="1" dirty="0">
                <a:latin typeface="Aptos" panose="020B0004020202020204" pitchFamily="34" charset="0"/>
              </a:rPr>
              <a:t>disciplinary risks </a:t>
            </a:r>
            <a:r>
              <a:rPr lang="en-US" sz="2200" dirty="0">
                <a:latin typeface="Aptos" panose="020B0004020202020204" pitchFamily="34" charset="0"/>
              </a:rPr>
              <a:t>or </a:t>
            </a:r>
            <a:r>
              <a:rPr lang="en-US" sz="2200" b="1" dirty="0">
                <a:latin typeface="Aptos" panose="020B0004020202020204" pitchFamily="34" charset="0"/>
              </a:rPr>
              <a:t>annulment of judgments </a:t>
            </a:r>
            <a:r>
              <a:rPr lang="en-US" sz="2200" dirty="0">
                <a:latin typeface="Aptos" panose="020B0004020202020204" pitchFamily="34" charset="0"/>
              </a:rPr>
              <a:t>loom).</a:t>
            </a:r>
          </a:p>
          <a:p>
            <a:endParaRPr lang="en-US" sz="2200" dirty="0">
              <a:latin typeface="Aptos" panose="020B0004020202020204" pitchFamily="34" charset="0"/>
            </a:endParaRPr>
          </a:p>
          <a:p>
            <a:endParaRPr lang="en-US" sz="2200" dirty="0">
              <a:latin typeface="Aptos" panose="020B0004020202020204" pitchFamily="34" charset="0"/>
            </a:endParaRPr>
          </a:p>
        </p:txBody>
      </p:sp>
      <p:sp>
        <p:nvSpPr>
          <p:cNvPr id="6" name="Title 2">
            <a:extLst>
              <a:ext uri="{FF2B5EF4-FFF2-40B4-BE49-F238E27FC236}">
                <a16:creationId xmlns:a16="http://schemas.microsoft.com/office/drawing/2014/main" id="{63247693-019B-8D0F-2464-CD65364F9FE1}"/>
              </a:ext>
            </a:extLst>
          </p:cNvPr>
          <p:cNvSpPr>
            <a:spLocks noGrp="1"/>
          </p:cNvSpPr>
          <p:nvPr>
            <p:ph type="title"/>
          </p:nvPr>
        </p:nvSpPr>
        <p:spPr>
          <a:xfrm>
            <a:off x="406755" y="51112"/>
            <a:ext cx="11480445" cy="1660281"/>
          </a:xfrm>
        </p:spPr>
        <p:txBody>
          <a:bodyPr>
            <a:normAutofit/>
          </a:bodyPr>
          <a:lstStyle/>
          <a:p>
            <a:r>
              <a:rPr lang="fr-FR" sz="3200" b="0" dirty="0">
                <a:solidFill>
                  <a:srgbClr val="70AD47">
                    <a:lumMod val="50000"/>
                  </a:srgbClr>
                </a:solidFill>
                <a:latin typeface="Calibri" panose="020F0502020204030204"/>
                <a:ea typeface="+mn-ea"/>
                <a:cs typeface="+mn-cs"/>
              </a:rPr>
              <a:t>CJEU </a:t>
            </a:r>
            <a:r>
              <a:rPr lang="fr-FR" sz="3200" b="0" dirty="0" err="1">
                <a:solidFill>
                  <a:srgbClr val="70AD47">
                    <a:lumMod val="50000"/>
                  </a:srgbClr>
                </a:solidFill>
                <a:latin typeface="Calibri" panose="020F0502020204030204"/>
                <a:ea typeface="+mn-ea"/>
                <a:cs typeface="+mn-cs"/>
              </a:rPr>
              <a:t>Joined</a:t>
            </a:r>
            <a:r>
              <a:rPr lang="fr-FR" sz="3200" b="0" dirty="0">
                <a:solidFill>
                  <a:srgbClr val="70AD47">
                    <a:lumMod val="50000"/>
                  </a:srgbClr>
                </a:solidFill>
                <a:latin typeface="Calibri" panose="020F0502020204030204"/>
                <a:ea typeface="+mn-ea"/>
                <a:cs typeface="+mn-cs"/>
              </a:rPr>
              <a:t> Cases C-357/19 and 547/19 (Euro Box Promotion and </a:t>
            </a:r>
            <a:r>
              <a:rPr lang="fr-FR" sz="3200" b="0" dirty="0" err="1">
                <a:solidFill>
                  <a:srgbClr val="70AD47">
                    <a:lumMod val="50000"/>
                  </a:srgbClr>
                </a:solidFill>
                <a:latin typeface="Calibri" panose="020F0502020204030204"/>
                <a:ea typeface="+mn-ea"/>
                <a:cs typeface="+mn-cs"/>
              </a:rPr>
              <a:t>Others</a:t>
            </a:r>
            <a:r>
              <a:rPr lang="fr-FR" sz="3200" b="0" dirty="0">
                <a:solidFill>
                  <a:srgbClr val="70AD47">
                    <a:lumMod val="50000"/>
                  </a:srgbClr>
                </a:solidFill>
                <a:latin typeface="Calibri" panose="020F0502020204030204"/>
                <a:ea typeface="+mn-ea"/>
                <a:cs typeface="+mn-cs"/>
              </a:rPr>
              <a:t>) and C-811/19 and 840/19 (FQ and </a:t>
            </a:r>
            <a:r>
              <a:rPr lang="fr-FR" sz="3200" b="0" dirty="0" err="1">
                <a:solidFill>
                  <a:srgbClr val="70AD47">
                    <a:lumMod val="50000"/>
                  </a:srgbClr>
                </a:solidFill>
                <a:latin typeface="Calibri" panose="020F0502020204030204"/>
                <a:ea typeface="+mn-ea"/>
                <a:cs typeface="+mn-cs"/>
              </a:rPr>
              <a:t>Others</a:t>
            </a:r>
            <a:r>
              <a:rPr lang="fr-FR" sz="3200" b="0" dirty="0">
                <a:solidFill>
                  <a:srgbClr val="70AD47">
                    <a:lumMod val="50000"/>
                  </a:srgbClr>
                </a:solidFill>
                <a:latin typeface="Calibri" panose="020F0502020204030204"/>
                <a:ea typeface="+mn-ea"/>
                <a:cs typeface="+mn-cs"/>
              </a:rPr>
              <a:t>)</a:t>
            </a:r>
          </a:p>
        </p:txBody>
      </p:sp>
    </p:spTree>
    <p:extLst>
      <p:ext uri="{BB962C8B-B14F-4D97-AF65-F5344CB8AC3E}">
        <p14:creationId xmlns:p14="http://schemas.microsoft.com/office/powerpoint/2010/main" val="2795823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219BC-E724-AC5A-59A0-F865B197D72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06652C-767C-3B4B-BC06-0C8A54EF5659}"/>
              </a:ext>
            </a:extLst>
          </p:cNvPr>
          <p:cNvSpPr>
            <a:spLocks noGrp="1"/>
          </p:cNvSpPr>
          <p:nvPr>
            <p:ph idx="1"/>
          </p:nvPr>
        </p:nvSpPr>
        <p:spPr>
          <a:xfrm>
            <a:off x="0" y="1342902"/>
            <a:ext cx="12192000" cy="5515098"/>
          </a:xfrm>
          <a:solidFill>
            <a:schemeClr val="bg1"/>
          </a:solidFill>
        </p:spPr>
        <p:txBody>
          <a:bodyPr>
            <a:normAutofit/>
          </a:bodyPr>
          <a:lstStyle/>
          <a:p>
            <a:pPr marR="0" lvl="0" algn="just" defTabSz="914400" rtl="0" eaLnBrk="1" fontAlgn="auto" latinLnBrk="0" hangingPunct="1">
              <a:lnSpc>
                <a:spcPct val="100000"/>
              </a:lnSpc>
              <a:spcBef>
                <a:spcPts val="0"/>
              </a:spcBef>
              <a:spcAft>
                <a:spcPts val="0"/>
              </a:spcAft>
              <a:buClrTx/>
              <a:buSzTx/>
              <a:tabLst/>
              <a:defRPr/>
            </a:pPr>
            <a:r>
              <a:rPr lang="en-US" sz="2800" b="1" i="0" dirty="0">
                <a:solidFill>
                  <a:srgbClr val="FF0000"/>
                </a:solidFill>
                <a:effectLst/>
                <a:latin typeface="Aptos" panose="020B0004020202020204" pitchFamily="34" charset="0"/>
              </a:rPr>
              <a:t>Points for critical discussions (2)</a:t>
            </a:r>
            <a:endParaRPr lang="en-US" sz="2800" b="1" kern="0" dirty="0">
              <a:solidFill>
                <a:prstClr val="black"/>
              </a:solidFill>
              <a:latin typeface="Aptos" panose="020B0004020202020204" pitchFamily="34" charset="0"/>
            </a:endParaRPr>
          </a:p>
          <a:p>
            <a:pPr marL="342900" indent="-342900">
              <a:buFont typeface="Wingdings" panose="05000000000000000000" pitchFamily="2" charset="2"/>
              <a:buChar char="§"/>
            </a:pPr>
            <a:r>
              <a:rPr lang="en-GB" sz="2400" b="1" dirty="0">
                <a:solidFill>
                  <a:srgbClr val="0070C0"/>
                </a:solidFill>
                <a:latin typeface="Aptos" panose="020B0004020202020204" pitchFamily="34" charset="0"/>
              </a:rPr>
              <a:t>Article 325(1) as a structural clause</a:t>
            </a:r>
          </a:p>
          <a:p>
            <a:r>
              <a:rPr lang="en-GB" sz="2200" dirty="0">
                <a:latin typeface="Aptos" panose="020B0004020202020204" pitchFamily="34" charset="0"/>
              </a:rPr>
              <a:t>The CJEU treats 325(1) as a </a:t>
            </a:r>
            <a:r>
              <a:rPr lang="en-GB" sz="2200" b="1" dirty="0">
                <a:latin typeface="Aptos" panose="020B0004020202020204" pitchFamily="34" charset="0"/>
              </a:rPr>
              <a:t>norm of systemic integrity</a:t>
            </a:r>
            <a:r>
              <a:rPr lang="en-GB" sz="2200" dirty="0">
                <a:latin typeface="Aptos" panose="020B0004020202020204" pitchFamily="34" charset="0"/>
              </a:rPr>
              <a:t>, obliging Member States to ensure </a:t>
            </a:r>
            <a:r>
              <a:rPr lang="en-GB" sz="2200" b="1" dirty="0">
                <a:latin typeface="Aptos" panose="020B0004020202020204" pitchFamily="34" charset="0"/>
              </a:rPr>
              <a:t>their entire judicial architecture is fit to protect EU funds</a:t>
            </a:r>
            <a:r>
              <a:rPr lang="en-GB" sz="2200" dirty="0">
                <a:latin typeface="Aptos" panose="020B0004020202020204" pitchFamily="34" charset="0"/>
              </a:rPr>
              <a:t>. This goes beyond isolated procedural guarantees.</a:t>
            </a:r>
          </a:p>
          <a:p>
            <a:pPr marL="342900" indent="-342900">
              <a:buFont typeface="Wingdings" panose="05000000000000000000" pitchFamily="2" charset="2"/>
              <a:buChar char="§"/>
            </a:pPr>
            <a:r>
              <a:rPr lang="en-GB" sz="2400" b="1" dirty="0">
                <a:solidFill>
                  <a:schemeClr val="accent2"/>
                </a:solidFill>
                <a:latin typeface="Aptos" panose="020B0004020202020204" pitchFamily="34" charset="0"/>
              </a:rPr>
              <a:t>Potential frictions with national identity (Article 4(2) TEU)</a:t>
            </a:r>
          </a:p>
          <a:p>
            <a:r>
              <a:rPr lang="en-US" sz="2200" dirty="0">
                <a:latin typeface="Aptos" panose="020B0004020202020204" pitchFamily="34" charset="0"/>
              </a:rPr>
              <a:t>The ruling may be seen as encroaching on </a:t>
            </a:r>
            <a:r>
              <a:rPr lang="en-US" sz="2200" b="1" dirty="0">
                <a:latin typeface="Aptos" panose="020B0004020202020204" pitchFamily="34" charset="0"/>
              </a:rPr>
              <a:t>core constitutional functions </a:t>
            </a:r>
            <a:r>
              <a:rPr lang="en-US" sz="2200" dirty="0">
                <a:latin typeface="Aptos" panose="020B0004020202020204" pitchFamily="34" charset="0"/>
              </a:rPr>
              <a:t>(e.g. review of final judgments) and fuel debates on </a:t>
            </a:r>
            <a:r>
              <a:rPr lang="en-US" sz="2200" b="1" dirty="0">
                <a:latin typeface="Aptos" panose="020B0004020202020204" pitchFamily="34" charset="0"/>
              </a:rPr>
              <a:t>judicial sovereignty </a:t>
            </a:r>
            <a:r>
              <a:rPr lang="en-US" sz="2200" dirty="0">
                <a:latin typeface="Aptos" panose="020B0004020202020204" pitchFamily="34" charset="0"/>
              </a:rPr>
              <a:t>and </a:t>
            </a:r>
            <a:r>
              <a:rPr lang="en-US" sz="2200" b="1" dirty="0">
                <a:latin typeface="Aptos" panose="020B0004020202020204" pitchFamily="34" charset="0"/>
              </a:rPr>
              <a:t>identity</a:t>
            </a:r>
            <a:r>
              <a:rPr lang="en-US" sz="2200" dirty="0">
                <a:latin typeface="Aptos" panose="020B0004020202020204" pitchFamily="34" charset="0"/>
              </a:rPr>
              <a:t>.</a:t>
            </a:r>
          </a:p>
          <a:p>
            <a:pPr marL="342900" indent="-342900">
              <a:buFont typeface="Wingdings" panose="05000000000000000000" pitchFamily="2" charset="2"/>
              <a:buChar char="§"/>
            </a:pPr>
            <a:r>
              <a:rPr lang="en-GB" sz="2400" b="1" dirty="0">
                <a:solidFill>
                  <a:schemeClr val="accent6">
                    <a:lumMod val="75000"/>
                  </a:schemeClr>
                </a:solidFill>
                <a:latin typeface="Aptos" panose="020B0004020202020204" pitchFamily="34" charset="0"/>
              </a:rPr>
              <a:t>Reinforcing trust… but at what price?</a:t>
            </a:r>
          </a:p>
          <a:p>
            <a:r>
              <a:rPr lang="en-US" sz="2200" dirty="0">
                <a:latin typeface="Aptos" panose="020B0004020202020204" pitchFamily="34" charset="0"/>
              </a:rPr>
              <a:t>While the judgment </a:t>
            </a:r>
            <a:r>
              <a:rPr lang="en-US" sz="2200" b="1" dirty="0">
                <a:latin typeface="Aptos" panose="020B0004020202020204" pitchFamily="34" charset="0"/>
              </a:rPr>
              <a:t>strengthens mutual trust </a:t>
            </a:r>
            <a:r>
              <a:rPr lang="en-US" sz="2200" dirty="0">
                <a:latin typeface="Aptos" panose="020B0004020202020204" pitchFamily="34" charset="0"/>
              </a:rPr>
              <a:t>and </a:t>
            </a:r>
            <a:r>
              <a:rPr lang="en-US" sz="2200" b="1" dirty="0">
                <a:latin typeface="Aptos" panose="020B0004020202020204" pitchFamily="34" charset="0"/>
              </a:rPr>
              <a:t>protection of EU interests</a:t>
            </a:r>
            <a:r>
              <a:rPr lang="en-US" sz="2200" dirty="0">
                <a:latin typeface="Aptos" panose="020B0004020202020204" pitchFamily="34" charset="0"/>
              </a:rPr>
              <a:t>, it may </a:t>
            </a:r>
            <a:r>
              <a:rPr lang="en-US" sz="2200" b="1" u="sng" dirty="0">
                <a:latin typeface="Aptos" panose="020B0004020202020204" pitchFamily="34" charset="0"/>
              </a:rPr>
              <a:t>undermine trust in national judicial institutions</a:t>
            </a:r>
            <a:r>
              <a:rPr lang="en-US" sz="2200" dirty="0">
                <a:latin typeface="Aptos" panose="020B0004020202020204" pitchFamily="34" charset="0"/>
              </a:rPr>
              <a:t> if perceived as overriding domestic constitutional balances.</a:t>
            </a:r>
          </a:p>
          <a:p>
            <a:endParaRPr lang="en-US" sz="2200" dirty="0">
              <a:latin typeface="Aptos" panose="020B0004020202020204" pitchFamily="34" charset="0"/>
            </a:endParaRPr>
          </a:p>
          <a:p>
            <a:endParaRPr lang="en-US" sz="2200" dirty="0">
              <a:latin typeface="Aptos" panose="020B0004020202020204" pitchFamily="34" charset="0"/>
            </a:endParaRPr>
          </a:p>
        </p:txBody>
      </p:sp>
      <p:sp>
        <p:nvSpPr>
          <p:cNvPr id="6" name="Title 2">
            <a:extLst>
              <a:ext uri="{FF2B5EF4-FFF2-40B4-BE49-F238E27FC236}">
                <a16:creationId xmlns:a16="http://schemas.microsoft.com/office/drawing/2014/main" id="{39C04759-83B4-A3B1-4A49-41D7E693C570}"/>
              </a:ext>
            </a:extLst>
          </p:cNvPr>
          <p:cNvSpPr>
            <a:spLocks noGrp="1"/>
          </p:cNvSpPr>
          <p:nvPr>
            <p:ph type="title"/>
          </p:nvPr>
        </p:nvSpPr>
        <p:spPr>
          <a:xfrm>
            <a:off x="406755" y="51112"/>
            <a:ext cx="11480445" cy="1660281"/>
          </a:xfrm>
        </p:spPr>
        <p:txBody>
          <a:bodyPr>
            <a:normAutofit/>
          </a:bodyPr>
          <a:lstStyle/>
          <a:p>
            <a:r>
              <a:rPr lang="fr-FR" sz="3200" b="0" dirty="0">
                <a:solidFill>
                  <a:srgbClr val="70AD47">
                    <a:lumMod val="50000"/>
                  </a:srgbClr>
                </a:solidFill>
                <a:latin typeface="Calibri" panose="020F0502020204030204"/>
                <a:ea typeface="+mn-ea"/>
                <a:cs typeface="+mn-cs"/>
              </a:rPr>
              <a:t>CJEU </a:t>
            </a:r>
            <a:r>
              <a:rPr lang="fr-FR" sz="3200" b="0" dirty="0" err="1">
                <a:solidFill>
                  <a:srgbClr val="70AD47">
                    <a:lumMod val="50000"/>
                  </a:srgbClr>
                </a:solidFill>
                <a:latin typeface="Calibri" panose="020F0502020204030204"/>
                <a:ea typeface="+mn-ea"/>
                <a:cs typeface="+mn-cs"/>
              </a:rPr>
              <a:t>Joined</a:t>
            </a:r>
            <a:r>
              <a:rPr lang="fr-FR" sz="3200" b="0" dirty="0">
                <a:solidFill>
                  <a:srgbClr val="70AD47">
                    <a:lumMod val="50000"/>
                  </a:srgbClr>
                </a:solidFill>
                <a:latin typeface="Calibri" panose="020F0502020204030204"/>
                <a:ea typeface="+mn-ea"/>
                <a:cs typeface="+mn-cs"/>
              </a:rPr>
              <a:t> Cases C-357/19 and 547/19 (Euro Box Promotion and </a:t>
            </a:r>
            <a:r>
              <a:rPr lang="fr-FR" sz="3200" b="0" dirty="0" err="1">
                <a:solidFill>
                  <a:srgbClr val="70AD47">
                    <a:lumMod val="50000"/>
                  </a:srgbClr>
                </a:solidFill>
                <a:latin typeface="Calibri" panose="020F0502020204030204"/>
                <a:ea typeface="+mn-ea"/>
                <a:cs typeface="+mn-cs"/>
              </a:rPr>
              <a:t>Others</a:t>
            </a:r>
            <a:r>
              <a:rPr lang="fr-FR" sz="3200" b="0" dirty="0">
                <a:solidFill>
                  <a:srgbClr val="70AD47">
                    <a:lumMod val="50000"/>
                  </a:srgbClr>
                </a:solidFill>
                <a:latin typeface="Calibri" panose="020F0502020204030204"/>
                <a:ea typeface="+mn-ea"/>
                <a:cs typeface="+mn-cs"/>
              </a:rPr>
              <a:t>) and C-811/19 and 840/19 (FQ and </a:t>
            </a:r>
            <a:r>
              <a:rPr lang="fr-FR" sz="3200" b="0" dirty="0" err="1">
                <a:solidFill>
                  <a:srgbClr val="70AD47">
                    <a:lumMod val="50000"/>
                  </a:srgbClr>
                </a:solidFill>
                <a:latin typeface="Calibri" panose="020F0502020204030204"/>
                <a:ea typeface="+mn-ea"/>
                <a:cs typeface="+mn-cs"/>
              </a:rPr>
              <a:t>Others</a:t>
            </a:r>
            <a:r>
              <a:rPr lang="fr-FR" sz="3200" b="0" dirty="0">
                <a:solidFill>
                  <a:srgbClr val="70AD47">
                    <a:lumMod val="50000"/>
                  </a:srgbClr>
                </a:solidFill>
                <a:latin typeface="Calibri" panose="020F0502020204030204"/>
                <a:ea typeface="+mn-ea"/>
                <a:cs typeface="+mn-cs"/>
              </a:rPr>
              <a:t>)</a:t>
            </a:r>
          </a:p>
        </p:txBody>
      </p:sp>
    </p:spTree>
    <p:extLst>
      <p:ext uri="{BB962C8B-B14F-4D97-AF65-F5344CB8AC3E}">
        <p14:creationId xmlns:p14="http://schemas.microsoft.com/office/powerpoint/2010/main" val="107000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869" y="97692"/>
            <a:ext cx="11160123" cy="1660281"/>
          </a:xfrm>
        </p:spPr>
        <p:txBody>
          <a:bodyPr/>
          <a:lstStyle/>
          <a:p>
            <a:r>
              <a:rPr lang="fr-FR" sz="2800" u="none" dirty="0"/>
              <a:t>OUTLINE</a:t>
            </a:r>
            <a:endParaRPr lang="fr-FR" sz="2400" u="none" dirty="0"/>
          </a:p>
        </p:txBody>
      </p:sp>
      <p:sp>
        <p:nvSpPr>
          <p:cNvPr id="7" name="Rectangle 6"/>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6">
            <a:extLst>
              <a:ext uri="{FF2B5EF4-FFF2-40B4-BE49-F238E27FC236}">
                <a16:creationId xmlns:a16="http://schemas.microsoft.com/office/drawing/2014/main" id="{7019B83B-E416-8838-168C-F1C1C6661037}"/>
              </a:ext>
            </a:extLst>
          </p:cNvPr>
          <p:cNvSpPr txBox="1">
            <a:spLocks/>
          </p:cNvSpPr>
          <p:nvPr/>
        </p:nvSpPr>
        <p:spPr>
          <a:xfrm>
            <a:off x="838200" y="1238737"/>
            <a:ext cx="10515600" cy="4624365"/>
          </a:xfrm>
          <a:prstGeom prst="rect">
            <a:avLst/>
          </a:prstGeom>
          <a:solidFill>
            <a:schemeClr val="bg1"/>
          </a:solidFill>
          <a:ln>
            <a:solidFill>
              <a:schemeClr val="bg1"/>
            </a:solidFill>
          </a:ln>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514350" indent="-514350" defTabSz="914400">
              <a:buFontTx/>
              <a:buAutoNum type="arabicPeriod"/>
            </a:pPr>
            <a:endParaRPr lang="en-US" sz="2800" kern="0" dirty="0"/>
          </a:p>
          <a:p>
            <a:pPr marL="514350" indent="-514350" defTabSz="914400">
              <a:buFontTx/>
              <a:buAutoNum type="arabicPeriod"/>
            </a:pPr>
            <a:r>
              <a:rPr lang="en-US" sz="2800" kern="0" dirty="0"/>
              <a:t>Introductory remarks</a:t>
            </a:r>
          </a:p>
          <a:p>
            <a:pPr marL="514350" indent="-514350">
              <a:buFontTx/>
              <a:buAutoNum type="arabicPeriod"/>
            </a:pPr>
            <a:r>
              <a:rPr lang="en-US" sz="2800" kern="0" dirty="0"/>
              <a:t>The evolution of the notion of “fraud to financial interest of the EU” and of the EU legal framework</a:t>
            </a:r>
          </a:p>
          <a:p>
            <a:pPr marL="514350" indent="-514350" defTabSz="914400">
              <a:buFontTx/>
              <a:buAutoNum type="arabicPeriod"/>
            </a:pPr>
            <a:r>
              <a:rPr lang="en-US" sz="2800" kern="0" dirty="0"/>
              <a:t>PIF directive and offences </a:t>
            </a:r>
          </a:p>
          <a:p>
            <a:pPr marL="514350" indent="-514350" defTabSz="914400">
              <a:buFontTx/>
              <a:buAutoNum type="arabicPeriod"/>
            </a:pPr>
            <a:r>
              <a:rPr lang="en-US" sz="2800" kern="0" dirty="0"/>
              <a:t>Roundtable on CJEU case law</a:t>
            </a:r>
          </a:p>
          <a:p>
            <a:pPr marL="514350" indent="-514350" defTabSz="914400">
              <a:buFontTx/>
              <a:buAutoNum type="arabicPeriod"/>
            </a:pPr>
            <a:r>
              <a:rPr lang="en-US" sz="2800" kern="0" dirty="0"/>
              <a:t>The role of EPPO</a:t>
            </a:r>
          </a:p>
        </p:txBody>
      </p:sp>
    </p:spTree>
    <p:extLst>
      <p:ext uri="{BB962C8B-B14F-4D97-AF65-F5344CB8AC3E}">
        <p14:creationId xmlns:p14="http://schemas.microsoft.com/office/powerpoint/2010/main" val="8342575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82A08-C8BD-16B5-8AA2-F5D29D9D1BA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6590C8-5761-3FD3-7CEE-7177D338ABF4}"/>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3600" dirty="0">
                <a:solidFill>
                  <a:srgbClr val="70AD47">
                    <a:lumMod val="50000"/>
                  </a:srgbClr>
                </a:solidFill>
                <a:latin typeface="Calibri" panose="020F0502020204030204"/>
              </a:rPr>
              <a:t>The EPPO and its impact on national justice systems</a:t>
            </a:r>
            <a:endParaRPr kumimoji="0" lang="fr-FR" sz="36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endParaRPr lang="fr-FR" dirty="0"/>
          </a:p>
        </p:txBody>
      </p:sp>
      <p:sp>
        <p:nvSpPr>
          <p:cNvPr id="3" name="Title 2">
            <a:extLst>
              <a:ext uri="{FF2B5EF4-FFF2-40B4-BE49-F238E27FC236}">
                <a16:creationId xmlns:a16="http://schemas.microsoft.com/office/drawing/2014/main" id="{45716874-6A5D-C43E-C426-27167DA6060F}"/>
              </a:ext>
            </a:extLst>
          </p:cNvPr>
          <p:cNvSpPr>
            <a:spLocks noGrp="1"/>
          </p:cNvSpPr>
          <p:nvPr>
            <p:ph type="title"/>
          </p:nvPr>
        </p:nvSpPr>
        <p:spPr/>
        <p:txBody>
          <a:bodyPr/>
          <a:lstStyle/>
          <a:p>
            <a:r>
              <a:rPr lang="fr-FR" sz="3600" dirty="0">
                <a:solidFill>
                  <a:srgbClr val="70AD47">
                    <a:lumMod val="50000"/>
                  </a:srgbClr>
                </a:solidFill>
                <a:latin typeface="Calibri" panose="020F0502020204030204"/>
                <a:ea typeface="+mn-ea"/>
                <a:cs typeface="+mn-cs"/>
              </a:rPr>
              <a:t>SESSION III</a:t>
            </a:r>
          </a:p>
        </p:txBody>
      </p:sp>
    </p:spTree>
    <p:extLst>
      <p:ext uri="{BB962C8B-B14F-4D97-AF65-F5344CB8AC3E}">
        <p14:creationId xmlns:p14="http://schemas.microsoft.com/office/powerpoint/2010/main" val="3080503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59DD9-AF72-DEC4-EA0C-B7816F44001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F9731F-1B11-DB9A-1D80-402C50B5350B}"/>
              </a:ext>
            </a:extLst>
          </p:cNvPr>
          <p:cNvSpPr>
            <a:spLocks noGrp="1"/>
          </p:cNvSpPr>
          <p:nvPr>
            <p:ph idx="1"/>
          </p:nvPr>
        </p:nvSpPr>
        <p:spPr>
          <a:xfrm>
            <a:off x="0" y="898877"/>
            <a:ext cx="11616268" cy="5332590"/>
          </a:xfrm>
        </p:spPr>
        <p:txBody>
          <a:bodyPr>
            <a:normAutofit fontScale="92500" lnSpcReduction="20000"/>
          </a:bodyPr>
          <a:lstStyle/>
          <a:p>
            <a:pPr algn="just"/>
            <a:r>
              <a:rPr lang="en-US" sz="2800" dirty="0"/>
              <a:t>(1) In order to combat </a:t>
            </a:r>
            <a:r>
              <a:rPr lang="en-US" sz="2800" b="1" dirty="0">
                <a:solidFill>
                  <a:srgbClr val="70AD47">
                    <a:lumMod val="50000"/>
                  </a:srgbClr>
                </a:solidFill>
                <a:latin typeface="Calibri" panose="020F0502020204030204"/>
              </a:rPr>
              <a:t>crimes affecting the financial interests of the Union</a:t>
            </a:r>
            <a:r>
              <a:rPr lang="en-US" sz="2800" dirty="0"/>
              <a:t>, the Council, by means of </a:t>
            </a:r>
            <a:r>
              <a:rPr lang="en-US" sz="2800" b="1" dirty="0">
                <a:solidFill>
                  <a:srgbClr val="70AD47">
                    <a:lumMod val="50000"/>
                  </a:srgbClr>
                </a:solidFill>
                <a:latin typeface="Calibri" panose="020F0502020204030204"/>
              </a:rPr>
              <a:t>regulations</a:t>
            </a:r>
            <a:r>
              <a:rPr lang="en-US" sz="2800" dirty="0"/>
              <a:t> adopted in accordance with a special legislative procedure, may establish a </a:t>
            </a:r>
            <a:r>
              <a:rPr lang="en-US" sz="2800" b="1" dirty="0">
                <a:solidFill>
                  <a:srgbClr val="70AD47">
                    <a:lumMod val="50000"/>
                  </a:srgbClr>
                </a:solidFill>
                <a:latin typeface="Calibri" panose="020F0502020204030204"/>
              </a:rPr>
              <a:t>European Public Prosecutor’s Office </a:t>
            </a:r>
            <a:r>
              <a:rPr lang="en-US" sz="2800" dirty="0"/>
              <a:t>from Eurojust. (…) In case of disagreement, and if at least nine Member States wish to establish enhanced cooperation on the basis of the draft regulation concerned, they shall notify the European Parliament, the Council and the Commission accordingly.</a:t>
            </a:r>
          </a:p>
          <a:p>
            <a:pPr algn="just"/>
            <a:r>
              <a:rPr lang="en-US" sz="2800" dirty="0"/>
              <a:t>(3) The regulations referred to in paragraph 1 shall determine the </a:t>
            </a:r>
            <a:r>
              <a:rPr lang="en-US" sz="2800" b="1" dirty="0">
                <a:solidFill>
                  <a:srgbClr val="70AD47">
                    <a:lumMod val="50000"/>
                  </a:srgbClr>
                </a:solidFill>
                <a:latin typeface="Calibri" panose="020F0502020204030204"/>
              </a:rPr>
              <a:t>general rules applicable</a:t>
            </a:r>
            <a:r>
              <a:rPr lang="en-US" sz="2800" dirty="0"/>
              <a:t> to the European Public Prosecutor’s Office, the conditions governing the performance of its functions, the rules of procedure applicable to its activities, as well as those governing the admissibility of evidence, and the rules applicable to the judicial review of procedural measures taken by it in the performance of its functions (…).</a:t>
            </a:r>
          </a:p>
          <a:p>
            <a:pPr algn="just"/>
            <a:r>
              <a:rPr lang="en-US" sz="2800" dirty="0"/>
              <a:t>(4) The European Council may, at the same time or subsequently, adopt a decision amending paragraph 1 in order to </a:t>
            </a:r>
            <a:r>
              <a:rPr lang="en-US" sz="2800" b="1" dirty="0">
                <a:solidFill>
                  <a:srgbClr val="70AD47">
                    <a:lumMod val="50000"/>
                  </a:srgbClr>
                </a:solidFill>
                <a:latin typeface="Calibri" panose="020F0502020204030204"/>
              </a:rPr>
              <a:t>extend the powers of the European Public Prosecutor’s Office to include serious crime having a cross-border dimension </a:t>
            </a:r>
            <a:r>
              <a:rPr lang="en-US" sz="2800" dirty="0"/>
              <a:t>(…).</a:t>
            </a:r>
            <a:endParaRPr lang="hr-HR" sz="2000" dirty="0"/>
          </a:p>
          <a:p>
            <a:pPr marR="0" lvl="0" algn="just" defTabSz="914400" rtl="0" eaLnBrk="1" fontAlgn="auto" latinLnBrk="0" hangingPunct="1">
              <a:lnSpc>
                <a:spcPct val="100000"/>
              </a:lnSpc>
              <a:spcBef>
                <a:spcPts val="0"/>
              </a:spcBef>
              <a:spcAft>
                <a:spcPts val="0"/>
              </a:spcAft>
              <a:buClrTx/>
              <a:buSzTx/>
              <a:tabLst/>
              <a:defRPr/>
            </a:pPr>
            <a:endParaRPr lang="fr-FR" dirty="0"/>
          </a:p>
        </p:txBody>
      </p:sp>
      <p:sp>
        <p:nvSpPr>
          <p:cNvPr id="2" name="Titre 1">
            <a:extLst>
              <a:ext uri="{FF2B5EF4-FFF2-40B4-BE49-F238E27FC236}">
                <a16:creationId xmlns:a16="http://schemas.microsoft.com/office/drawing/2014/main" id="{CAB244A6-71FA-F100-ED35-49703CD3D422}"/>
              </a:ext>
            </a:extLst>
          </p:cNvPr>
          <p:cNvSpPr>
            <a:spLocks noGrp="1"/>
          </p:cNvSpPr>
          <p:nvPr>
            <p:ph type="title"/>
          </p:nvPr>
        </p:nvSpPr>
        <p:spPr>
          <a:xfrm>
            <a:off x="120826" y="190566"/>
            <a:ext cx="11160123" cy="990533"/>
          </a:xfrm>
        </p:spPr>
        <p:txBody>
          <a:bodyPr>
            <a:normAutofit/>
          </a:bodyPr>
          <a:lstStyle/>
          <a:p>
            <a:pPr algn="ctr"/>
            <a:r>
              <a:rPr lang="en-US" sz="3200" u="none" dirty="0"/>
              <a:t>Article 86 TFEU</a:t>
            </a:r>
            <a:endParaRPr lang="fr-FR" sz="3200" dirty="0"/>
          </a:p>
        </p:txBody>
      </p:sp>
    </p:spTree>
    <p:extLst>
      <p:ext uri="{BB962C8B-B14F-4D97-AF65-F5344CB8AC3E}">
        <p14:creationId xmlns:p14="http://schemas.microsoft.com/office/powerpoint/2010/main" val="1632032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481C3-0367-1527-0B8F-5E932CDC9DF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6BC84A-A611-E5F9-5549-C9C8CDD15878}"/>
              </a:ext>
            </a:extLst>
          </p:cNvPr>
          <p:cNvSpPr>
            <a:spLocks noGrp="1"/>
          </p:cNvSpPr>
          <p:nvPr>
            <p:ph idx="1"/>
          </p:nvPr>
        </p:nvSpPr>
        <p:spPr>
          <a:xfrm>
            <a:off x="0" y="762705"/>
            <a:ext cx="11616268" cy="5332590"/>
          </a:xfrm>
        </p:spPr>
        <p:txBody>
          <a:bodyPr>
            <a:norm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kern="0" dirty="0">
                <a:solidFill>
                  <a:prstClr val="black"/>
                </a:solidFill>
                <a:latin typeface="Calibri" panose="020F0502020204030204"/>
              </a:rPr>
              <a:t>The Council </a:t>
            </a:r>
            <a:r>
              <a:rPr lang="en-US" sz="3200" b="1" dirty="0">
                <a:solidFill>
                  <a:srgbClr val="70AD47">
                    <a:lumMod val="50000"/>
                  </a:srgbClr>
                </a:solidFill>
                <a:latin typeface="Calibri" panose="020F0502020204030204"/>
              </a:rPr>
              <a:t>may</a:t>
            </a:r>
            <a:r>
              <a:rPr lang="en-US" sz="3200" kern="0" dirty="0">
                <a:solidFill>
                  <a:prstClr val="black"/>
                </a:solidFill>
                <a:latin typeface="Calibri" panose="020F0502020204030204"/>
              </a:rPr>
              <a:t> </a:t>
            </a:r>
            <a:r>
              <a:rPr lang="en-US" sz="3200" dirty="0"/>
              <a:t>establish a </a:t>
            </a:r>
            <a:r>
              <a:rPr lang="en-US" sz="3200" b="1" dirty="0">
                <a:solidFill>
                  <a:srgbClr val="70AD47">
                    <a:lumMod val="50000"/>
                  </a:srgbClr>
                </a:solidFill>
                <a:latin typeface="Calibri" panose="020F0502020204030204"/>
              </a:rPr>
              <a:t>European Public Prosecutor’s Office </a:t>
            </a:r>
            <a:r>
              <a:rPr lang="en-US" sz="3200" dirty="0"/>
              <a:t>from Eurojust</a:t>
            </a:r>
            <a:endParaRPr lang="en-US" sz="3200" kern="0" dirty="0">
              <a:solidFill>
                <a:prstClr val="black"/>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3200" kern="0" dirty="0">
              <a:solidFill>
                <a:prstClr val="black"/>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dirty="0">
                <a:solidFill>
                  <a:prstClr val="black"/>
                </a:solidFill>
                <a:latin typeface="Calibri" panose="020F0502020204030204"/>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n order to investigate, prosecute and bring to justice</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800" dirty="0">
              <a:solidFill>
                <a:prstClr val="black"/>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perpetrators of </a:t>
            </a:r>
            <a:r>
              <a:rPr kumimoji="0" lang="en-US" sz="3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crimes affecting the financial interests of the Union</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3200" b="1" dirty="0">
              <a:solidFill>
                <a:srgbClr val="70AD47">
                  <a:lumMod val="50000"/>
                </a:srgbClr>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dirty="0">
                <a:latin typeface="Calibri" panose="020F0502020204030204"/>
              </a:rPr>
              <a:t>which are provided for in </a:t>
            </a:r>
            <a:r>
              <a:rPr lang="en-US" sz="3200" b="1" dirty="0">
                <a:solidFill>
                  <a:srgbClr val="70AD47">
                    <a:lumMod val="50000"/>
                  </a:srgbClr>
                </a:solidFill>
                <a:latin typeface="Calibri" panose="020F0502020204030204"/>
              </a:rPr>
              <a:t>Directive 2017/1371 </a:t>
            </a:r>
            <a:r>
              <a:rPr lang="en-US" sz="3200" dirty="0">
                <a:latin typeface="Calibri" panose="020F0502020204030204"/>
              </a:rPr>
              <a:t>(PIF Directive).</a:t>
            </a:r>
            <a:endParaRPr lang="fr-FR" sz="3200" dirty="0"/>
          </a:p>
        </p:txBody>
      </p:sp>
      <p:sp>
        <p:nvSpPr>
          <p:cNvPr id="2" name="Titre 1">
            <a:extLst>
              <a:ext uri="{FF2B5EF4-FFF2-40B4-BE49-F238E27FC236}">
                <a16:creationId xmlns:a16="http://schemas.microsoft.com/office/drawing/2014/main" id="{C8C4F336-2E7E-2F25-8317-FD252A9C66DD}"/>
              </a:ext>
            </a:extLst>
          </p:cNvPr>
          <p:cNvSpPr>
            <a:spLocks noGrp="1"/>
          </p:cNvSpPr>
          <p:nvPr>
            <p:ph type="title"/>
          </p:nvPr>
        </p:nvSpPr>
        <p:spPr>
          <a:xfrm>
            <a:off x="120826" y="190566"/>
            <a:ext cx="11160123" cy="990533"/>
          </a:xfrm>
        </p:spPr>
        <p:txBody>
          <a:bodyPr>
            <a:normAutofit/>
          </a:bodyPr>
          <a:lstStyle/>
          <a:p>
            <a:pPr algn="ctr"/>
            <a:r>
              <a:rPr lang="en-US" sz="3200" u="none" dirty="0"/>
              <a:t>Article 86 TFEU</a:t>
            </a:r>
            <a:endParaRPr lang="fr-FR" sz="3200" dirty="0"/>
          </a:p>
        </p:txBody>
      </p:sp>
    </p:spTree>
    <p:extLst>
      <p:ext uri="{BB962C8B-B14F-4D97-AF65-F5344CB8AC3E}">
        <p14:creationId xmlns:p14="http://schemas.microsoft.com/office/powerpoint/2010/main" val="339878591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DAD99-3D2D-BCC6-FA9B-BF9787CE35C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0E192A-E033-2DBC-C291-59C0D2DD41FD}"/>
              </a:ext>
            </a:extLst>
          </p:cNvPr>
          <p:cNvSpPr>
            <a:spLocks noGrp="1"/>
          </p:cNvSpPr>
          <p:nvPr>
            <p:ph idx="1"/>
          </p:nvPr>
        </p:nvSpPr>
        <p:spPr>
          <a:xfrm>
            <a:off x="0" y="898877"/>
            <a:ext cx="11616268" cy="5332590"/>
          </a:xfrm>
        </p:spPr>
        <p:txBody>
          <a:bodyPr>
            <a:normAutofit/>
          </a:body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Calibri" panose="020F0502020204030204"/>
                <a:ea typeface="+mn-ea"/>
                <a:cs typeface="+mn-cs"/>
              </a:rPr>
              <a:t>The Corpus Juris Project (1995)</a:t>
            </a: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Calibri" panose="020F0502020204030204"/>
                <a:ea typeface="+mn-ea"/>
                <a:cs typeface="+mn-cs"/>
              </a:rPr>
              <a:t>Regulation 2017/1939 (“</a:t>
            </a:r>
            <a:r>
              <a:rPr kumimoji="0" lang="en-US" sz="3200" b="0" i="0" u="none" strike="noStrike" kern="1200" cap="none" spc="0" normalizeH="0" baseline="0" noProof="0" dirty="0" err="1">
                <a:ln>
                  <a:noFill/>
                </a:ln>
                <a:effectLst/>
                <a:uLnTx/>
                <a:uFillTx/>
                <a:latin typeface="Calibri" panose="020F0502020204030204"/>
                <a:ea typeface="+mn-ea"/>
                <a:cs typeface="+mn-cs"/>
              </a:rPr>
              <a:t>RegEPPO</a:t>
            </a:r>
            <a:r>
              <a:rPr kumimoji="0" lang="en-US" sz="3200" b="0" i="0" u="none" strike="noStrike" kern="1200" cap="none" spc="0" normalizeH="0" baseline="0" noProof="0" dirty="0">
                <a:ln>
                  <a:noFill/>
                </a:ln>
                <a:effectLst/>
                <a:uLnTx/>
                <a:uFillTx/>
                <a:latin typeface="Calibri" panose="020F0502020204030204"/>
                <a:ea typeface="+mn-ea"/>
                <a:cs typeface="+mn-cs"/>
              </a:rPr>
              <a:t>”)</a:t>
            </a: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Calibri" panose="020F0502020204030204"/>
                <a:ea typeface="+mn-ea"/>
                <a:cs typeface="+mn-cs"/>
              </a:rPr>
              <a:t>Completed by Internal Rules of Procedures (</a:t>
            </a:r>
            <a:r>
              <a:rPr kumimoji="0" lang="en-US" sz="3200" b="0" i="0" u="none" strike="noStrike" kern="1200" cap="none" spc="0" normalizeH="0" baseline="0" noProof="0" dirty="0" err="1">
                <a:ln>
                  <a:noFill/>
                </a:ln>
                <a:effectLst/>
                <a:uLnTx/>
                <a:uFillTx/>
                <a:latin typeface="Calibri" panose="020F0502020204030204"/>
                <a:ea typeface="+mn-ea"/>
                <a:cs typeface="+mn-cs"/>
              </a:rPr>
              <a:t>IRoP</a:t>
            </a:r>
            <a:r>
              <a:rPr kumimoji="0" lang="en-US" sz="3200" b="0" i="0" u="none" strike="noStrike" kern="1200" cap="none" spc="0" normalizeH="0" baseline="0" noProof="0" dirty="0">
                <a:ln>
                  <a:noFill/>
                </a:ln>
                <a:effectLst/>
                <a:uLnTx/>
                <a:uFillTx/>
                <a:latin typeface="Calibri" panose="020F0502020204030204"/>
                <a:ea typeface="+mn-ea"/>
                <a:cs typeface="+mn-cs"/>
              </a:rPr>
              <a:t>) governing the EPPO operations</a:t>
            </a: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Calibri" panose="020F0502020204030204"/>
                <a:ea typeface="+mn-ea"/>
                <a:cs typeface="+mn-cs"/>
              </a:rPr>
              <a:t>Became operative on 1 June 2021</a:t>
            </a: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Calibri" panose="020F0502020204030204"/>
                <a:ea typeface="+mn-ea"/>
                <a:cs typeface="+mn-cs"/>
              </a:rPr>
              <a:t>Enhanced cooperation mechanism with 22 MSs (art. 86 TFEU)</a:t>
            </a: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Calibri" panose="020F0502020204030204"/>
                <a:ea typeface="+mn-ea"/>
                <a:cs typeface="+mn-cs"/>
              </a:rPr>
              <a:t>Milestone of EU integration process: </a:t>
            </a:r>
            <a:r>
              <a:rPr kumimoji="0" lang="en-US" sz="3200" b="0" i="0" u="none" strike="noStrike" kern="1200" cap="none" spc="0" normalizeH="0" baseline="0" noProof="0" dirty="0" err="1">
                <a:ln>
                  <a:noFill/>
                </a:ln>
                <a:effectLst/>
                <a:uLnTx/>
                <a:uFillTx/>
                <a:latin typeface="Calibri" panose="020F0502020204030204"/>
                <a:ea typeface="+mn-ea"/>
                <a:cs typeface="+mn-cs"/>
              </a:rPr>
              <a:t>centralisation</a:t>
            </a:r>
            <a:r>
              <a:rPr kumimoji="0" lang="en-US" sz="3200" b="0" i="0" u="none" strike="noStrike" kern="1200" cap="none" spc="0" normalizeH="0" baseline="0" noProof="0" dirty="0">
                <a:ln>
                  <a:noFill/>
                </a:ln>
                <a:effectLst/>
                <a:uLnTx/>
                <a:uFillTx/>
                <a:latin typeface="Calibri" panose="020F0502020204030204"/>
                <a:ea typeface="+mn-ea"/>
                <a:cs typeface="+mn-cs"/>
              </a:rPr>
              <a:t> of investigative and prosecutorial powers</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dirty="0"/>
          </a:p>
        </p:txBody>
      </p:sp>
      <p:sp>
        <p:nvSpPr>
          <p:cNvPr id="2" name="Titre 1">
            <a:extLst>
              <a:ext uri="{FF2B5EF4-FFF2-40B4-BE49-F238E27FC236}">
                <a16:creationId xmlns:a16="http://schemas.microsoft.com/office/drawing/2014/main" id="{FB0DCE4E-6E3A-4679-E9AD-570F9E02DD09}"/>
              </a:ext>
            </a:extLst>
          </p:cNvPr>
          <p:cNvSpPr>
            <a:spLocks noGrp="1"/>
          </p:cNvSpPr>
          <p:nvPr>
            <p:ph type="title"/>
          </p:nvPr>
        </p:nvSpPr>
        <p:spPr>
          <a:xfrm>
            <a:off x="120826" y="190566"/>
            <a:ext cx="11160123" cy="990533"/>
          </a:xfrm>
        </p:spPr>
        <p:txBody>
          <a:bodyPr>
            <a:normAutofit/>
          </a:bodyPr>
          <a:lstStyle/>
          <a:p>
            <a:r>
              <a:rPr lang="en-US" sz="3200" u="none" dirty="0"/>
              <a:t>ROAD TO EPPO</a:t>
            </a:r>
            <a:endParaRPr lang="fr-FR" sz="3200" dirty="0"/>
          </a:p>
        </p:txBody>
      </p:sp>
    </p:spTree>
    <p:extLst>
      <p:ext uri="{BB962C8B-B14F-4D97-AF65-F5344CB8AC3E}">
        <p14:creationId xmlns:p14="http://schemas.microsoft.com/office/powerpoint/2010/main" val="42374869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D97F0-9310-B954-37A8-EA253458FD8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E872730-477E-6FD9-0F55-EB05A6B8F8EE}"/>
              </a:ext>
            </a:extLst>
          </p:cNvPr>
          <p:cNvSpPr>
            <a:spLocks noGrp="1"/>
          </p:cNvSpPr>
          <p:nvPr>
            <p:ph idx="1"/>
          </p:nvPr>
        </p:nvSpPr>
        <p:spPr>
          <a:xfrm>
            <a:off x="0" y="898877"/>
            <a:ext cx="11616268" cy="5332590"/>
          </a:xfrm>
        </p:spPr>
        <p:txBody>
          <a:bodyPr>
            <a:normAutofit/>
          </a:bodyPr>
          <a:lstStyle/>
          <a:p>
            <a:pPr marL="457200" marR="0" lvl="0" indent="-45720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3200" b="0" i="0" u="none" strike="noStrike" kern="0" cap="none" spc="0" normalizeH="0" baseline="0" noProof="0" dirty="0">
                <a:ln>
                  <a:noFill/>
                </a:ln>
                <a:solidFill>
                  <a:prstClr val="black"/>
                </a:solidFill>
                <a:effectLst/>
                <a:uLnTx/>
                <a:uFillTx/>
                <a:latin typeface="Calibri" panose="020F0502020204030204"/>
                <a:ea typeface="+mn-ea"/>
              </a:rPr>
              <a:t>Independent European </a:t>
            </a:r>
            <a:r>
              <a:rPr lang="en-US" sz="3200" kern="0" dirty="0">
                <a:solidFill>
                  <a:prstClr val="black"/>
                </a:solidFill>
                <a:latin typeface="Calibri" panose="020F0502020204030204"/>
              </a:rPr>
              <a:t>Office</a:t>
            </a:r>
          </a:p>
          <a:p>
            <a:pPr marL="457200" marR="0" lvl="0" indent="-45720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3200" b="0" i="0" u="none" strike="noStrike" kern="0" cap="none" spc="0" normalizeH="0" baseline="0" noProof="0" dirty="0">
                <a:ln>
                  <a:noFill/>
                </a:ln>
                <a:solidFill>
                  <a:prstClr val="black"/>
                </a:solidFill>
                <a:effectLst/>
                <a:uLnTx/>
                <a:uFillTx/>
                <a:latin typeface="Calibri" panose="020F0502020204030204"/>
                <a:ea typeface="+mn-ea"/>
              </a:rPr>
              <a:t>No exclusive competence =&gt; </a:t>
            </a:r>
            <a:r>
              <a:rPr lang="en-US" sz="3200" b="1" dirty="0">
                <a:solidFill>
                  <a:srgbClr val="70AD47">
                    <a:lumMod val="50000"/>
                  </a:srgbClr>
                </a:solidFill>
                <a:latin typeface="Calibri" panose="020F0502020204030204"/>
              </a:rPr>
              <a:t>shared competence model </a:t>
            </a:r>
            <a:endParaRPr lang="en-US" sz="2600" b="1" dirty="0">
              <a:solidFill>
                <a:srgbClr val="70AD47">
                  <a:lumMod val="50000"/>
                </a:srgbClr>
              </a:solidFill>
              <a:latin typeface="Calibri" panose="020F0502020204030204"/>
            </a:endParaRPr>
          </a:p>
          <a:p>
            <a:pPr marL="457200" marR="0" lvl="0" indent="-45720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lang="en-US" sz="3200" kern="0" dirty="0">
                <a:solidFill>
                  <a:prstClr val="black"/>
                </a:solidFill>
                <a:latin typeface="Calibri" panose="020F0502020204030204" pitchFamily="34" charset="0"/>
                <a:cs typeface="Calibri" panose="020F0502020204030204" pitchFamily="34" charset="0"/>
              </a:rPr>
              <a:t>European Delegated Prosecutors =&gt; </a:t>
            </a:r>
            <a:r>
              <a:rPr lang="en-US" sz="3200" b="1" dirty="0">
                <a:solidFill>
                  <a:srgbClr val="70AD47">
                    <a:lumMod val="50000"/>
                  </a:srgbClr>
                </a:solidFill>
                <a:latin typeface="Calibri" panose="020F0502020204030204"/>
              </a:rPr>
              <a:t>double hat</a:t>
            </a:r>
          </a:p>
          <a:p>
            <a:pPr marL="457200" marR="0" lvl="0" indent="-45720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Biphasic criminal proceeding :</a:t>
            </a:r>
          </a:p>
          <a:p>
            <a:pPr marL="742950" marR="0" lvl="1" indent="-28575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US" sz="3200" b="1" dirty="0">
                <a:solidFill>
                  <a:srgbClr val="70AD47">
                    <a:lumMod val="50000"/>
                  </a:srgbClr>
                </a:solidFill>
                <a:latin typeface="Calibri" panose="020F0502020204030204"/>
              </a:rPr>
              <a:t>Prosecutorial powers</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concentrated at the EU level</a:t>
            </a:r>
          </a:p>
          <a:p>
            <a:pPr marL="742950" marR="0" lvl="1" indent="-28575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US" sz="3200" b="1" dirty="0">
                <a:solidFill>
                  <a:srgbClr val="70AD47">
                    <a:lumMod val="50000"/>
                  </a:srgbClr>
                </a:solidFill>
                <a:latin typeface="Calibri" panose="020F0502020204030204"/>
              </a:rPr>
              <a:t>Adjudicatory powers</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remaining at the national level</a:t>
            </a:r>
          </a:p>
          <a:p>
            <a:pPr marL="457200" marR="0" lvl="0" indent="-45720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3200" b="0" i="0" u="none" strike="noStrike" kern="0" cap="none" spc="0" normalizeH="0" baseline="0" noProof="0" dirty="0">
                <a:ln>
                  <a:noFill/>
                </a:ln>
                <a:solidFill>
                  <a:prstClr val="black"/>
                </a:solidFill>
                <a:effectLst/>
                <a:uLnTx/>
                <a:uFillTx/>
                <a:latin typeface="Calibri" panose="020F0502020204030204"/>
                <a:ea typeface="+mn-ea"/>
              </a:rPr>
              <a:t>Unclear and limited </a:t>
            </a:r>
            <a:r>
              <a:rPr lang="en-US" sz="3200" b="1" dirty="0">
                <a:solidFill>
                  <a:srgbClr val="70AD47">
                    <a:lumMod val="50000"/>
                  </a:srgbClr>
                </a:solidFill>
                <a:latin typeface="Calibri" panose="020F0502020204030204"/>
              </a:rPr>
              <a:t>material scope of competence</a:t>
            </a:r>
            <a:r>
              <a:rPr kumimoji="0" lang="en-US" sz="3200" b="0" i="0" u="none" strike="noStrike" kern="0" cap="none" spc="0" normalizeH="0" baseline="0" noProof="0" dirty="0">
                <a:ln>
                  <a:noFill/>
                </a:ln>
                <a:solidFill>
                  <a:prstClr val="black"/>
                </a:solidFill>
                <a:effectLst/>
                <a:uLnTx/>
                <a:uFillTx/>
                <a:latin typeface="Calibri" panose="020F0502020204030204"/>
                <a:ea typeface="+mn-ea"/>
              </a:rPr>
              <a:t> (fruit of political compromise).</a:t>
            </a: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fr-FR" dirty="0"/>
          </a:p>
        </p:txBody>
      </p:sp>
      <p:sp>
        <p:nvSpPr>
          <p:cNvPr id="2" name="Titre 1">
            <a:extLst>
              <a:ext uri="{FF2B5EF4-FFF2-40B4-BE49-F238E27FC236}">
                <a16:creationId xmlns:a16="http://schemas.microsoft.com/office/drawing/2014/main" id="{5F47A5FE-021C-347B-4A1C-72F57B8CEC89}"/>
              </a:ext>
            </a:extLst>
          </p:cNvPr>
          <p:cNvSpPr>
            <a:spLocks noGrp="1"/>
          </p:cNvSpPr>
          <p:nvPr>
            <p:ph type="title"/>
          </p:nvPr>
        </p:nvSpPr>
        <p:spPr>
          <a:xfrm>
            <a:off x="120826" y="190566"/>
            <a:ext cx="11160123" cy="990533"/>
          </a:xfrm>
        </p:spPr>
        <p:txBody>
          <a:bodyPr>
            <a:normAutofit/>
          </a:bodyPr>
          <a:lstStyle/>
          <a:p>
            <a:r>
              <a:rPr lang="en-US" sz="3200" u="none" dirty="0"/>
              <a:t>ROAD TO EPPO</a:t>
            </a:r>
            <a:endParaRPr lang="fr-FR" sz="3200" dirty="0"/>
          </a:p>
        </p:txBody>
      </p:sp>
    </p:spTree>
    <p:extLst>
      <p:ext uri="{BB962C8B-B14F-4D97-AF65-F5344CB8AC3E}">
        <p14:creationId xmlns:p14="http://schemas.microsoft.com/office/powerpoint/2010/main" val="748285657"/>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74AE8-FBE0-12EA-D805-C7904D3934B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31E7D59-864D-178A-D879-E232680CAECD}"/>
              </a:ext>
            </a:extLst>
          </p:cNvPr>
          <p:cNvSpPr>
            <a:spLocks noGrp="1"/>
          </p:cNvSpPr>
          <p:nvPr>
            <p:ph idx="1"/>
          </p:nvPr>
        </p:nvSpPr>
        <p:spPr>
          <a:xfrm>
            <a:off x="0" y="898877"/>
            <a:ext cx="11616268" cy="5332590"/>
          </a:xfrm>
        </p:spPr>
        <p:txBody>
          <a:bodyPr>
            <a:normAutofit fontScale="92500" lnSpcReduction="20000"/>
          </a:bodyPr>
          <a:lstStyle/>
          <a:p>
            <a:pPr marR="0" lvl="0" algn="just" defTabSz="914400" rtl="0" eaLnBrk="1" fontAlgn="auto" latinLnBrk="0" hangingPunct="1">
              <a:lnSpc>
                <a:spcPct val="100000"/>
              </a:lnSpc>
              <a:spcBef>
                <a:spcPts val="1000"/>
              </a:spcBef>
              <a:spcAft>
                <a:spcPts val="0"/>
              </a:spcAft>
              <a:buClrTx/>
              <a:buSzTx/>
              <a:tabLst/>
              <a:defRPr/>
            </a:pPr>
            <a:r>
              <a:rPr lang="fr-FR" sz="2800" b="1" dirty="0">
                <a:solidFill>
                  <a:srgbClr val="70AD47">
                    <a:lumMod val="50000"/>
                  </a:srgbClr>
                </a:solidFill>
                <a:latin typeface="Calibri" panose="020F0502020204030204"/>
              </a:rPr>
              <a:t>Article 22 Regulation 1939/2017</a:t>
            </a:r>
          </a:p>
          <a:p>
            <a:pPr algn="just"/>
            <a:r>
              <a:rPr lang="en-US" sz="2800" b="0" i="0" u="none" strike="noStrike" baseline="0" dirty="0">
                <a:latin typeface="Calibri" panose="020F0502020204030204" pitchFamily="34" charset="0"/>
              </a:rPr>
              <a:t>(1) The EPPO shall be competent in respect of the criminal offences affecting the financial interests of the Union that are </a:t>
            </a:r>
            <a:r>
              <a:rPr lang="en-US" sz="2800" b="1" dirty="0"/>
              <a:t>provided for in Directive (EU) 2017/1371, as implemented by national law</a:t>
            </a:r>
            <a:r>
              <a:rPr lang="en-US" sz="2800" b="0" i="0" u="none" strike="noStrike" baseline="0" dirty="0">
                <a:latin typeface="Calibri" panose="020F0502020204030204" pitchFamily="34" charset="0"/>
              </a:rPr>
              <a:t>, irrespective of whether the same criminal conduct could be classified as another type of offence under national law. (…)</a:t>
            </a:r>
          </a:p>
          <a:p>
            <a:pPr algn="just"/>
            <a:r>
              <a:rPr lang="en-US" sz="2800" b="0" i="0" u="none" strike="noStrike" baseline="0" dirty="0">
                <a:latin typeface="Calibri" panose="020F0502020204030204" pitchFamily="34" charset="0"/>
              </a:rPr>
              <a:t>(2) The EPPO shall also be competent for offences regarding participation in a</a:t>
            </a:r>
            <a:r>
              <a:rPr lang="en-US" sz="2800" b="1" dirty="0"/>
              <a:t> criminal </a:t>
            </a:r>
            <a:r>
              <a:rPr lang="en-US" sz="2800" b="1" dirty="0" err="1"/>
              <a:t>organisation</a:t>
            </a:r>
            <a:r>
              <a:rPr lang="en-US" sz="2800" b="1" dirty="0"/>
              <a:t> as defined in Framework Decision 2008/841/JHA</a:t>
            </a:r>
            <a:r>
              <a:rPr lang="en-US" sz="2800" b="0" i="0" u="none" strike="noStrike" baseline="0" dirty="0">
                <a:latin typeface="Calibri" panose="020F0502020204030204" pitchFamily="34" charset="0"/>
              </a:rPr>
              <a:t>, as implemented in national law, if the focus of the criminal activity of such a criminal </a:t>
            </a:r>
            <a:r>
              <a:rPr lang="en-US" sz="2800" b="0" i="0" u="none" strike="noStrike" baseline="0" dirty="0" err="1">
                <a:latin typeface="Calibri" panose="020F0502020204030204" pitchFamily="34" charset="0"/>
              </a:rPr>
              <a:t>organisation</a:t>
            </a:r>
            <a:r>
              <a:rPr lang="en-US" sz="2800" b="0" i="0" u="none" strike="noStrike" baseline="0" dirty="0">
                <a:latin typeface="Calibri" panose="020F0502020204030204" pitchFamily="34" charset="0"/>
              </a:rPr>
              <a:t> is to commit any of the offences referred to in paragraph 1.</a:t>
            </a:r>
          </a:p>
          <a:p>
            <a:pPr algn="just"/>
            <a:r>
              <a:rPr lang="en-US" sz="2800" b="0" i="0" u="none" strike="noStrike" baseline="0" dirty="0">
                <a:latin typeface="Calibri" panose="020F0502020204030204" pitchFamily="34" charset="0"/>
              </a:rPr>
              <a:t>(3)  The EPPO shall also be competent for </a:t>
            </a:r>
            <a:r>
              <a:rPr lang="en-US" sz="2800" b="1" dirty="0"/>
              <a:t>any other criminal offence that is inextricably linked </a:t>
            </a:r>
            <a:r>
              <a:rPr lang="en-US" sz="2800" b="0" i="0" u="none" strike="noStrike" baseline="0" dirty="0">
                <a:latin typeface="Calibri" panose="020F0502020204030204" pitchFamily="34" charset="0"/>
              </a:rPr>
              <a:t>to criminal conduct that falls within the scope of paragraph 1 of this Article. The competence with regard to such criminal offences may only be exercised in conformity with Article25(3).</a:t>
            </a:r>
          </a:p>
          <a:p>
            <a:pPr algn="just"/>
            <a:r>
              <a:rPr lang="en-US" sz="2800" dirty="0">
                <a:latin typeface="Calibri" panose="020F0502020204030204" pitchFamily="34" charset="0"/>
              </a:rPr>
              <a:t>(4) In any case the EPPO shall not be competent for criminal offences in respect of </a:t>
            </a:r>
            <a:r>
              <a:rPr lang="en-US" sz="2800" b="1" dirty="0"/>
              <a:t>national direct taxes </a:t>
            </a:r>
            <a:r>
              <a:rPr lang="en-US" sz="2800" dirty="0">
                <a:latin typeface="Calibri" panose="020F0502020204030204" pitchFamily="34" charset="0"/>
              </a:rPr>
              <a:t>(…)</a:t>
            </a:r>
            <a:endParaRPr lang="en-US" sz="2800" b="0" i="0" u="none" strike="noStrike" baseline="0" dirty="0">
              <a:latin typeface="Calibri" panose="020F0502020204030204" pitchFamily="34" charset="0"/>
            </a:endParaRPr>
          </a:p>
        </p:txBody>
      </p:sp>
      <p:sp>
        <p:nvSpPr>
          <p:cNvPr id="2" name="Titre 1">
            <a:extLst>
              <a:ext uri="{FF2B5EF4-FFF2-40B4-BE49-F238E27FC236}">
                <a16:creationId xmlns:a16="http://schemas.microsoft.com/office/drawing/2014/main" id="{190085CE-0677-62D9-0F4F-38F911C8C661}"/>
              </a:ext>
            </a:extLst>
          </p:cNvPr>
          <p:cNvSpPr>
            <a:spLocks noGrp="1"/>
          </p:cNvSpPr>
          <p:nvPr>
            <p:ph type="title"/>
          </p:nvPr>
        </p:nvSpPr>
        <p:spPr>
          <a:xfrm>
            <a:off x="120826" y="190566"/>
            <a:ext cx="11160123" cy="990533"/>
          </a:xfrm>
        </p:spPr>
        <p:txBody>
          <a:bodyPr>
            <a:normAutofit/>
          </a:bodyPr>
          <a:lstStyle/>
          <a:p>
            <a:r>
              <a:rPr lang="en-US" sz="3200" u="none" dirty="0"/>
              <a:t>MATERIAL SCOPE OF COMPETENCE</a:t>
            </a:r>
            <a:endParaRPr lang="fr-FR" sz="3200" dirty="0"/>
          </a:p>
        </p:txBody>
      </p:sp>
    </p:spTree>
    <p:extLst>
      <p:ext uri="{BB962C8B-B14F-4D97-AF65-F5344CB8AC3E}">
        <p14:creationId xmlns:p14="http://schemas.microsoft.com/office/powerpoint/2010/main" val="331174709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41581-76BA-D3A6-4370-E0D6FC00C29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DF5836-B561-C99C-AC75-149B70A56BA8}"/>
              </a:ext>
            </a:extLst>
          </p:cNvPr>
          <p:cNvSpPr>
            <a:spLocks noGrp="1"/>
          </p:cNvSpPr>
          <p:nvPr>
            <p:ph idx="1"/>
          </p:nvPr>
        </p:nvSpPr>
        <p:spPr>
          <a:xfrm>
            <a:off x="0" y="898877"/>
            <a:ext cx="11616268" cy="5332590"/>
          </a:xfrm>
        </p:spPr>
        <p:txBody>
          <a:bodyPr>
            <a:normAutofit fontScale="92500"/>
          </a:bodyPr>
          <a:lstStyle/>
          <a:p>
            <a:pPr algn="just"/>
            <a:r>
              <a:rPr lang="en-US" sz="2600" i="0" strike="noStrike" baseline="0" dirty="0">
                <a:latin typeface="Calibri" panose="020F0502020204030204" pitchFamily="34" charset="0"/>
              </a:rPr>
              <a:t>Competence limited to 3 clusters of offences</a:t>
            </a:r>
            <a:r>
              <a:rPr lang="en-US" sz="2600" strike="noStrike" baseline="0" dirty="0">
                <a:latin typeface="Calibri" panose="020F0502020204030204" pitchFamily="34" charset="0"/>
              </a:rPr>
              <a:t>:</a:t>
            </a:r>
          </a:p>
          <a:p>
            <a:pPr algn="just"/>
            <a:endParaRPr lang="en-US" b="1" i="0" u="sng" strike="noStrike" baseline="0" dirty="0">
              <a:latin typeface="Calibri" panose="020F0502020204030204" pitchFamily="34" charset="0"/>
            </a:endParaRPr>
          </a:p>
          <a:p>
            <a:pPr marL="457200" lvl="1" indent="0" algn="just">
              <a:buNone/>
            </a:pPr>
            <a:r>
              <a:rPr lang="en-US" sz="2800" b="1" i="0" strike="noStrike" baseline="0" dirty="0">
                <a:latin typeface="Calibri" panose="020F0502020204030204" pitchFamily="34" charset="0"/>
              </a:rPr>
              <a:t>1. </a:t>
            </a:r>
            <a:r>
              <a:rPr lang="en-US" sz="2800" b="1" dirty="0">
                <a:solidFill>
                  <a:srgbClr val="70AD47">
                    <a:lumMod val="50000"/>
                  </a:srgbClr>
                </a:solidFill>
                <a:latin typeface="Calibri" panose="020F0502020204030204"/>
              </a:rPr>
              <a:t>PIF crimes</a:t>
            </a:r>
            <a:r>
              <a:rPr lang="en-US" sz="2800" b="0" i="0" u="none" strike="noStrike" baseline="0" dirty="0">
                <a:latin typeface="Calibri" panose="020F0502020204030204" pitchFamily="34" charset="0"/>
              </a:rPr>
              <a:t>: crimes against the EU budget</a:t>
            </a:r>
          </a:p>
          <a:p>
            <a:pPr marL="0" indent="0" algn="just">
              <a:buNone/>
            </a:pPr>
            <a:r>
              <a:rPr lang="it-IT" altLang="en-US" b="1" dirty="0">
                <a:ea typeface="ＭＳ Ｐゴシック" panose="020B0600070205080204" pitchFamily="34" charset="-128"/>
              </a:rPr>
              <a:t>	</a:t>
            </a:r>
            <a:r>
              <a:rPr lang="it-IT" altLang="en-US" sz="3000" b="1" dirty="0">
                <a:ea typeface="ＭＳ Ｐゴシック" panose="020B0600070205080204" pitchFamily="34" charset="-128"/>
              </a:rPr>
              <a:t>→ «</a:t>
            </a:r>
            <a:r>
              <a:rPr lang="it-IT" altLang="en-US" sz="3000" b="1" dirty="0" err="1"/>
              <a:t>as</a:t>
            </a:r>
            <a:r>
              <a:rPr lang="it-IT" altLang="en-US" sz="3000" b="1" dirty="0">
                <a:ea typeface="ＭＳ Ｐゴシック" panose="020B0600070205080204" pitchFamily="34" charset="-128"/>
              </a:rPr>
              <a:t> </a:t>
            </a:r>
            <a:r>
              <a:rPr lang="en-US" sz="3000" b="1" dirty="0"/>
              <a:t>provided for in Directive(EU) 2017/1371, as implemented by national 	law</a:t>
            </a:r>
            <a:r>
              <a:rPr lang="it-IT" sz="3900" b="1" dirty="0">
                <a:ea typeface="ＭＳ Ｐゴシック" panose="020B0600070205080204" pitchFamily="34" charset="-128"/>
              </a:rPr>
              <a:t>»</a:t>
            </a:r>
          </a:p>
          <a:p>
            <a:pPr marL="0" indent="0" algn="just">
              <a:buNone/>
            </a:pPr>
            <a:endParaRPr lang="en-US" sz="3200" b="1" i="0" u="none" strike="noStrike" baseline="0" dirty="0">
              <a:latin typeface="Calibri" panose="020F0502020204030204" pitchFamily="34" charset="0"/>
            </a:endParaRPr>
          </a:p>
          <a:p>
            <a:pPr marL="457200" lvl="1" indent="0" algn="just">
              <a:buNone/>
            </a:pPr>
            <a:r>
              <a:rPr lang="en-US" sz="2800" b="1" strike="noStrike" baseline="0" dirty="0">
                <a:latin typeface="Calibri" panose="020F0502020204030204" pitchFamily="34" charset="0"/>
              </a:rPr>
              <a:t>2. </a:t>
            </a:r>
            <a:r>
              <a:rPr lang="en-US" sz="2800" b="1" dirty="0" err="1">
                <a:solidFill>
                  <a:srgbClr val="70AD47">
                    <a:lumMod val="50000"/>
                  </a:srgbClr>
                </a:solidFill>
                <a:latin typeface="Calibri" panose="020F0502020204030204"/>
              </a:rPr>
              <a:t>Organised</a:t>
            </a:r>
            <a:r>
              <a:rPr lang="en-US" sz="2800" b="1" dirty="0">
                <a:solidFill>
                  <a:srgbClr val="70AD47">
                    <a:lumMod val="50000"/>
                  </a:srgbClr>
                </a:solidFill>
                <a:latin typeface="Calibri" panose="020F0502020204030204"/>
              </a:rPr>
              <a:t> crime</a:t>
            </a:r>
            <a:r>
              <a:rPr lang="en-US" sz="2800" b="0" i="0" u="none" strike="noStrike" baseline="0" dirty="0">
                <a:latin typeface="Calibri" panose="020F0502020204030204" pitchFamily="34" charset="0"/>
              </a:rPr>
              <a:t>, if the focus of the criminal activity is to commit a PIF crime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latin typeface="Calibri" panose="020F0502020204030204" pitchFamily="34" charset="0"/>
              </a:rPr>
              <a:t>	</a:t>
            </a:r>
            <a:r>
              <a:rPr kumimoji="0" lang="it-IT" altLang="en-US" sz="2800" b="1"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 «</a:t>
            </a:r>
            <a:r>
              <a:rPr kumimoji="0" lang="it-IT" altLang="en-US" sz="2800" b="1" i="0" u="none" strike="noStrike" kern="1200" cap="none" spc="0" normalizeH="0" baseline="0" noProof="0" dirty="0" err="1">
                <a:ln>
                  <a:noFill/>
                </a:ln>
                <a:effectLst/>
                <a:uLnTx/>
                <a:uFillTx/>
                <a:latin typeface="Calibri" panose="020F0502020204030204"/>
                <a:ea typeface="+mn-ea"/>
                <a:cs typeface="+mn-cs"/>
              </a:rPr>
              <a:t>as</a:t>
            </a:r>
            <a:r>
              <a:rPr kumimoji="0" lang="it-IT" altLang="en-US" sz="2400" b="1"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 </a:t>
            </a:r>
            <a:r>
              <a:rPr kumimoji="0" lang="en-US" sz="2800" b="1" i="0" u="none" strike="noStrike" kern="1200" cap="none" spc="0" normalizeH="0" baseline="0" noProof="0" dirty="0">
                <a:ln>
                  <a:noFill/>
                </a:ln>
                <a:effectLst/>
                <a:uLnTx/>
                <a:uFillTx/>
                <a:latin typeface="Calibri" panose="020F0502020204030204"/>
                <a:ea typeface="+mn-ea"/>
                <a:cs typeface="+mn-cs"/>
              </a:rPr>
              <a:t>provided for in Framework Decision 2008/841/JHA, as implemented by 	national law</a:t>
            </a:r>
            <a:r>
              <a:rPr kumimoji="0" lang="it-IT" sz="3200" b="1"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a:t>
            </a:r>
          </a:p>
          <a:p>
            <a:pPr marL="457200" lvl="1" indent="0" algn="just">
              <a:buNone/>
            </a:pPr>
            <a:endParaRPr lang="en-US" sz="2800" b="0" i="0" u="none" strike="noStrike" baseline="0" dirty="0">
              <a:latin typeface="Calibri" panose="020F0502020204030204" pitchFamily="34" charset="0"/>
            </a:endParaRPr>
          </a:p>
          <a:p>
            <a:pPr marL="457200" lvl="1" indent="0" algn="just">
              <a:buNone/>
            </a:pPr>
            <a:r>
              <a:rPr lang="en-US" sz="2800" b="1" i="0" strike="noStrike" baseline="0" dirty="0">
                <a:latin typeface="Calibri" panose="020F0502020204030204" pitchFamily="34" charset="0"/>
              </a:rPr>
              <a:t>3. </a:t>
            </a:r>
            <a:r>
              <a:rPr lang="en-US" sz="2800" b="1" i="0" strike="noStrike" baseline="0" dirty="0">
                <a:solidFill>
                  <a:srgbClr val="70AD47">
                    <a:lumMod val="50000"/>
                  </a:srgbClr>
                </a:solidFill>
                <a:latin typeface="Calibri" panose="020F0502020204030204"/>
              </a:rPr>
              <a:t>Offences “i</a:t>
            </a:r>
            <a:r>
              <a:rPr lang="en-US" sz="2800" b="1" dirty="0">
                <a:solidFill>
                  <a:srgbClr val="70AD47">
                    <a:lumMod val="50000"/>
                  </a:srgbClr>
                </a:solidFill>
                <a:latin typeface="Calibri" panose="020F0502020204030204"/>
              </a:rPr>
              <a:t>nextricably linked” to PIF crimes.</a:t>
            </a: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fr-FR" dirty="0"/>
          </a:p>
        </p:txBody>
      </p:sp>
      <p:sp>
        <p:nvSpPr>
          <p:cNvPr id="2" name="Titre 1">
            <a:extLst>
              <a:ext uri="{FF2B5EF4-FFF2-40B4-BE49-F238E27FC236}">
                <a16:creationId xmlns:a16="http://schemas.microsoft.com/office/drawing/2014/main" id="{3976A053-3EFB-F1D6-4D76-B1D553822A85}"/>
              </a:ext>
            </a:extLst>
          </p:cNvPr>
          <p:cNvSpPr>
            <a:spLocks noGrp="1"/>
          </p:cNvSpPr>
          <p:nvPr>
            <p:ph type="title"/>
          </p:nvPr>
        </p:nvSpPr>
        <p:spPr>
          <a:xfrm>
            <a:off x="120826" y="190566"/>
            <a:ext cx="11160123" cy="990533"/>
          </a:xfrm>
        </p:spPr>
        <p:txBody>
          <a:bodyPr>
            <a:normAutofit/>
          </a:bodyPr>
          <a:lstStyle/>
          <a:p>
            <a:r>
              <a:rPr lang="en-US" sz="3200" u="none" dirty="0"/>
              <a:t>MATERIAL SCOPE OF COMPETENCE</a:t>
            </a:r>
            <a:endParaRPr lang="fr-FR" sz="3200" dirty="0"/>
          </a:p>
        </p:txBody>
      </p:sp>
    </p:spTree>
    <p:extLst>
      <p:ext uri="{BB962C8B-B14F-4D97-AF65-F5344CB8AC3E}">
        <p14:creationId xmlns:p14="http://schemas.microsoft.com/office/powerpoint/2010/main" val="84951367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8B026-22D9-3E45-6B7B-29C1E562E7D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263121-9813-A82A-6D0F-D3F6F683E2B8}"/>
              </a:ext>
            </a:extLst>
          </p:cNvPr>
          <p:cNvSpPr>
            <a:spLocks noGrp="1"/>
          </p:cNvSpPr>
          <p:nvPr>
            <p:ph idx="1"/>
          </p:nvPr>
        </p:nvSpPr>
        <p:spPr>
          <a:xfrm>
            <a:off x="120826" y="1423133"/>
            <a:ext cx="11616268" cy="5332590"/>
          </a:xfrm>
        </p:spPr>
        <p:txBody>
          <a:bodyPr>
            <a:normAutofit/>
          </a:bodyPr>
          <a:lstStyle/>
          <a:p>
            <a:r>
              <a:rPr lang="en-US" b="1" dirty="0">
                <a:latin typeface="Trebuchet MS" panose="020B0603020202020204" pitchFamily="34" charset="0"/>
              </a:rPr>
              <a:t>Two conditions:</a:t>
            </a:r>
          </a:p>
          <a:p>
            <a:pPr marL="914400" lvl="1" indent="-457200" algn="just">
              <a:buFont typeface="+mj-lt"/>
              <a:buAutoNum type="arabicPeriod"/>
            </a:pPr>
            <a:r>
              <a:rPr lang="en-US" dirty="0">
                <a:latin typeface="Trebuchet MS" panose="020B0603020202020204" pitchFamily="34" charset="0"/>
              </a:rPr>
              <a:t>Membership in, or the </a:t>
            </a:r>
            <a:r>
              <a:rPr lang="en-US" dirty="0" err="1">
                <a:latin typeface="Trebuchet MS" panose="020B0603020202020204" pitchFamily="34" charset="0"/>
              </a:rPr>
              <a:t>organisation</a:t>
            </a:r>
            <a:r>
              <a:rPr lang="en-US" dirty="0">
                <a:latin typeface="Trebuchet MS" panose="020B0603020202020204" pitchFamily="34" charset="0"/>
              </a:rPr>
              <a:t> and leadership of a criminal </a:t>
            </a:r>
            <a:r>
              <a:rPr lang="en-US" dirty="0" err="1">
                <a:latin typeface="Trebuchet MS" panose="020B0603020202020204" pitchFamily="34" charset="0"/>
              </a:rPr>
              <a:t>organisation</a:t>
            </a:r>
            <a:endParaRPr lang="en-US" dirty="0">
              <a:latin typeface="Trebuchet MS" panose="020B0603020202020204" pitchFamily="34" charset="0"/>
            </a:endParaRPr>
          </a:p>
          <a:p>
            <a:pPr marL="914400" lvl="1" indent="-457200" algn="just">
              <a:buFont typeface="+mj-lt"/>
              <a:buAutoNum type="arabicPeriod"/>
            </a:pPr>
            <a:r>
              <a:rPr lang="en-US" dirty="0">
                <a:latin typeface="Trebuchet MS" panose="020B0603020202020204" pitchFamily="34" charset="0"/>
              </a:rPr>
              <a:t>Focus of the criminal </a:t>
            </a:r>
            <a:r>
              <a:rPr lang="en-US" dirty="0" err="1">
                <a:latin typeface="Trebuchet MS" panose="020B0603020202020204" pitchFamily="34" charset="0"/>
              </a:rPr>
              <a:t>organisation</a:t>
            </a:r>
            <a:r>
              <a:rPr lang="en-US" dirty="0">
                <a:latin typeface="Trebuchet MS" panose="020B0603020202020204" pitchFamily="34" charset="0"/>
              </a:rPr>
              <a:t> is to commit PIF offences (“criterion of preponderance”)</a:t>
            </a:r>
          </a:p>
          <a:p>
            <a:pPr algn="l"/>
            <a:r>
              <a:rPr lang="fr-FR" sz="2800" dirty="0"/>
              <a:t>As </a:t>
            </a:r>
            <a:r>
              <a:rPr lang="fr-FR" sz="2800" dirty="0" err="1"/>
              <a:t>defined</a:t>
            </a:r>
            <a:r>
              <a:rPr lang="fr-FR" sz="2800" dirty="0"/>
              <a:t> by Framework Decision 2008/841/JHA</a:t>
            </a:r>
          </a:p>
          <a:p>
            <a:pPr algn="l"/>
            <a:r>
              <a:rPr lang="fr-FR" sz="2800" dirty="0">
                <a:latin typeface="Calibri" panose="020F0502020204030204" pitchFamily="34" charset="0"/>
              </a:rPr>
              <a:t>As </a:t>
            </a:r>
            <a:r>
              <a:rPr lang="fr-FR" sz="2800" dirty="0" err="1">
                <a:latin typeface="Calibri" panose="020F0502020204030204" pitchFamily="34" charset="0"/>
              </a:rPr>
              <a:t>implemented</a:t>
            </a:r>
            <a:r>
              <a:rPr lang="fr-FR" sz="2800" dirty="0">
                <a:latin typeface="Calibri" panose="020F0502020204030204" pitchFamily="34" charset="0"/>
              </a:rPr>
              <a:t> in national </a:t>
            </a:r>
            <a:r>
              <a:rPr lang="fr-FR" sz="2800" dirty="0" err="1">
                <a:latin typeface="Calibri" panose="020F0502020204030204" pitchFamily="34" charset="0"/>
              </a:rPr>
              <a:t>legislations</a:t>
            </a:r>
            <a:endParaRPr lang="en-US" sz="1600" dirty="0">
              <a:latin typeface="Calibri" panose="020F0502020204030204" pitchFamily="34" charset="0"/>
            </a:endParaRP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fr-FR" dirty="0"/>
          </a:p>
        </p:txBody>
      </p:sp>
      <p:sp>
        <p:nvSpPr>
          <p:cNvPr id="2" name="Titre 1">
            <a:extLst>
              <a:ext uri="{FF2B5EF4-FFF2-40B4-BE49-F238E27FC236}">
                <a16:creationId xmlns:a16="http://schemas.microsoft.com/office/drawing/2014/main" id="{60027024-428C-D8A0-5B05-7F401D1F1CB9}"/>
              </a:ext>
            </a:extLst>
          </p:cNvPr>
          <p:cNvSpPr>
            <a:spLocks noGrp="1"/>
          </p:cNvSpPr>
          <p:nvPr>
            <p:ph type="title"/>
          </p:nvPr>
        </p:nvSpPr>
        <p:spPr>
          <a:xfrm>
            <a:off x="120826" y="190566"/>
            <a:ext cx="11160123" cy="990533"/>
          </a:xfrm>
        </p:spPr>
        <p:txBody>
          <a:bodyPr>
            <a:normAutofit/>
          </a:bodyPr>
          <a:lstStyle/>
          <a:p>
            <a:r>
              <a:rPr lang="fr-FR" sz="3200" u="none" dirty="0"/>
              <a:t>PARTICIPATION IN A CRIMINAL ORGANISATION</a:t>
            </a:r>
            <a:endParaRPr lang="fr-FR" sz="3200" dirty="0"/>
          </a:p>
        </p:txBody>
      </p:sp>
    </p:spTree>
    <p:extLst>
      <p:ext uri="{BB962C8B-B14F-4D97-AF65-F5344CB8AC3E}">
        <p14:creationId xmlns:p14="http://schemas.microsoft.com/office/powerpoint/2010/main" val="149483389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70E5B-8AA2-F4E0-D261-DDC3B9DD0A81}"/>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398E8D8-B883-D963-93E5-53D3E3F226D7}"/>
              </a:ext>
            </a:extLst>
          </p:cNvPr>
          <p:cNvSpPr>
            <a:spLocks noGrp="1"/>
          </p:cNvSpPr>
          <p:nvPr>
            <p:ph idx="1"/>
          </p:nvPr>
        </p:nvSpPr>
        <p:spPr>
          <a:xfrm>
            <a:off x="120826" y="1181099"/>
            <a:ext cx="11616268" cy="5332590"/>
          </a:xfrm>
        </p:spPr>
        <p:txBody>
          <a:bodyPr>
            <a:normAutofit fontScale="77500" lnSpcReduction="20000"/>
          </a:bodyPr>
          <a:lstStyle/>
          <a:p>
            <a:r>
              <a:rPr lang="en-US" sz="2800" b="1" i="0" u="none" strike="noStrike" baseline="0" dirty="0">
                <a:latin typeface="Calibri" panose="020F0502020204030204" pitchFamily="34" charset="0"/>
              </a:rPr>
              <a:t>Article 1</a:t>
            </a:r>
            <a:endParaRPr lang="en-US" sz="2800" b="0" i="0" u="none" strike="noStrike" baseline="0" dirty="0">
              <a:latin typeface="Calibri" panose="020F0502020204030204" pitchFamily="34" charset="0"/>
            </a:endParaRPr>
          </a:p>
          <a:p>
            <a:r>
              <a:rPr lang="en-US" sz="2800" b="0" i="0" u="none" strike="noStrike" baseline="0" dirty="0">
                <a:latin typeface="Calibri" panose="020F0502020204030204" pitchFamily="34" charset="0"/>
              </a:rPr>
              <a:t>(1)‘criminal </a:t>
            </a:r>
            <a:r>
              <a:rPr lang="en-US" sz="2800" b="0" i="0" u="none" strike="noStrike" baseline="0" dirty="0" err="1">
                <a:latin typeface="Calibri" panose="020F0502020204030204" pitchFamily="34" charset="0"/>
              </a:rPr>
              <a:t>organisation</a:t>
            </a:r>
            <a:r>
              <a:rPr lang="en-US" sz="2800" b="0" i="0" u="none" strike="noStrike" baseline="0" dirty="0">
                <a:latin typeface="Calibri" panose="020F0502020204030204" pitchFamily="34" charset="0"/>
              </a:rPr>
              <a:t>’ means a </a:t>
            </a:r>
            <a:r>
              <a:rPr lang="en-US" sz="2800" b="1" i="0" u="none" strike="noStrike" baseline="0" dirty="0">
                <a:latin typeface="Calibri" panose="020F0502020204030204" pitchFamily="34" charset="0"/>
              </a:rPr>
              <a:t>structured association</a:t>
            </a:r>
            <a:r>
              <a:rPr lang="en-US" sz="2800" b="0" i="0" u="none" strike="noStrike" baseline="0" dirty="0">
                <a:latin typeface="Calibri" panose="020F0502020204030204" pitchFamily="34" charset="0"/>
              </a:rPr>
              <a:t>, established over a period of time, of </a:t>
            </a:r>
            <a:r>
              <a:rPr lang="en-US" sz="2800" b="1" i="0" u="none" strike="noStrike" baseline="0" dirty="0">
                <a:latin typeface="Calibri" panose="020F0502020204030204" pitchFamily="34" charset="0"/>
              </a:rPr>
              <a:t>more than two persons acting in concert </a:t>
            </a:r>
            <a:r>
              <a:rPr lang="en-US" sz="2800" b="0" i="0" u="none" strike="noStrike" baseline="0" dirty="0">
                <a:latin typeface="Calibri" panose="020F0502020204030204" pitchFamily="34" charset="0"/>
              </a:rPr>
              <a:t>with </a:t>
            </a:r>
            <a:r>
              <a:rPr lang="en-US" sz="2800" b="1" i="0" u="none" strike="noStrike" baseline="0" dirty="0">
                <a:latin typeface="Calibri" panose="020F0502020204030204" pitchFamily="34" charset="0"/>
              </a:rPr>
              <a:t>a view to committing offences </a:t>
            </a:r>
            <a:r>
              <a:rPr lang="en-US" sz="2800" b="0" i="0" u="none" strike="noStrike" baseline="0" dirty="0">
                <a:latin typeface="Calibri" panose="020F0502020204030204" pitchFamily="34" charset="0"/>
              </a:rPr>
              <a:t>which are punishable by …. to obtain, directly or indirectly, a financial or other material benefit.</a:t>
            </a:r>
          </a:p>
          <a:p>
            <a:r>
              <a:rPr lang="en-US" sz="2800" b="0" i="0" u="none" strike="noStrike" baseline="0" dirty="0">
                <a:latin typeface="Calibri" panose="020F0502020204030204" pitchFamily="34" charset="0"/>
              </a:rPr>
              <a:t>(2)‘structured association’ means an association that is not randomly formed for the immediate commission of an offence, nor does it need to have formally defined roles for its members, continuity of its membership, or a developed structure.</a:t>
            </a:r>
          </a:p>
          <a:p>
            <a:r>
              <a:rPr lang="en-US" sz="2800" b="1" i="0" u="none" strike="noStrike" baseline="0" dirty="0">
                <a:latin typeface="Calibri" panose="020F0502020204030204" pitchFamily="34" charset="0"/>
              </a:rPr>
              <a:t>Article 2</a:t>
            </a:r>
            <a:endParaRPr lang="en-US" sz="2800" b="0" i="0" u="none" strike="noStrike" baseline="0" dirty="0">
              <a:latin typeface="Calibri" panose="020F0502020204030204" pitchFamily="34" charset="0"/>
            </a:endParaRPr>
          </a:p>
          <a:p>
            <a:r>
              <a:rPr lang="en-US" sz="2800" b="0" i="0" u="none" strike="noStrike" baseline="0" dirty="0">
                <a:latin typeface="Calibri" panose="020F0502020204030204" pitchFamily="34" charset="0"/>
              </a:rPr>
              <a:t>(a)conduct by any person who, with intent and with knowledge of either the aim and general activity of the criminal </a:t>
            </a:r>
            <a:r>
              <a:rPr lang="en-US" sz="2800" b="0" i="0" u="none" strike="noStrike" baseline="0" dirty="0" err="1">
                <a:latin typeface="Calibri" panose="020F0502020204030204" pitchFamily="34" charset="0"/>
              </a:rPr>
              <a:t>organisation</a:t>
            </a:r>
            <a:r>
              <a:rPr lang="en-US" sz="2800" b="0" i="0" u="none" strike="noStrike" baseline="0" dirty="0">
                <a:latin typeface="Calibri" panose="020F0502020204030204" pitchFamily="34" charset="0"/>
              </a:rPr>
              <a:t> or its intention to commit the offences in question, </a:t>
            </a:r>
            <a:r>
              <a:rPr lang="en-US" sz="2800" b="1" i="0" u="none" strike="noStrike" baseline="0" dirty="0">
                <a:latin typeface="Calibri" panose="020F0502020204030204" pitchFamily="34" charset="0"/>
              </a:rPr>
              <a:t>actively takes part in the </a:t>
            </a:r>
            <a:r>
              <a:rPr lang="en-US" sz="2800" b="1" i="0" u="none" strike="noStrike" baseline="0" dirty="0" err="1">
                <a:latin typeface="Calibri" panose="020F0502020204030204" pitchFamily="34" charset="0"/>
              </a:rPr>
              <a:t>organisation’s</a:t>
            </a:r>
            <a:r>
              <a:rPr lang="en-US" sz="2800" b="1" i="0" u="none" strike="noStrike" baseline="0" dirty="0">
                <a:latin typeface="Calibri" panose="020F0502020204030204" pitchFamily="34" charset="0"/>
              </a:rPr>
              <a:t> criminal activities</a:t>
            </a:r>
            <a:r>
              <a:rPr lang="en-US" sz="2800" b="0" i="0" u="none" strike="noStrike" baseline="0" dirty="0">
                <a:latin typeface="Calibri" panose="020F0502020204030204" pitchFamily="34" charset="0"/>
              </a:rPr>
              <a:t>, ….,knowing that such participation will contribute to the achievement of the </a:t>
            </a:r>
            <a:r>
              <a:rPr lang="en-US" sz="2800" b="0" i="0" u="none" strike="noStrike" baseline="0" dirty="0" err="1">
                <a:latin typeface="Calibri" panose="020F0502020204030204" pitchFamily="34" charset="0"/>
              </a:rPr>
              <a:t>organisation’s</a:t>
            </a:r>
            <a:r>
              <a:rPr lang="en-US" sz="2800" b="0" i="0" u="none" strike="noStrike" baseline="0" dirty="0">
                <a:latin typeface="Calibri" panose="020F0502020204030204" pitchFamily="34" charset="0"/>
              </a:rPr>
              <a:t> criminal activities;</a:t>
            </a:r>
          </a:p>
          <a:p>
            <a:r>
              <a:rPr lang="en-US" sz="2800" b="0" i="0" u="none" strike="noStrike" baseline="0" dirty="0">
                <a:latin typeface="Calibri" panose="020F0502020204030204" pitchFamily="34" charset="0"/>
              </a:rPr>
              <a:t>(b)conduct by any person </a:t>
            </a:r>
            <a:r>
              <a:rPr lang="en-US" sz="2800" b="1" i="0" u="none" strike="noStrike" baseline="0" dirty="0">
                <a:latin typeface="Calibri" panose="020F0502020204030204" pitchFamily="34" charset="0"/>
              </a:rPr>
              <a:t>consisting in an agreement </a:t>
            </a:r>
            <a:r>
              <a:rPr lang="en-US" sz="2800" b="0" i="0" u="none" strike="noStrike" baseline="0" dirty="0">
                <a:latin typeface="Calibri" panose="020F0502020204030204" pitchFamily="34" charset="0"/>
              </a:rPr>
              <a:t>with one or more persons that an activity should be pursued, </a:t>
            </a:r>
            <a:r>
              <a:rPr lang="en-US" sz="2800" b="1" i="0" u="none" strike="noStrike" baseline="0" dirty="0">
                <a:latin typeface="Calibri" panose="020F0502020204030204" pitchFamily="34" charset="0"/>
              </a:rPr>
              <a:t>which if carried out, would amount to the commission of offences </a:t>
            </a:r>
            <a:r>
              <a:rPr lang="en-US" sz="2800" b="0" i="0" u="none" strike="noStrike" baseline="0" dirty="0">
                <a:latin typeface="Calibri" panose="020F0502020204030204" pitchFamily="34" charset="0"/>
              </a:rPr>
              <a:t>referred to in Article 1</a:t>
            </a:r>
            <a:r>
              <a:rPr lang="en-US" sz="2800" b="1" i="0" u="none" strike="noStrike" baseline="0" dirty="0">
                <a:latin typeface="Calibri" panose="020F0502020204030204" pitchFamily="34" charset="0"/>
              </a:rPr>
              <a:t>, even if that person does not take part in the actual execution of the activity.</a:t>
            </a:r>
            <a:endParaRPr lang="en-US" sz="2800" b="0" i="0" u="none" strike="noStrike" baseline="0" dirty="0">
              <a:latin typeface="Calibri" panose="020F0502020204030204" pitchFamily="34" charset="0"/>
            </a:endParaRPr>
          </a:p>
          <a:p>
            <a:endParaRPr lang="fr-FR" dirty="0"/>
          </a:p>
        </p:txBody>
      </p:sp>
      <p:sp>
        <p:nvSpPr>
          <p:cNvPr id="2" name="Titre 1">
            <a:extLst>
              <a:ext uri="{FF2B5EF4-FFF2-40B4-BE49-F238E27FC236}">
                <a16:creationId xmlns:a16="http://schemas.microsoft.com/office/drawing/2014/main" id="{94ABA04F-5BED-B823-A75D-ED6FCD4985AE}"/>
              </a:ext>
            </a:extLst>
          </p:cNvPr>
          <p:cNvSpPr>
            <a:spLocks noGrp="1"/>
          </p:cNvSpPr>
          <p:nvPr>
            <p:ph type="title"/>
          </p:nvPr>
        </p:nvSpPr>
        <p:spPr>
          <a:xfrm>
            <a:off x="120826" y="190566"/>
            <a:ext cx="11160123" cy="990533"/>
          </a:xfrm>
        </p:spPr>
        <p:txBody>
          <a:bodyPr>
            <a:normAutofit/>
          </a:bodyPr>
          <a:lstStyle/>
          <a:p>
            <a:r>
              <a:rPr lang="fr-FR" sz="4000" dirty="0"/>
              <a:t>Framework Decision 2008/841/JHA </a:t>
            </a:r>
            <a:endParaRPr lang="fr-FR" sz="3200" dirty="0"/>
          </a:p>
        </p:txBody>
      </p:sp>
    </p:spTree>
    <p:extLst>
      <p:ext uri="{BB962C8B-B14F-4D97-AF65-F5344CB8AC3E}">
        <p14:creationId xmlns:p14="http://schemas.microsoft.com/office/powerpoint/2010/main" val="3994062220"/>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3F0A1-219C-D78E-C87C-039587EC799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577F1-007A-A061-0FDC-753142E22666}"/>
              </a:ext>
            </a:extLst>
          </p:cNvPr>
          <p:cNvSpPr>
            <a:spLocks noGrp="1"/>
          </p:cNvSpPr>
          <p:nvPr>
            <p:ph idx="1"/>
          </p:nvPr>
        </p:nvSpPr>
        <p:spPr>
          <a:xfrm>
            <a:off x="120826" y="935453"/>
            <a:ext cx="11616268" cy="5332590"/>
          </a:xfrm>
        </p:spPr>
        <p:txBody>
          <a:bodyPr>
            <a:normAutofit lnSpcReduction="10000"/>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effectLst/>
                <a:uLnTx/>
                <a:uFillTx/>
                <a:latin typeface="Trebuchet MS" panose="020B0603020202020204" pitchFamily="34" charset="0"/>
                <a:ea typeface="+mn-ea"/>
                <a:cs typeface="+mn-cs"/>
              </a:rPr>
              <a:t>Ancillary competence: </a:t>
            </a:r>
            <a:r>
              <a:rPr kumimoji="0" lang="en-US" sz="2800" b="0" i="0" u="none" strike="noStrike" kern="1200" cap="none" spc="0" normalizeH="0" baseline="0" noProof="0" dirty="0">
                <a:ln>
                  <a:noFill/>
                </a:ln>
                <a:effectLst/>
                <a:uLnTx/>
                <a:uFillTx/>
                <a:latin typeface="Trebuchet MS" panose="020B0603020202020204" pitchFamily="34" charset="0"/>
                <a:ea typeface="+mn-ea"/>
                <a:cs typeface="+mn-cs"/>
              </a:rPr>
              <a:t>extended material scope</a:t>
            </a:r>
          </a:p>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The EPPO ‘ancillary competence’ includes “any other criminal offence that is inextricably linked” to criminal conducts that fall within the scope of the 1st cluster (PIF offences) but not the 2nd (criminal </a:t>
            </a:r>
            <a:r>
              <a:rPr kumimoji="0" lang="en-US" altLang="en-US" sz="2800" b="0" i="0" u="none" strike="noStrike" kern="1200" cap="none" spc="0" normalizeH="0" baseline="0" noProof="0" dirty="0" err="1">
                <a:ln>
                  <a:noFill/>
                </a:ln>
                <a:effectLst/>
                <a:uLnTx/>
                <a:uFillTx/>
                <a:latin typeface="Calibri" panose="020F0502020204030204"/>
                <a:ea typeface="ＭＳ Ｐゴシック" panose="020B0600070205080204" pitchFamily="34" charset="-128"/>
                <a:cs typeface="+mn-cs"/>
              </a:rPr>
              <a:t>organisation</a:t>
            </a:r>
            <a:r>
              <a:rPr kumimoji="0" lang="en-US" altLang="en-US" sz="2800" b="0"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Trebuchet MS" panose="020B0603020202020204" pitchFamily="34" charset="0"/>
                <a:ea typeface="+mn-ea"/>
                <a:cs typeface="+mn-cs"/>
              </a:rPr>
              <a:t>“Inextricably linked”: no definition in article 22 Reg EPPO</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Trebuchet MS" panose="020B0603020202020204" pitchFamily="34" charset="0"/>
                <a:ea typeface="+mn-ea"/>
                <a:cs typeface="+mn-cs"/>
              </a:rPr>
              <a:t>No explicitly envisaged in art. 86 TFEU: doctrine of ‘implied powers’ </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Trebuchet MS" panose="020B0603020202020204" pitchFamily="34" charset="0"/>
                <a:ea typeface="+mn-ea"/>
                <a:cs typeface="+mn-cs"/>
              </a:rPr>
              <a:t>Rationale: good administration of justice</a:t>
            </a:r>
          </a:p>
          <a:p>
            <a:endParaRPr lang="fr-FR" dirty="0"/>
          </a:p>
        </p:txBody>
      </p:sp>
      <p:sp>
        <p:nvSpPr>
          <p:cNvPr id="2" name="Titre 1">
            <a:extLst>
              <a:ext uri="{FF2B5EF4-FFF2-40B4-BE49-F238E27FC236}">
                <a16:creationId xmlns:a16="http://schemas.microsoft.com/office/drawing/2014/main" id="{799AE691-F085-648D-B204-C4D9AA5AEF43}"/>
              </a:ext>
            </a:extLst>
          </p:cNvPr>
          <p:cNvSpPr>
            <a:spLocks noGrp="1"/>
          </p:cNvSpPr>
          <p:nvPr>
            <p:ph type="title"/>
          </p:nvPr>
        </p:nvSpPr>
        <p:spPr>
          <a:xfrm>
            <a:off x="120826" y="190566"/>
            <a:ext cx="11160123" cy="990533"/>
          </a:xfrm>
        </p:spPr>
        <p:txBody>
          <a:bodyPr>
            <a:normAutofit/>
          </a:bodyPr>
          <a:lstStyle/>
          <a:p>
            <a:r>
              <a:rPr lang="fr-FR" sz="3200" u="none" dirty="0"/>
              <a:t>INEXTRICABLY LINKED OFFENCES</a:t>
            </a:r>
            <a:endParaRPr lang="fr-FR" sz="3200" dirty="0"/>
          </a:p>
        </p:txBody>
      </p:sp>
    </p:spTree>
    <p:extLst>
      <p:ext uri="{BB962C8B-B14F-4D97-AF65-F5344CB8AC3E}">
        <p14:creationId xmlns:p14="http://schemas.microsoft.com/office/powerpoint/2010/main" val="27867856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B9223F-9773-395B-7B6E-517811142718}"/>
              </a:ext>
            </a:extLst>
          </p:cNvPr>
          <p:cNvSpPr>
            <a:spLocks noGrp="1"/>
          </p:cNvSpPr>
          <p:nvPr>
            <p:ph idx="1"/>
          </p:nvPr>
        </p:nvSpPr>
        <p:spPr>
          <a:xfrm>
            <a:off x="0" y="898877"/>
            <a:ext cx="11616268" cy="5332590"/>
          </a:xfrm>
        </p:spPr>
        <p:txBody>
          <a:bodyPr>
            <a:norm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rPr>
              <a:t>Protecting the Union’s </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mn-cs"/>
              </a:rPr>
              <a:t>financial</a:t>
            </a:r>
            <a:r>
              <a:rPr lang="en-US" sz="2800" b="1" kern="0" dirty="0">
                <a:solidFill>
                  <a:prstClr val="black"/>
                </a:solidFill>
                <a:latin typeface="Calibri" panose="020F0502020204030204"/>
              </a:rPr>
              <a:t> interests</a:t>
            </a:r>
            <a:r>
              <a:rPr lang="en-US" sz="2800" kern="0" dirty="0">
                <a:solidFill>
                  <a:prstClr val="black"/>
                </a:solidFill>
                <a:latin typeface="Calibri" panose="020F0502020204030204"/>
              </a:rPr>
              <a:t> against fraud is a key element of the EU policy agenda since 1970s.</a:t>
            </a:r>
            <a:endParaRPr lang="fr-FR" sz="2800" kern="0" dirty="0">
              <a:solidFill>
                <a:prstClr val="black"/>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sz="2400" kern="0" dirty="0">
              <a:solidFill>
                <a:prstClr val="black"/>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800" b="1" kern="0" dirty="0">
                <a:solidFill>
                  <a:prstClr val="black"/>
                </a:solidFill>
                <a:latin typeface="Calibri" panose="020F0502020204030204"/>
              </a:rPr>
              <a:t>Goal</a:t>
            </a:r>
            <a:r>
              <a:rPr lang="en-US" sz="2800" kern="0" dirty="0">
                <a:solidFill>
                  <a:prstClr val="black"/>
                </a:solidFill>
                <a:latin typeface="Calibri" panose="020F0502020204030204"/>
              </a:rPr>
              <a:t>: ensuring the sound and efficient management of </a:t>
            </a:r>
            <a:r>
              <a:rPr lang="en-US" sz="2800" b="1" kern="0" dirty="0">
                <a:solidFill>
                  <a:prstClr val="black"/>
                </a:solidFill>
                <a:latin typeface="Calibri" panose="020F0502020204030204"/>
              </a:rPr>
              <a:t>EU budget </a:t>
            </a:r>
            <a:r>
              <a:rPr lang="en-US" sz="2800" kern="0" dirty="0">
                <a:solidFill>
                  <a:prstClr val="black"/>
                </a:solidFill>
                <a:latin typeface="Calibri" panose="020F0502020204030204"/>
              </a:rPr>
              <a:t>and funds through every instruments at our disposal – including </a:t>
            </a:r>
            <a:r>
              <a:rPr lang="en-US" sz="2800" b="1" kern="0" dirty="0">
                <a:solidFill>
                  <a:prstClr val="black"/>
                </a:solidFill>
                <a:latin typeface="Calibri" panose="020F0502020204030204"/>
              </a:rPr>
              <a:t>criminal law</a:t>
            </a:r>
            <a:r>
              <a:rPr lang="en-US" sz="2800" kern="0" dirty="0">
                <a:solidFill>
                  <a:prstClr val="black"/>
                </a:solidFill>
                <a:latin typeface="Calibri" panose="020F0502020204030204"/>
              </a:rPr>
              <a:t>.</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800" kern="0" dirty="0">
              <a:solidFill>
                <a:prstClr val="black"/>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800" kern="0" dirty="0">
                <a:solidFill>
                  <a:prstClr val="black"/>
                </a:solidFill>
                <a:latin typeface="Calibri" panose="020F0502020204030204"/>
              </a:rPr>
              <a:t>The </a:t>
            </a:r>
            <a:r>
              <a:rPr lang="en-US" sz="2800" b="1" kern="0" dirty="0">
                <a:solidFill>
                  <a:prstClr val="black"/>
                </a:solidFill>
                <a:latin typeface="Calibri" panose="020F0502020204030204"/>
              </a:rPr>
              <a:t>ECJ case law </a:t>
            </a:r>
            <a:r>
              <a:rPr lang="en-US" sz="2800" kern="0" dirty="0">
                <a:solidFill>
                  <a:prstClr val="black"/>
                </a:solidFill>
                <a:latin typeface="Calibri" panose="020F0502020204030204"/>
              </a:rPr>
              <a:t>has actively contributed to the </a:t>
            </a:r>
            <a:r>
              <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rPr>
              <a:t>evolution of the notion of “</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mn-cs"/>
              </a:rPr>
              <a:t>fraud to financial interests</a:t>
            </a:r>
            <a:r>
              <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rPr>
              <a:t>” and, consequently, of the </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mn-cs"/>
              </a:rPr>
              <a:t>EU legal framework.</a:t>
            </a:r>
            <a:endParaRPr lang="fr-FR" dirty="0"/>
          </a:p>
        </p:txBody>
      </p:sp>
      <p:sp>
        <p:nvSpPr>
          <p:cNvPr id="2" name="Titre 1"/>
          <p:cNvSpPr>
            <a:spLocks noGrp="1"/>
          </p:cNvSpPr>
          <p:nvPr>
            <p:ph type="title"/>
          </p:nvPr>
        </p:nvSpPr>
        <p:spPr>
          <a:xfrm>
            <a:off x="120826" y="190566"/>
            <a:ext cx="11160123" cy="990533"/>
          </a:xfrm>
        </p:spPr>
        <p:txBody>
          <a:bodyPr/>
          <a:lstStyle/>
          <a:p>
            <a:r>
              <a:rPr lang="en-US" sz="2800" u="none" dirty="0"/>
              <a:t>INTRODUCTORY REMARKS</a:t>
            </a:r>
            <a:endParaRPr lang="fr-FR" sz="2800" dirty="0"/>
          </a:p>
        </p:txBody>
      </p:sp>
    </p:spTree>
    <p:extLst>
      <p:ext uri="{BB962C8B-B14F-4D97-AF65-F5344CB8AC3E}">
        <p14:creationId xmlns:p14="http://schemas.microsoft.com/office/powerpoint/2010/main" val="2195573832"/>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0285-2103-59D1-9D28-07D5F1195AF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DEF6B21-F5CC-0695-12DB-894509FECA80}"/>
              </a:ext>
            </a:extLst>
          </p:cNvPr>
          <p:cNvSpPr>
            <a:spLocks noGrp="1"/>
          </p:cNvSpPr>
          <p:nvPr>
            <p:ph idx="1"/>
          </p:nvPr>
        </p:nvSpPr>
        <p:spPr>
          <a:xfrm>
            <a:off x="-107247" y="1042236"/>
            <a:ext cx="11616268" cy="5332590"/>
          </a:xfrm>
        </p:spPr>
        <p:txBody>
          <a:bodyPr>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Trebuchet MS" panose="020B0603020202020204" pitchFamily="34" charset="0"/>
                <a:ea typeface="+mn-ea"/>
                <a:cs typeface="+mn-cs"/>
              </a:rPr>
              <a:t>Recital (54) </a:t>
            </a:r>
            <a:r>
              <a:rPr kumimoji="0" lang="en-US" sz="2400" b="0" i="0" u="none" strike="noStrike" kern="1200" cap="none" spc="0" normalizeH="0" baseline="0" noProof="0" dirty="0">
                <a:ln>
                  <a:noFill/>
                </a:ln>
                <a:effectLst/>
                <a:uLnTx/>
                <a:uFillTx/>
                <a:latin typeface="Trebuchet MS" panose="020B0603020202020204" pitchFamily="34" charset="0"/>
                <a:ea typeface="+mn-ea"/>
                <a:cs typeface="+mn-cs"/>
              </a:rPr>
              <a:t>The </a:t>
            </a:r>
            <a:r>
              <a:rPr kumimoji="0" lang="en-US" sz="2400" b="1" i="0" u="none" strike="noStrike" kern="1200" cap="none" spc="0" normalizeH="0" baseline="0" noProof="0" dirty="0">
                <a:ln>
                  <a:noFill/>
                </a:ln>
                <a:effectLst/>
                <a:uLnTx/>
                <a:uFillTx/>
                <a:latin typeface="Trebuchet MS" panose="020B0603020202020204" pitchFamily="34" charset="0"/>
                <a:ea typeface="+mn-ea"/>
                <a:cs typeface="+mn-cs"/>
              </a:rPr>
              <a:t>efficient investigation </a:t>
            </a:r>
            <a:r>
              <a:rPr kumimoji="0" lang="en-US" sz="2400" b="0" i="0" u="none" strike="noStrike" kern="1200" cap="none" spc="0" normalizeH="0" baseline="0" noProof="0" dirty="0">
                <a:ln>
                  <a:noFill/>
                </a:ln>
                <a:effectLst/>
                <a:uLnTx/>
                <a:uFillTx/>
                <a:latin typeface="Trebuchet MS" panose="020B0603020202020204" pitchFamily="34" charset="0"/>
                <a:ea typeface="+mn-ea"/>
                <a:cs typeface="+mn-cs"/>
              </a:rPr>
              <a:t>of offences affecting the financial interests of the Union and the principle of ne bis in idem may require, in certain cases, an extension of the investigation to other offences under national law, where these are inextricably linked to an offence affecting the financial interests of the Union. The notion of ‘inextricably linked offences’ should be considered in light of the relevant case-law which, for the application of the </a:t>
            </a:r>
            <a:r>
              <a:rPr kumimoji="0" lang="en-US" sz="2400" b="1" i="0" u="none" strike="noStrike" kern="1200" cap="none" spc="0" normalizeH="0" baseline="0" noProof="0" dirty="0">
                <a:ln>
                  <a:noFill/>
                </a:ln>
                <a:effectLst/>
                <a:uLnTx/>
                <a:uFillTx/>
                <a:latin typeface="Trebuchet MS" panose="020B0603020202020204" pitchFamily="34" charset="0"/>
                <a:ea typeface="+mn-ea"/>
                <a:cs typeface="+mn-cs"/>
              </a:rPr>
              <a:t>ne bis in idem </a:t>
            </a:r>
            <a:r>
              <a:rPr kumimoji="0" lang="en-US" sz="2400" b="0" i="0" u="none" strike="noStrike" kern="1200" cap="none" spc="0" normalizeH="0" baseline="0" noProof="0" dirty="0">
                <a:ln>
                  <a:noFill/>
                </a:ln>
                <a:effectLst/>
                <a:uLnTx/>
                <a:uFillTx/>
                <a:latin typeface="Trebuchet MS" panose="020B0603020202020204" pitchFamily="34" charset="0"/>
                <a:ea typeface="+mn-ea"/>
                <a:cs typeface="+mn-cs"/>
              </a:rPr>
              <a:t>principle, retains as a relevant criterion the </a:t>
            </a:r>
            <a:r>
              <a:rPr kumimoji="0" lang="en-US" sz="2400" b="1" i="0" u="none" strike="noStrike" kern="1200" cap="none" spc="0" normalizeH="0" baseline="0" noProof="0" dirty="0">
                <a:ln>
                  <a:noFill/>
                </a:ln>
                <a:effectLst/>
                <a:uLnTx/>
                <a:uFillTx/>
                <a:latin typeface="Trebuchet MS" panose="020B0603020202020204" pitchFamily="34" charset="0"/>
                <a:ea typeface="+mn-ea"/>
                <a:cs typeface="+mn-cs"/>
              </a:rPr>
              <a:t>identity of the material facts </a:t>
            </a:r>
            <a:r>
              <a:rPr kumimoji="0" lang="en-US" sz="2400" b="0" i="0" u="none" strike="noStrike" kern="1200" cap="none" spc="0" normalizeH="0" baseline="0" noProof="0" dirty="0">
                <a:ln>
                  <a:noFill/>
                </a:ln>
                <a:effectLst/>
                <a:uLnTx/>
                <a:uFillTx/>
                <a:latin typeface="Trebuchet MS" panose="020B0603020202020204" pitchFamily="34" charset="0"/>
                <a:ea typeface="+mn-ea"/>
                <a:cs typeface="+mn-cs"/>
              </a:rPr>
              <a:t>(or facts which are substantially the same), understood in the sense of the existence of a set of concrete circumstances which are inextricably linked together in time and space.”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Trebuchet MS" panose="020B0603020202020204" pitchFamily="34" charset="0"/>
                <a:ea typeface="+mn-ea"/>
                <a:cs typeface="+mn-cs"/>
              </a:rPr>
              <a:t>Recital (55) </a:t>
            </a:r>
            <a:r>
              <a:rPr kumimoji="0" lang="en-US" sz="2400" b="0" i="0" u="none" strike="noStrike" kern="1200" cap="none" spc="0" normalizeH="0" baseline="0" noProof="0" dirty="0">
                <a:ln>
                  <a:noFill/>
                </a:ln>
                <a:effectLst/>
                <a:uLnTx/>
                <a:uFillTx/>
                <a:latin typeface="Trebuchet MS" panose="020B0603020202020204" pitchFamily="34" charset="0"/>
                <a:ea typeface="+mn-ea"/>
                <a:cs typeface="+mn-cs"/>
              </a:rPr>
              <a:t>“The EPPO should have the right to exercise competence, where offences are inextricably linked and the offence affecting the Union’s financial interests is </a:t>
            </a:r>
            <a:r>
              <a:rPr kumimoji="0" lang="en-US" sz="2400" b="1" i="0" u="none" strike="noStrike" kern="1200" cap="none" spc="0" normalizeH="0" baseline="0" noProof="0" dirty="0">
                <a:ln>
                  <a:noFill/>
                </a:ln>
                <a:effectLst/>
                <a:uLnTx/>
                <a:uFillTx/>
                <a:latin typeface="Trebuchet MS" panose="020B0603020202020204" pitchFamily="34" charset="0"/>
                <a:ea typeface="+mn-ea"/>
                <a:cs typeface="+mn-cs"/>
              </a:rPr>
              <a:t>preponderant, in terms of the seriousness of the offence concerned, as reflected in the maximum sanctions that could be imposed.</a:t>
            </a:r>
            <a:endParaRPr lang="fr-FR" sz="3200" dirty="0"/>
          </a:p>
        </p:txBody>
      </p:sp>
      <p:sp>
        <p:nvSpPr>
          <p:cNvPr id="2" name="Titre 1">
            <a:extLst>
              <a:ext uri="{FF2B5EF4-FFF2-40B4-BE49-F238E27FC236}">
                <a16:creationId xmlns:a16="http://schemas.microsoft.com/office/drawing/2014/main" id="{54442CCC-3A93-06E8-0D98-CBB13414E1D7}"/>
              </a:ext>
            </a:extLst>
          </p:cNvPr>
          <p:cNvSpPr>
            <a:spLocks noGrp="1"/>
          </p:cNvSpPr>
          <p:nvPr>
            <p:ph type="title"/>
          </p:nvPr>
        </p:nvSpPr>
        <p:spPr>
          <a:xfrm>
            <a:off x="120826" y="190566"/>
            <a:ext cx="11160123" cy="990533"/>
          </a:xfrm>
        </p:spPr>
        <p:txBody>
          <a:bodyPr>
            <a:normAutofit/>
          </a:bodyPr>
          <a:lstStyle/>
          <a:p>
            <a:r>
              <a:rPr lang="fr-FR" sz="3200" u="none" dirty="0"/>
              <a:t>INEXTRICABLY LINKED OFFENCES</a:t>
            </a:r>
            <a:endParaRPr lang="fr-FR" sz="3200" dirty="0"/>
          </a:p>
        </p:txBody>
      </p:sp>
    </p:spTree>
    <p:extLst>
      <p:ext uri="{BB962C8B-B14F-4D97-AF65-F5344CB8AC3E}">
        <p14:creationId xmlns:p14="http://schemas.microsoft.com/office/powerpoint/2010/main" val="2487746100"/>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42F97-2785-E0E9-F8C1-21FBFEB03CD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9A20C5-E97E-3720-775C-42869E4C8B6E}"/>
              </a:ext>
            </a:extLst>
          </p:cNvPr>
          <p:cNvSpPr>
            <a:spLocks noGrp="1"/>
          </p:cNvSpPr>
          <p:nvPr>
            <p:ph idx="1"/>
          </p:nvPr>
        </p:nvSpPr>
        <p:spPr>
          <a:xfrm>
            <a:off x="-107247" y="1334844"/>
            <a:ext cx="11616268" cy="5332590"/>
          </a:xfrm>
        </p:spPr>
        <p:txBody>
          <a:bodyPr>
            <a:normAutofit/>
          </a:bodyPr>
          <a:lstStyle/>
          <a:p>
            <a:pPr marR="0" lvl="0" algn="just" defTabSz="914400" rtl="0" eaLnBrk="1" fontAlgn="auto" latinLnBrk="0" hangingPunct="1">
              <a:lnSpc>
                <a:spcPct val="90000"/>
              </a:lnSpc>
              <a:spcBef>
                <a:spcPts val="1000"/>
              </a:spcBef>
              <a:spcAft>
                <a:spcPts val="0"/>
              </a:spcAft>
              <a:buClrTx/>
              <a:buSzTx/>
              <a:tabLst/>
              <a:defRPr/>
            </a:pPr>
            <a:r>
              <a:rPr kumimoji="0" lang="en-US" sz="2400" b="1" i="0" u="none" strike="noStrike" kern="1200" cap="none" spc="0" normalizeH="0" baseline="0" noProof="0" dirty="0">
                <a:ln>
                  <a:noFill/>
                </a:ln>
                <a:effectLst/>
                <a:uLnTx/>
                <a:uFillTx/>
                <a:latin typeface="Trebuchet MS" panose="020B0603020202020204" pitchFamily="34" charset="0"/>
                <a:ea typeface="+mn-ea"/>
                <a:cs typeface="+mn-cs"/>
              </a:rPr>
              <a:t>Recital (56) </a:t>
            </a:r>
            <a:r>
              <a:rPr kumimoji="0" lang="en-US" sz="2400" b="0" i="0" u="none" strike="noStrike" kern="1200" cap="none" spc="0" normalizeH="0" baseline="0" noProof="0" dirty="0">
                <a:ln>
                  <a:noFill/>
                </a:ln>
                <a:effectLst/>
                <a:uLnTx/>
                <a:uFillTx/>
                <a:latin typeface="Trebuchet MS" panose="020B0603020202020204" pitchFamily="34" charset="0"/>
                <a:ea typeface="+mn-ea"/>
                <a:cs typeface="+mn-cs"/>
              </a:rPr>
              <a:t>However, the EPPO should also have the right to exercise competence in the case of inextricably linked offences where the offence affecting the financial interests of the Union is not preponderant in terms of sanctions levels, but where the inextricably linked other offence is deemed to be </a:t>
            </a:r>
            <a:r>
              <a:rPr kumimoji="0" lang="en-US" sz="2400" b="1" i="0" u="none" strike="noStrike" kern="1200" cap="none" spc="0" normalizeH="0" baseline="0" noProof="0" dirty="0">
                <a:ln>
                  <a:noFill/>
                </a:ln>
                <a:effectLst/>
                <a:uLnTx/>
                <a:uFillTx/>
                <a:latin typeface="Trebuchet MS" panose="020B0603020202020204" pitchFamily="34" charset="0"/>
                <a:ea typeface="+mn-ea"/>
                <a:cs typeface="+mn-cs"/>
              </a:rPr>
              <a:t>ancillary in nature </a:t>
            </a:r>
            <a:r>
              <a:rPr kumimoji="0" lang="en-US" sz="2400" b="0" i="0" u="none" strike="noStrike" kern="1200" cap="none" spc="0" normalizeH="0" baseline="0" noProof="0" dirty="0">
                <a:ln>
                  <a:noFill/>
                </a:ln>
                <a:effectLst/>
                <a:uLnTx/>
                <a:uFillTx/>
                <a:latin typeface="Trebuchet MS" panose="020B0603020202020204" pitchFamily="34" charset="0"/>
                <a:ea typeface="+mn-ea"/>
                <a:cs typeface="+mn-cs"/>
              </a:rPr>
              <a:t>because it is merely instrumental to the offence affecting the financial interests of the Union, in particular where such other offence has been committed for the main purpose of creating the conditions to commit the offence affecting the financial interests of the Union, such as an offence strictly aimed at ensuring the material or legal means to commit the offence affecting the financial interests of the Union, or to ensure the profit or product thereof.</a:t>
            </a:r>
          </a:p>
          <a:p>
            <a:endParaRPr lang="fr-FR" dirty="0"/>
          </a:p>
        </p:txBody>
      </p:sp>
      <p:sp>
        <p:nvSpPr>
          <p:cNvPr id="2" name="Titre 1">
            <a:extLst>
              <a:ext uri="{FF2B5EF4-FFF2-40B4-BE49-F238E27FC236}">
                <a16:creationId xmlns:a16="http://schemas.microsoft.com/office/drawing/2014/main" id="{7B65C32F-F261-0C4E-343A-F5C7E3635B32}"/>
              </a:ext>
            </a:extLst>
          </p:cNvPr>
          <p:cNvSpPr>
            <a:spLocks noGrp="1"/>
          </p:cNvSpPr>
          <p:nvPr>
            <p:ph type="title"/>
          </p:nvPr>
        </p:nvSpPr>
        <p:spPr>
          <a:xfrm>
            <a:off x="120826" y="190566"/>
            <a:ext cx="11160123" cy="990533"/>
          </a:xfrm>
        </p:spPr>
        <p:txBody>
          <a:bodyPr>
            <a:normAutofit/>
          </a:bodyPr>
          <a:lstStyle/>
          <a:p>
            <a:r>
              <a:rPr lang="fr-FR" sz="3200" u="none" dirty="0"/>
              <a:t>INEXTRICABLY LINKED OFFENCES</a:t>
            </a:r>
            <a:endParaRPr lang="fr-FR" sz="3200" dirty="0"/>
          </a:p>
        </p:txBody>
      </p:sp>
    </p:spTree>
    <p:extLst>
      <p:ext uri="{BB962C8B-B14F-4D97-AF65-F5344CB8AC3E}">
        <p14:creationId xmlns:p14="http://schemas.microsoft.com/office/powerpoint/2010/main" val="13664659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30691-E9A0-5495-E087-2D1F6192783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FE2FA9F-D46C-B77E-590B-6EFE07984877}"/>
              </a:ext>
            </a:extLst>
          </p:cNvPr>
          <p:cNvSpPr>
            <a:spLocks noGrp="1"/>
          </p:cNvSpPr>
          <p:nvPr>
            <p:ph idx="1"/>
          </p:nvPr>
        </p:nvSpPr>
        <p:spPr>
          <a:xfrm>
            <a:off x="120826" y="1181099"/>
            <a:ext cx="11616268" cy="5332590"/>
          </a:xfrm>
        </p:spPr>
        <p:txBody>
          <a:bodyPr>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600" b="1" dirty="0">
                <a:solidFill>
                  <a:srgbClr val="70AD47">
                    <a:lumMod val="50000"/>
                  </a:srgbClr>
                </a:solidFill>
                <a:latin typeface="Calibri" panose="020F0502020204030204"/>
              </a:rPr>
              <a:t>Article 86(4) TFEU </a:t>
            </a:r>
            <a:r>
              <a:rPr kumimoji="0" lang="it-IT" altLang="en-US" sz="2400" b="1"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 </a:t>
            </a: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The </a:t>
            </a:r>
            <a:r>
              <a:rPr kumimoji="0" lang="en-US" sz="2400" b="1" i="0" u="none" strike="noStrike" kern="1200" cap="none" spc="0" normalizeH="0" baseline="0" noProof="0" dirty="0">
                <a:ln>
                  <a:noFill/>
                </a:ln>
                <a:effectLst/>
                <a:uLnTx/>
                <a:uFillTx/>
                <a:latin typeface="Calibri" panose="020F0502020204030204" pitchFamily="34" charset="0"/>
                <a:ea typeface="+mn-ea"/>
                <a:cs typeface="+mn-cs"/>
              </a:rPr>
              <a:t>European Council </a:t>
            </a: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may, at the same time or subsequently, </a:t>
            </a:r>
            <a:r>
              <a:rPr kumimoji="0" lang="en-US" sz="2400" b="1" i="0" u="none" strike="noStrike" kern="1200" cap="none" spc="0" normalizeH="0" baseline="0" noProof="0" dirty="0">
                <a:ln>
                  <a:noFill/>
                </a:ln>
                <a:effectLst/>
                <a:uLnTx/>
                <a:uFillTx/>
                <a:latin typeface="Calibri" panose="020F0502020204030204" pitchFamily="34" charset="0"/>
                <a:ea typeface="+mn-ea"/>
                <a:cs typeface="+mn-cs"/>
              </a:rPr>
              <a:t>adopt a decision amending paragraph 1 </a:t>
            </a: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in order to extend the powers of the European Public Prosecutor’s Office </a:t>
            </a:r>
            <a:r>
              <a:rPr kumimoji="0" lang="en-US" sz="2400" b="1" i="0" u="none" strike="noStrike" kern="1200" cap="none" spc="0" normalizeH="0" baseline="0" noProof="0" dirty="0">
                <a:ln>
                  <a:noFill/>
                </a:ln>
                <a:effectLst/>
                <a:uLnTx/>
                <a:uFillTx/>
                <a:latin typeface="Calibri" panose="020F0502020204030204" pitchFamily="34" charset="0"/>
                <a:ea typeface="+mn-ea"/>
                <a:cs typeface="+mn-cs"/>
              </a:rPr>
              <a:t>to include serious crime having a cross-border dimension </a:t>
            </a: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and amending accordingly paragraph 2 as regards the perpetrators of, and accomplices in, </a:t>
            </a:r>
            <a:r>
              <a:rPr kumimoji="0" lang="en-US" sz="2400" b="1" i="0" u="none" strike="noStrike" kern="1200" cap="none" spc="0" normalizeH="0" baseline="0" noProof="0" dirty="0">
                <a:ln>
                  <a:noFill/>
                </a:ln>
                <a:effectLst/>
                <a:uLnTx/>
                <a:uFillTx/>
                <a:latin typeface="Calibri" panose="020F0502020204030204" pitchFamily="34" charset="0"/>
                <a:ea typeface="+mn-ea"/>
                <a:cs typeface="+mn-cs"/>
              </a:rPr>
              <a:t>serious crimes affecting more than one Member State</a:t>
            </a: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 The </a:t>
            </a:r>
            <a:r>
              <a:rPr kumimoji="0" lang="en-US" sz="2400" b="1" i="0" u="none" strike="noStrike" kern="1200" cap="none" spc="0" normalizeH="0" baseline="0" noProof="0" dirty="0">
                <a:ln>
                  <a:noFill/>
                </a:ln>
                <a:effectLst/>
                <a:uLnTx/>
                <a:uFillTx/>
                <a:latin typeface="Calibri" panose="020F0502020204030204" pitchFamily="34" charset="0"/>
                <a:ea typeface="+mn-ea"/>
                <a:cs typeface="+mn-cs"/>
              </a:rPr>
              <a:t>European Council shall act unanimously after obtaining the consent of the European Parliament </a:t>
            </a: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and after consulting the Commission.</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600" b="1" dirty="0">
                <a:solidFill>
                  <a:srgbClr val="70AD47">
                    <a:lumMod val="50000"/>
                  </a:srgbClr>
                </a:solidFill>
                <a:latin typeface="Calibri" panose="020F0502020204030204"/>
              </a:rPr>
              <a:t>Terrorism</a:t>
            </a:r>
            <a:r>
              <a:rPr lang="en-US" sz="2400" dirty="0">
                <a:latin typeface="Calibri" panose="020F0502020204030204" pitchFamily="34" charset="0"/>
              </a:rPr>
              <a:t> </a:t>
            </a:r>
            <a:r>
              <a:rPr kumimoji="0" lang="it-IT" altLang="en-US" sz="2400" b="1"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a:t>
            </a:r>
            <a:r>
              <a:rPr lang="en-US" altLang="en-US" sz="2400" dirty="0">
                <a:latin typeface="Calibri" panose="020F0502020204030204" pitchFamily="34" charset="0"/>
              </a:rPr>
              <a:t> </a:t>
            </a: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Commission communication of September 2018: initiative to extend the competence of EPPO to cross-border terrorism crimes</a:t>
            </a:r>
          </a:p>
          <a:p>
            <a:endParaRPr lang="fr-FR" dirty="0"/>
          </a:p>
        </p:txBody>
      </p:sp>
      <p:sp>
        <p:nvSpPr>
          <p:cNvPr id="2" name="Titre 1">
            <a:extLst>
              <a:ext uri="{FF2B5EF4-FFF2-40B4-BE49-F238E27FC236}">
                <a16:creationId xmlns:a16="http://schemas.microsoft.com/office/drawing/2014/main" id="{D4F3EFBA-087E-C006-7FE7-FAE4D32F5061}"/>
              </a:ext>
            </a:extLst>
          </p:cNvPr>
          <p:cNvSpPr>
            <a:spLocks noGrp="1"/>
          </p:cNvSpPr>
          <p:nvPr>
            <p:ph type="title"/>
          </p:nvPr>
        </p:nvSpPr>
        <p:spPr>
          <a:xfrm>
            <a:off x="120826" y="190566"/>
            <a:ext cx="11160123" cy="990533"/>
          </a:xfrm>
        </p:spPr>
        <p:txBody>
          <a:bodyPr>
            <a:normAutofit/>
          </a:bodyPr>
          <a:lstStyle/>
          <a:p>
            <a:r>
              <a:rPr lang="fr-FR" sz="3200" u="none" dirty="0"/>
              <a:t>NEW AREAS OF COMPETENCE</a:t>
            </a:r>
            <a:endParaRPr lang="fr-FR" sz="3200" dirty="0"/>
          </a:p>
        </p:txBody>
      </p:sp>
    </p:spTree>
    <p:extLst>
      <p:ext uri="{BB962C8B-B14F-4D97-AF65-F5344CB8AC3E}">
        <p14:creationId xmlns:p14="http://schemas.microsoft.com/office/powerpoint/2010/main" val="1101279411"/>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52CD6-F409-5150-F79F-7FE025B936E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5E4830-64C5-E67F-BE34-0BB97EEED8EA}"/>
              </a:ext>
            </a:extLst>
          </p:cNvPr>
          <p:cNvSpPr>
            <a:spLocks noGrp="1"/>
          </p:cNvSpPr>
          <p:nvPr>
            <p:ph idx="1"/>
          </p:nvPr>
        </p:nvSpPr>
        <p:spPr>
          <a:xfrm>
            <a:off x="0" y="944700"/>
            <a:ext cx="11616268" cy="5332590"/>
          </a:xfrm>
        </p:spPr>
        <p:txBody>
          <a:bodyPr>
            <a:normAutofit/>
          </a:bodyPr>
          <a:lstStyle/>
          <a:p>
            <a:pPr marL="0" indent="0" algn="just">
              <a:lnSpc>
                <a:spcPct val="120000"/>
              </a:lnSpc>
              <a:buNone/>
            </a:pPr>
            <a:r>
              <a:rPr lang="en-US" dirty="0"/>
              <a:t>The EPPO shall be competent for the offences referred to in Article 22 where such offences:</a:t>
            </a:r>
          </a:p>
          <a:p>
            <a:pPr marL="0" indent="0" algn="just">
              <a:lnSpc>
                <a:spcPct val="120000"/>
              </a:lnSpc>
              <a:buNone/>
            </a:pPr>
            <a:r>
              <a:rPr lang="en-US" dirty="0"/>
              <a:t>(a) were committed in whole or in part within the territory of one or several Member States;</a:t>
            </a:r>
          </a:p>
          <a:p>
            <a:pPr marL="0" indent="0" algn="just">
              <a:lnSpc>
                <a:spcPct val="120000"/>
              </a:lnSpc>
              <a:buNone/>
            </a:pPr>
            <a:r>
              <a:rPr lang="en-US" dirty="0"/>
              <a:t>(b) were committed by a national of a Member State, provided that a Member State has jurisdiction for such offences when committed outside its territory, or</a:t>
            </a:r>
            <a:endParaRPr lang="hr-HR" dirty="0"/>
          </a:p>
          <a:p>
            <a:pPr marL="0" indent="0" algn="just">
              <a:lnSpc>
                <a:spcPct val="120000"/>
              </a:lnSpc>
              <a:buNone/>
            </a:pPr>
            <a:r>
              <a:rPr lang="en-US" sz="2400" dirty="0">
                <a:latin typeface="Calibri" panose="020F0502020204030204" pitchFamily="34" charset="0"/>
                <a:cs typeface="Calibri" panose="020F0502020204030204" pitchFamily="34" charset="0"/>
              </a:rPr>
              <a:t>(c) were committed outside the territories referred to in point (a) by a person who was subject to the Staff Regulations or to the Conditions of Employment, at the time of the offence, provided that a Member State has jurisdiction for such offences when committed outside its territory.</a:t>
            </a:r>
            <a:endParaRPr lang="fr-FR" dirty="0"/>
          </a:p>
        </p:txBody>
      </p:sp>
      <p:sp>
        <p:nvSpPr>
          <p:cNvPr id="2" name="Titre 1">
            <a:extLst>
              <a:ext uri="{FF2B5EF4-FFF2-40B4-BE49-F238E27FC236}">
                <a16:creationId xmlns:a16="http://schemas.microsoft.com/office/drawing/2014/main" id="{7044EBB3-5506-4F2B-6CEB-B69D746539F2}"/>
              </a:ext>
            </a:extLst>
          </p:cNvPr>
          <p:cNvSpPr>
            <a:spLocks noGrp="1"/>
          </p:cNvSpPr>
          <p:nvPr>
            <p:ph type="title"/>
          </p:nvPr>
        </p:nvSpPr>
        <p:spPr>
          <a:xfrm>
            <a:off x="120826" y="190566"/>
            <a:ext cx="11160123" cy="990533"/>
          </a:xfrm>
        </p:spPr>
        <p:txBody>
          <a:bodyPr>
            <a:normAutofit/>
          </a:bodyPr>
          <a:lstStyle/>
          <a:p>
            <a:r>
              <a:rPr lang="fr-FR" sz="3200" dirty="0"/>
              <a:t>TERRITORIAL COMPETENCE – ARTICLE 23</a:t>
            </a:r>
          </a:p>
        </p:txBody>
      </p:sp>
    </p:spTree>
    <p:extLst>
      <p:ext uri="{BB962C8B-B14F-4D97-AF65-F5344CB8AC3E}">
        <p14:creationId xmlns:p14="http://schemas.microsoft.com/office/powerpoint/2010/main" val="3448249492"/>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70374-D3B9-5633-1385-A2009311076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99A576-7715-4C3E-3809-64C719017A76}"/>
              </a:ext>
            </a:extLst>
          </p:cNvPr>
          <p:cNvSpPr>
            <a:spLocks noGrp="1"/>
          </p:cNvSpPr>
          <p:nvPr>
            <p:ph idx="1"/>
          </p:nvPr>
        </p:nvSpPr>
        <p:spPr>
          <a:xfrm>
            <a:off x="0" y="944700"/>
            <a:ext cx="11616268" cy="5332590"/>
          </a:xfrm>
        </p:spPr>
        <p:txBody>
          <a:bodyPr>
            <a:normAutofit lnSpcReduction="10000"/>
          </a:bodyPr>
          <a:lstStyle/>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pitchFamily="34" charset="0"/>
                <a:ea typeface="+mn-ea"/>
                <a:cs typeface="+mn-cs"/>
              </a:rPr>
              <a:t>The EPPO will exercise its competence when the PIF offence caused financial damage of </a:t>
            </a:r>
            <a:r>
              <a:rPr kumimoji="0" lang="en-US" sz="2800" b="1" i="0" u="none" strike="noStrike" kern="1200" cap="none" spc="0" normalizeH="0" baseline="0" noProof="0" dirty="0">
                <a:ln>
                  <a:noFill/>
                </a:ln>
                <a:effectLst/>
                <a:uLnTx/>
                <a:uFillTx/>
                <a:latin typeface="Calibri" panose="020F0502020204030204" pitchFamily="34" charset="0"/>
                <a:ea typeface="+mn-ea"/>
                <a:cs typeface="+mn-cs"/>
              </a:rPr>
              <a:t>less than 10,000 euros</a:t>
            </a:r>
            <a:r>
              <a:rPr kumimoji="0" lang="en-US" sz="2800" b="0" i="0" u="none" strike="noStrike" kern="1200" cap="none" spc="0" normalizeH="0" baseline="0" noProof="0" dirty="0">
                <a:ln>
                  <a:noFill/>
                </a:ln>
                <a:effectLst/>
                <a:uLnTx/>
                <a:uFillTx/>
                <a:latin typeface="Calibri" panose="020F0502020204030204" pitchFamily="34" charset="0"/>
                <a:ea typeface="+mn-ea"/>
                <a:cs typeface="+mn-cs"/>
              </a:rPr>
              <a:t>, only when: </a:t>
            </a:r>
          </a:p>
          <a:p>
            <a:pPr marL="514350" marR="0" lvl="0" indent="-514350" algn="just" defTabSz="914400" rtl="0" eaLnBrk="1" fontAlgn="auto" latinLnBrk="0" hangingPunct="1">
              <a:lnSpc>
                <a:spcPct val="120000"/>
              </a:lnSpc>
              <a:spcBef>
                <a:spcPts val="1000"/>
              </a:spcBef>
              <a:spcAft>
                <a:spcPts val="0"/>
              </a:spcAft>
              <a:buClrTx/>
              <a:buSzTx/>
              <a:buFont typeface="Arial" panose="020B0604020202020204" pitchFamily="34" charset="0"/>
              <a:buAutoNum type="alphaLcParenBoth"/>
              <a:tabLst/>
              <a:defRPr/>
            </a:pPr>
            <a:r>
              <a:rPr kumimoji="0" lang="en-US" sz="2800" b="0" i="0" u="none" strike="noStrike" kern="1200" cap="none" spc="0" normalizeH="0" baseline="0" noProof="0" dirty="0">
                <a:ln>
                  <a:noFill/>
                </a:ln>
                <a:effectLst/>
                <a:uLnTx/>
                <a:uFillTx/>
                <a:latin typeface="Calibri" panose="020F0502020204030204" pitchFamily="34" charset="0"/>
                <a:ea typeface="+mn-ea"/>
                <a:cs typeface="+mn-cs"/>
              </a:rPr>
              <a:t>the case has </a:t>
            </a:r>
            <a:r>
              <a:rPr kumimoji="0" lang="en-US" sz="2800" b="0" i="0" u="sng" strike="noStrike" kern="1200" cap="none" spc="0" normalizeH="0" baseline="0" noProof="0" dirty="0">
                <a:ln>
                  <a:noFill/>
                </a:ln>
                <a:effectLst/>
                <a:uLnTx/>
                <a:uFillTx/>
                <a:latin typeface="Calibri" panose="020F0502020204030204" pitchFamily="34" charset="0"/>
                <a:ea typeface="+mn-ea"/>
                <a:cs typeface="+mn-cs"/>
              </a:rPr>
              <a:t>repercussions at Union level </a:t>
            </a:r>
            <a:r>
              <a:rPr kumimoji="0" lang="en-US" sz="2800" b="0" i="0" u="none" strike="noStrike" kern="1200" cap="none" spc="0" normalizeH="0" baseline="0" noProof="0" dirty="0">
                <a:ln>
                  <a:noFill/>
                </a:ln>
                <a:effectLst/>
                <a:uLnTx/>
                <a:uFillTx/>
                <a:latin typeface="Calibri" panose="020F0502020204030204" pitchFamily="34" charset="0"/>
                <a:ea typeface="+mn-ea"/>
                <a:cs typeface="+mn-cs"/>
              </a:rPr>
              <a:t>which require an investigation to be conducted by the EPPO</a:t>
            </a:r>
          </a:p>
          <a:p>
            <a:pPr marL="1200150" lvl="1" indent="-514350" algn="just">
              <a:lnSpc>
                <a:spcPct val="120000"/>
              </a:lnSpc>
              <a:spcBef>
                <a:spcPts val="1000"/>
              </a:spcBef>
              <a:defRPr/>
            </a:pP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transnational nature</a:t>
            </a:r>
            <a:endParaRPr lang="en-US" sz="2400" dirty="0">
              <a:latin typeface="Calibri" panose="020F0502020204030204" pitchFamily="34" charset="0"/>
            </a:endParaRPr>
          </a:p>
          <a:p>
            <a:pPr marL="1200150" lvl="1" indent="-514350" algn="just">
              <a:lnSpc>
                <a:spcPct val="120000"/>
              </a:lnSpc>
              <a:spcBef>
                <a:spcPts val="1000"/>
              </a:spcBef>
              <a:defRPr/>
            </a:pPr>
            <a:r>
              <a:rPr kumimoji="0" lang="en-US" b="0" i="0" u="none" strike="noStrike" kern="1200" cap="none" spc="0" normalizeH="0" baseline="0" noProof="0" dirty="0">
                <a:ln>
                  <a:noFill/>
                </a:ln>
                <a:effectLst/>
                <a:uLnTx/>
                <a:uFillTx/>
                <a:latin typeface="Calibri" panose="020F0502020204030204" pitchFamily="34" charset="0"/>
                <a:ea typeface="+mn-ea"/>
                <a:cs typeface="+mn-cs"/>
              </a:rPr>
              <a:t>implies criminal organization</a:t>
            </a:r>
          </a:p>
          <a:p>
            <a:pPr marL="1200150" lvl="1" indent="-514350" algn="just">
              <a:lnSpc>
                <a:spcPct val="120000"/>
              </a:lnSpc>
              <a:spcBef>
                <a:spcPts val="1000"/>
              </a:spcBef>
              <a:defRPr/>
            </a:pPr>
            <a:r>
              <a:rPr kumimoji="0" lang="en-US" b="0" i="0" u="none" strike="noStrike" kern="1200" cap="none" spc="0" normalizeH="0" baseline="0" noProof="0" dirty="0">
                <a:ln>
                  <a:noFill/>
                </a:ln>
                <a:effectLst/>
                <a:uLnTx/>
                <a:uFillTx/>
                <a:latin typeface="Calibri" panose="020F0502020204030204" pitchFamily="34" charset="0"/>
                <a:ea typeface="+mn-ea"/>
                <a:cs typeface="+mn-cs"/>
              </a:rPr>
              <a:t>threat for Union’s reputation or citizens’ trust</a:t>
            </a:r>
          </a:p>
          <a:p>
            <a:pPr marL="514350" marR="0" lvl="0" indent="-514350" algn="just" defTabSz="914400" rtl="0" eaLnBrk="1" fontAlgn="auto" latinLnBrk="0" hangingPunct="1">
              <a:lnSpc>
                <a:spcPct val="120000"/>
              </a:lnSpc>
              <a:spcBef>
                <a:spcPts val="1000"/>
              </a:spcBef>
              <a:spcAft>
                <a:spcPts val="0"/>
              </a:spcAft>
              <a:buClrTx/>
              <a:buSzTx/>
              <a:buFont typeface="Arial" panose="020B0604020202020204" pitchFamily="34" charset="0"/>
              <a:buAutoNum type="alphaLcParenBoth"/>
              <a:tabLst/>
              <a:defRPr/>
            </a:pPr>
            <a:r>
              <a:rPr kumimoji="0" lang="en-US" sz="2800" b="0" i="0" u="none" strike="noStrike" kern="1200" cap="none" spc="0" normalizeH="0" baseline="0" noProof="0" dirty="0">
                <a:ln>
                  <a:noFill/>
                </a:ln>
                <a:effectLst/>
                <a:uLnTx/>
                <a:uFillTx/>
                <a:latin typeface="Calibri" panose="020F0502020204030204" pitchFamily="34" charset="0"/>
                <a:ea typeface="+mn-ea"/>
                <a:cs typeface="+mn-cs"/>
              </a:rPr>
              <a:t>officials or other servants of the Union, or members of the institutions of the Union could be suspected of having committed the offence.</a:t>
            </a:r>
          </a:p>
          <a:p>
            <a:pPr marL="0" indent="0" algn="just">
              <a:lnSpc>
                <a:spcPct val="120000"/>
              </a:lnSpc>
              <a:buNone/>
            </a:pPr>
            <a:endParaRPr lang="fr-FR" dirty="0"/>
          </a:p>
        </p:txBody>
      </p:sp>
      <p:sp>
        <p:nvSpPr>
          <p:cNvPr id="2" name="Titre 1">
            <a:extLst>
              <a:ext uri="{FF2B5EF4-FFF2-40B4-BE49-F238E27FC236}">
                <a16:creationId xmlns:a16="http://schemas.microsoft.com/office/drawing/2014/main" id="{93130063-2669-B367-8FE8-450D94F87AE2}"/>
              </a:ext>
            </a:extLst>
          </p:cNvPr>
          <p:cNvSpPr>
            <a:spLocks noGrp="1"/>
          </p:cNvSpPr>
          <p:nvPr>
            <p:ph type="title"/>
          </p:nvPr>
        </p:nvSpPr>
        <p:spPr>
          <a:xfrm>
            <a:off x="120826" y="190566"/>
            <a:ext cx="11160123" cy="990533"/>
          </a:xfrm>
        </p:spPr>
        <p:txBody>
          <a:bodyPr>
            <a:normAutofit/>
          </a:bodyPr>
          <a:lstStyle/>
          <a:p>
            <a:r>
              <a:rPr lang="fr-FR" sz="3200" dirty="0"/>
              <a:t>CONDITIONS FOR EXERCISE OF COMPETENCE- ARTICLE 25</a:t>
            </a:r>
          </a:p>
        </p:txBody>
      </p:sp>
    </p:spTree>
    <p:extLst>
      <p:ext uri="{BB962C8B-B14F-4D97-AF65-F5344CB8AC3E}">
        <p14:creationId xmlns:p14="http://schemas.microsoft.com/office/powerpoint/2010/main" val="3422305324"/>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B127D-71B5-5D36-A63E-A582A1E9121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0E50668-CC61-6095-8EDC-D3B8E212F61B}"/>
              </a:ext>
            </a:extLst>
          </p:cNvPr>
          <p:cNvSpPr>
            <a:spLocks noGrp="1"/>
          </p:cNvSpPr>
          <p:nvPr>
            <p:ph idx="1"/>
          </p:nvPr>
        </p:nvSpPr>
        <p:spPr>
          <a:xfrm>
            <a:off x="120826" y="1181099"/>
            <a:ext cx="11616268" cy="5332590"/>
          </a:xfrm>
        </p:spPr>
        <p:txBody>
          <a:bodyPr>
            <a:normAutofit/>
          </a:body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600" b="1" dirty="0">
                <a:solidFill>
                  <a:srgbClr val="70AD47">
                    <a:lumMod val="50000"/>
                  </a:srgbClr>
                </a:solidFill>
                <a:latin typeface="Calibri" panose="020F0502020204030204"/>
              </a:rPr>
              <a:t>Article 25(6): </a:t>
            </a:r>
            <a:r>
              <a:rPr kumimoji="0" lang="en-US" sz="2400" b="0" i="0" u="sng" strike="noStrike" kern="1200" cap="none" spc="0" normalizeH="0" baseline="0" noProof="0" dirty="0">
                <a:ln>
                  <a:noFill/>
                </a:ln>
                <a:effectLst/>
                <a:uLnTx/>
                <a:uFillTx/>
                <a:latin typeface="Calibri" panose="020F0502020204030204" pitchFamily="34" charset="0"/>
                <a:ea typeface="+mn-ea"/>
                <a:cs typeface="+mn-cs"/>
              </a:rPr>
              <a:t>In the case of </a:t>
            </a:r>
            <a:r>
              <a:rPr kumimoji="0" lang="en-US" sz="2400" i="0" u="sng" strike="noStrike" kern="1200" cap="none" spc="0" normalizeH="0" baseline="0" noProof="0" dirty="0">
                <a:ln>
                  <a:noFill/>
                </a:ln>
                <a:effectLst/>
                <a:uLnTx/>
                <a:uFillTx/>
                <a:latin typeface="Calibri" panose="020F0502020204030204" pitchFamily="34" charset="0"/>
                <a:ea typeface="+mn-ea"/>
                <a:cs typeface="+mn-cs"/>
              </a:rPr>
              <a:t>disagreement between the EPPO and the national prosecution authorities </a:t>
            </a: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over the question of whether the criminal conduct falls within the scope of Article 22(2), or (3) or Article 25(2) or (3), </a:t>
            </a:r>
            <a:r>
              <a:rPr kumimoji="0" lang="en-US" sz="2400" b="1" i="0" u="none" strike="noStrike" kern="1200" cap="none" spc="0" normalizeH="0" baseline="0" noProof="0" dirty="0">
                <a:ln>
                  <a:noFill/>
                </a:ln>
                <a:effectLst/>
                <a:uLnTx/>
                <a:uFillTx/>
                <a:latin typeface="Calibri" panose="020F0502020204030204" pitchFamily="34" charset="0"/>
                <a:ea typeface="+mn-ea"/>
                <a:cs typeface="+mn-cs"/>
              </a:rPr>
              <a:t>the national authorities competent to decide on the attribution of competences</a:t>
            </a: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 concerning prosecution at national level </a:t>
            </a:r>
            <a:r>
              <a:rPr kumimoji="0" lang="en-US" sz="2400" b="1" i="0" u="none" strike="noStrike" kern="1200" cap="none" spc="0" normalizeH="0" baseline="0" noProof="0" dirty="0">
                <a:ln>
                  <a:noFill/>
                </a:ln>
                <a:effectLst/>
                <a:uLnTx/>
                <a:uFillTx/>
                <a:latin typeface="Calibri" panose="020F0502020204030204" pitchFamily="34" charset="0"/>
                <a:ea typeface="+mn-ea"/>
                <a:cs typeface="+mn-cs"/>
              </a:rPr>
              <a:t>shall decide </a:t>
            </a: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who is to be competent for the investigation of the case. Member States shall specify the national authority which will decide on the attribution of competence. </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600" b="1" dirty="0">
                <a:solidFill>
                  <a:srgbClr val="70AD47">
                    <a:lumMod val="50000"/>
                  </a:srgbClr>
                </a:solidFill>
                <a:latin typeface="Calibri" panose="020F0502020204030204"/>
              </a:rPr>
              <a:t>Recital 62</a:t>
            </a: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 “judicial authorities” =&gt; public prosecutor???</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600" b="1" dirty="0">
                <a:solidFill>
                  <a:srgbClr val="70AD47">
                    <a:lumMod val="50000"/>
                  </a:srgbClr>
                </a:solidFill>
                <a:latin typeface="Calibri" panose="020F0502020204030204"/>
              </a:rPr>
              <a:t>Art. 42(2)(c): </a:t>
            </a: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jurisdiction of the CJEU to rule on preliminary questions concerning the interpretation of the rules on the competence of the EPPO.</a:t>
            </a:r>
          </a:p>
          <a:p>
            <a:pPr marL="0" indent="0" algn="just">
              <a:lnSpc>
                <a:spcPct val="120000"/>
              </a:lnSpc>
              <a:buNone/>
            </a:pPr>
            <a:endParaRPr lang="fr-FR" dirty="0"/>
          </a:p>
        </p:txBody>
      </p:sp>
      <p:sp>
        <p:nvSpPr>
          <p:cNvPr id="2" name="Titre 1">
            <a:extLst>
              <a:ext uri="{FF2B5EF4-FFF2-40B4-BE49-F238E27FC236}">
                <a16:creationId xmlns:a16="http://schemas.microsoft.com/office/drawing/2014/main" id="{1A088F42-647C-FB10-E8CE-673776CE6CB7}"/>
              </a:ext>
            </a:extLst>
          </p:cNvPr>
          <p:cNvSpPr>
            <a:spLocks noGrp="1"/>
          </p:cNvSpPr>
          <p:nvPr>
            <p:ph type="title"/>
          </p:nvPr>
        </p:nvSpPr>
        <p:spPr>
          <a:xfrm>
            <a:off x="120826" y="190566"/>
            <a:ext cx="11160123" cy="990533"/>
          </a:xfrm>
        </p:spPr>
        <p:txBody>
          <a:bodyPr>
            <a:normAutofit/>
          </a:bodyPr>
          <a:lstStyle/>
          <a:p>
            <a:r>
              <a:rPr lang="fr-FR" sz="3200" dirty="0"/>
              <a:t>CONFLICTS OF COMPETENCE</a:t>
            </a:r>
          </a:p>
        </p:txBody>
      </p:sp>
    </p:spTree>
    <p:extLst>
      <p:ext uri="{BB962C8B-B14F-4D97-AF65-F5344CB8AC3E}">
        <p14:creationId xmlns:p14="http://schemas.microsoft.com/office/powerpoint/2010/main" val="1765023996"/>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DE8DD-AC79-5C9C-E0A6-A3530542599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B97C06-EAD1-6D9B-0F2A-34C2281BBF9C}"/>
              </a:ext>
            </a:extLst>
          </p:cNvPr>
          <p:cNvSpPr>
            <a:spLocks noGrp="1"/>
          </p:cNvSpPr>
          <p:nvPr>
            <p:ph idx="1"/>
          </p:nvPr>
        </p:nvSpPr>
        <p:spPr>
          <a:xfrm>
            <a:off x="0" y="944700"/>
            <a:ext cx="11616268" cy="5332590"/>
          </a:xfrm>
        </p:spPr>
        <p:txBody>
          <a:bodyPr>
            <a:normAutofit/>
          </a:bodyPr>
          <a:lstStyle/>
          <a:p>
            <a:pPr marL="342900" indent="-342900" algn="just">
              <a:lnSpc>
                <a:spcPct val="120000"/>
              </a:lnSpc>
              <a:buFont typeface="Wingdings" panose="05000000000000000000" pitchFamily="2" charset="2"/>
              <a:buChar char="§"/>
            </a:pPr>
            <a:r>
              <a:rPr lang="en-US" dirty="0"/>
              <a:t>Decentralized/integrated model</a:t>
            </a:r>
          </a:p>
          <a:p>
            <a:pPr marL="342900" indent="-342900" algn="just">
              <a:lnSpc>
                <a:spcPct val="120000"/>
              </a:lnSpc>
              <a:buFont typeface="Wingdings" panose="05000000000000000000" pitchFamily="2" charset="2"/>
              <a:buChar char="§"/>
            </a:pPr>
            <a:r>
              <a:rPr lang="en-US" dirty="0"/>
              <a:t>Structure: </a:t>
            </a:r>
            <a:r>
              <a:rPr lang="en-US" dirty="0" err="1"/>
              <a:t>hierarchiacal</a:t>
            </a:r>
            <a:r>
              <a:rPr lang="en-US" dirty="0"/>
              <a:t> (EPP and </a:t>
            </a:r>
            <a:r>
              <a:rPr lang="en-US" dirty="0" err="1"/>
              <a:t>EDeIP</a:t>
            </a:r>
            <a:r>
              <a:rPr lang="en-US" dirty="0"/>
              <a:t>) and collegial (permanent chambers)</a:t>
            </a:r>
          </a:p>
          <a:p>
            <a:pPr marL="342900" indent="-342900" algn="just">
              <a:lnSpc>
                <a:spcPct val="120000"/>
              </a:lnSpc>
              <a:buFont typeface="Wingdings" panose="05000000000000000000" pitchFamily="2" charset="2"/>
              <a:buChar char="§"/>
            </a:pPr>
            <a:r>
              <a:rPr lang="en-US" dirty="0"/>
              <a:t>Shared competence</a:t>
            </a:r>
          </a:p>
          <a:p>
            <a:pPr marL="342900" indent="-342900" algn="just">
              <a:lnSpc>
                <a:spcPct val="120000"/>
              </a:lnSpc>
              <a:buFont typeface="Wingdings" panose="05000000000000000000" pitchFamily="2" charset="2"/>
              <a:buChar char="§"/>
            </a:pPr>
            <a:r>
              <a:rPr lang="en-US" dirty="0"/>
              <a:t>No single legal area (normative interaction)</a:t>
            </a:r>
          </a:p>
          <a:p>
            <a:pPr marL="342900" indent="-342900" algn="just">
              <a:lnSpc>
                <a:spcPct val="120000"/>
              </a:lnSpc>
              <a:buFont typeface="Wingdings" panose="05000000000000000000" pitchFamily="2" charset="2"/>
              <a:buChar char="§"/>
            </a:pPr>
            <a:r>
              <a:rPr lang="en-US" dirty="0"/>
              <a:t>Defence rights: variable geometries and time</a:t>
            </a:r>
          </a:p>
          <a:p>
            <a:pPr marL="342900" indent="-342900" algn="just">
              <a:lnSpc>
                <a:spcPct val="120000"/>
              </a:lnSpc>
              <a:buFont typeface="Wingdings" panose="05000000000000000000" pitchFamily="2" charset="2"/>
              <a:buChar char="§"/>
            </a:pPr>
            <a:r>
              <a:rPr lang="en-US" dirty="0"/>
              <a:t>Investigation rules: back to mutual recognition</a:t>
            </a:r>
          </a:p>
          <a:p>
            <a:pPr marL="342900" indent="-342900" algn="just">
              <a:lnSpc>
                <a:spcPct val="120000"/>
              </a:lnSpc>
              <a:buFont typeface="Wingdings" panose="05000000000000000000" pitchFamily="2" charset="2"/>
              <a:buChar char="§"/>
            </a:pPr>
            <a:r>
              <a:rPr lang="en-US" dirty="0"/>
              <a:t>Judicial remedy: national and European level</a:t>
            </a:r>
          </a:p>
          <a:p>
            <a:pPr marL="342900" indent="-342900" algn="just">
              <a:lnSpc>
                <a:spcPct val="120000"/>
              </a:lnSpc>
              <a:buFont typeface="Wingdings" panose="05000000000000000000" pitchFamily="2" charset="2"/>
              <a:buChar char="§"/>
            </a:pPr>
            <a:endParaRPr lang="fr-FR" dirty="0"/>
          </a:p>
        </p:txBody>
      </p:sp>
      <p:sp>
        <p:nvSpPr>
          <p:cNvPr id="2" name="Titre 1">
            <a:extLst>
              <a:ext uri="{FF2B5EF4-FFF2-40B4-BE49-F238E27FC236}">
                <a16:creationId xmlns:a16="http://schemas.microsoft.com/office/drawing/2014/main" id="{A72D4654-F1E2-BA06-BD35-ECC57568BB8E}"/>
              </a:ext>
            </a:extLst>
          </p:cNvPr>
          <p:cNvSpPr>
            <a:spLocks noGrp="1"/>
          </p:cNvSpPr>
          <p:nvPr>
            <p:ph type="title"/>
          </p:nvPr>
        </p:nvSpPr>
        <p:spPr>
          <a:xfrm>
            <a:off x="120826" y="190566"/>
            <a:ext cx="11160123" cy="990533"/>
          </a:xfrm>
        </p:spPr>
        <p:txBody>
          <a:bodyPr>
            <a:normAutofit/>
          </a:bodyPr>
          <a:lstStyle/>
          <a:p>
            <a:r>
              <a:rPr lang="fr-FR" sz="3200" dirty="0"/>
              <a:t>DISCONTINUITIES</a:t>
            </a:r>
          </a:p>
        </p:txBody>
      </p:sp>
    </p:spTree>
    <p:extLst>
      <p:ext uri="{BB962C8B-B14F-4D97-AF65-F5344CB8AC3E}">
        <p14:creationId xmlns:p14="http://schemas.microsoft.com/office/powerpoint/2010/main" val="3247611493"/>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8BB58-6258-DB26-56D4-5C2A45EE628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74CF45F-26C7-FC39-1B8F-35363C82C689}"/>
              </a:ext>
            </a:extLst>
          </p:cNvPr>
          <p:cNvSpPr>
            <a:spLocks noGrp="1"/>
          </p:cNvSpPr>
          <p:nvPr>
            <p:ph type="title"/>
          </p:nvPr>
        </p:nvSpPr>
        <p:spPr>
          <a:xfrm>
            <a:off x="120826" y="190566"/>
            <a:ext cx="11160123" cy="990533"/>
          </a:xfrm>
        </p:spPr>
        <p:txBody>
          <a:bodyPr>
            <a:normAutofit/>
          </a:bodyPr>
          <a:lstStyle/>
          <a:p>
            <a:r>
              <a:rPr lang="fr-FR" sz="3200" u="none" dirty="0"/>
              <a:t>SOURCES</a:t>
            </a:r>
            <a:endParaRPr lang="fr-FR" sz="3200" dirty="0"/>
          </a:p>
        </p:txBody>
      </p:sp>
      <p:graphicFrame>
        <p:nvGraphicFramePr>
          <p:cNvPr id="3" name="Diagram 2">
            <a:extLst>
              <a:ext uri="{FF2B5EF4-FFF2-40B4-BE49-F238E27FC236}">
                <a16:creationId xmlns:a16="http://schemas.microsoft.com/office/drawing/2014/main" id="{4D8DB4D9-8202-1F98-4449-D072FFB63943}"/>
              </a:ext>
            </a:extLst>
          </p:cNvPr>
          <p:cNvGraphicFramePr/>
          <p:nvPr>
            <p:extLst>
              <p:ext uri="{D42A27DB-BD31-4B8C-83A1-F6EECF244321}">
                <p14:modId xmlns:p14="http://schemas.microsoft.com/office/powerpoint/2010/main" val="2110097549"/>
              </p:ext>
            </p:extLst>
          </p:nvPr>
        </p:nvGraphicFramePr>
        <p:xfrm>
          <a:off x="1788875" y="1181099"/>
          <a:ext cx="8136000" cy="486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698077"/>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5630E-9B3F-0C0D-2727-8ABDD7E60B5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A6C7DBF-4CBC-186A-E3DF-2B403969F7FE}"/>
              </a:ext>
            </a:extLst>
          </p:cNvPr>
          <p:cNvSpPr>
            <a:spLocks noGrp="1"/>
          </p:cNvSpPr>
          <p:nvPr>
            <p:ph type="title"/>
          </p:nvPr>
        </p:nvSpPr>
        <p:spPr>
          <a:xfrm>
            <a:off x="120826" y="190566"/>
            <a:ext cx="11160123" cy="990533"/>
          </a:xfrm>
        </p:spPr>
        <p:txBody>
          <a:bodyPr>
            <a:normAutofit/>
          </a:bodyPr>
          <a:lstStyle/>
          <a:p>
            <a:r>
              <a:rPr lang="fr-FR" sz="3200" u="none" dirty="0"/>
              <a:t>STRUCTURE OF EPPO</a:t>
            </a:r>
            <a:endParaRPr lang="fr-FR" sz="3200" dirty="0"/>
          </a:p>
        </p:txBody>
      </p:sp>
      <p:pic>
        <p:nvPicPr>
          <p:cNvPr id="1026" name="Picture 2" descr="Grafico della struttura organizzativa dell’EPPO">
            <a:extLst>
              <a:ext uri="{FF2B5EF4-FFF2-40B4-BE49-F238E27FC236}">
                <a16:creationId xmlns:a16="http://schemas.microsoft.com/office/drawing/2014/main" id="{0E059B1A-5810-394E-52EE-8E1F86932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51" y="1181099"/>
            <a:ext cx="10369897" cy="547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125223"/>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9F375-514F-BEC2-777A-C45D980FE24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3EDE629-C6DF-41AF-ACB3-E963EBAF76E4}"/>
              </a:ext>
            </a:extLst>
          </p:cNvPr>
          <p:cNvSpPr>
            <a:spLocks noGrp="1"/>
          </p:cNvSpPr>
          <p:nvPr>
            <p:ph type="title"/>
          </p:nvPr>
        </p:nvSpPr>
        <p:spPr>
          <a:xfrm>
            <a:off x="120826" y="190566"/>
            <a:ext cx="11160123" cy="990533"/>
          </a:xfrm>
        </p:spPr>
        <p:txBody>
          <a:bodyPr>
            <a:normAutofit/>
          </a:bodyPr>
          <a:lstStyle/>
          <a:p>
            <a:r>
              <a:rPr lang="fr-FR" sz="3200" u="none" dirty="0"/>
              <a:t>STRUCTURE OF EPPO</a:t>
            </a:r>
            <a:endParaRPr lang="fr-FR" sz="3200" dirty="0"/>
          </a:p>
        </p:txBody>
      </p:sp>
      <p:pic>
        <p:nvPicPr>
          <p:cNvPr id="6" name="Segnaposto contenuto 3">
            <a:extLst>
              <a:ext uri="{FF2B5EF4-FFF2-40B4-BE49-F238E27FC236}">
                <a16:creationId xmlns:a16="http://schemas.microsoft.com/office/drawing/2014/main" id="{2DDA3B14-B83D-054A-9D4C-9B14C8905A67}"/>
              </a:ext>
            </a:extLst>
          </p:cNvPr>
          <p:cNvPicPr>
            <a:picLocks noGrp="1" noChangeAspect="1"/>
          </p:cNvPicPr>
          <p:nvPr>
            <p:ph idx="1"/>
          </p:nvPr>
        </p:nvPicPr>
        <p:blipFill rotWithShape="1">
          <a:blip r:embed="rId3"/>
          <a:stretch/>
        </p:blipFill>
        <p:spPr>
          <a:xfrm>
            <a:off x="1638740" y="1282891"/>
            <a:ext cx="8914519" cy="4484830"/>
          </a:xfrm>
          <a:prstGeom prst="rect">
            <a:avLst/>
          </a:prstGeom>
        </p:spPr>
      </p:pic>
    </p:spTree>
    <p:extLst>
      <p:ext uri="{BB962C8B-B14F-4D97-AF65-F5344CB8AC3E}">
        <p14:creationId xmlns:p14="http://schemas.microsoft.com/office/powerpoint/2010/main" val="291694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0B854-26A6-DFD6-A72C-256040B4B1C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1643FC-A1DB-6A24-4272-812ACC1F6BB1}"/>
              </a:ext>
            </a:extLst>
          </p:cNvPr>
          <p:cNvSpPr>
            <a:spLocks noGrp="1"/>
          </p:cNvSpPr>
          <p:nvPr>
            <p:ph idx="1"/>
          </p:nvPr>
        </p:nvSpPr>
        <p:spPr>
          <a:xfrm>
            <a:off x="120826" y="824089"/>
            <a:ext cx="11616268" cy="4405025"/>
          </a:xfrm>
        </p:spPr>
        <p:txBody>
          <a:bodyPr>
            <a:normAutofit/>
          </a:bodyPr>
          <a:lstStyle/>
          <a:p>
            <a:pPr marR="0" lvl="0" algn="just" defTabSz="914400" rtl="0" eaLnBrk="1" fontAlgn="auto" latinLnBrk="0" hangingPunct="1">
              <a:lnSpc>
                <a:spcPct val="100000"/>
              </a:lnSpc>
              <a:spcBef>
                <a:spcPts val="0"/>
              </a:spcBef>
              <a:spcAft>
                <a:spcPts val="0"/>
              </a:spcAft>
              <a:buClrTx/>
              <a:buSzTx/>
              <a:tabLst/>
              <a:defRPr/>
            </a:pPr>
            <a:r>
              <a:rPr lang="en-US" sz="2800" kern="0" dirty="0">
                <a:solidFill>
                  <a:prstClr val="black"/>
                </a:solidFill>
                <a:latin typeface="Calibri" panose="020F0502020204030204"/>
              </a:rPr>
              <a:t>It is possible to distinguish </a:t>
            </a:r>
            <a:r>
              <a:rPr lang="en-US" sz="2800" b="1" kern="0" dirty="0">
                <a:solidFill>
                  <a:prstClr val="black"/>
                </a:solidFill>
                <a:latin typeface="Calibri" panose="020F0502020204030204"/>
              </a:rPr>
              <a:t>3 different periods</a:t>
            </a:r>
            <a:r>
              <a:rPr lang="en-US" sz="2800" kern="0" dirty="0">
                <a:solidFill>
                  <a:prstClr val="black"/>
                </a:solidFill>
                <a:latin typeface="Calibri" panose="020F0502020204030204"/>
              </a:rPr>
              <a:t>:</a:t>
            </a:r>
          </a:p>
          <a:p>
            <a:pPr marR="0" lvl="0" algn="just" defTabSz="914400" rtl="0" eaLnBrk="1" fontAlgn="auto" latinLnBrk="0" hangingPunct="1">
              <a:lnSpc>
                <a:spcPct val="100000"/>
              </a:lnSpc>
              <a:spcBef>
                <a:spcPts val="0"/>
              </a:spcBef>
              <a:spcAft>
                <a:spcPts val="0"/>
              </a:spcAft>
              <a:buClrTx/>
              <a:buSzTx/>
              <a:tabLst/>
              <a:defRPr/>
            </a:pPr>
            <a:endParaRPr lang="en-US" sz="2800" kern="0" dirty="0">
              <a:solidFill>
                <a:prstClr val="black"/>
              </a:solidFill>
              <a:latin typeface="Calibri" panose="020F0502020204030204"/>
            </a:endParaRPr>
          </a:p>
          <a:p>
            <a:pPr marL="514350" indent="-514350" algn="just">
              <a:lnSpc>
                <a:spcPct val="100000"/>
              </a:lnSpc>
              <a:spcBef>
                <a:spcPts val="0"/>
              </a:spcBef>
              <a:buFont typeface="+mj-lt"/>
              <a:buAutoNum type="arabicPeriod"/>
              <a:defRPr/>
            </a:pPr>
            <a:r>
              <a:rPr lang="en-US" sz="2800" b="1" dirty="0">
                <a:solidFill>
                  <a:schemeClr val="accent6">
                    <a:lumMod val="50000"/>
                  </a:schemeClr>
                </a:solidFill>
              </a:rPr>
              <a:t>1970-1990: No EU legal framework</a:t>
            </a:r>
          </a:p>
          <a:p>
            <a:pPr marR="0" lvl="0" algn="just" defTabSz="914400" rtl="0" eaLnBrk="1" fontAlgn="auto" latinLnBrk="0" hangingPunct="1">
              <a:lnSpc>
                <a:spcPct val="100000"/>
              </a:lnSpc>
              <a:spcBef>
                <a:spcPts val="0"/>
              </a:spcBef>
              <a:spcAft>
                <a:spcPts val="0"/>
              </a:spcAft>
              <a:buClrTx/>
              <a:buSzTx/>
              <a:tabLst/>
              <a:defRPr/>
            </a:pPr>
            <a:endParaRPr lang="en-US" sz="2800" kern="0" dirty="0">
              <a:solidFill>
                <a:prstClr val="black"/>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800" kern="0" dirty="0">
                <a:solidFill>
                  <a:prstClr val="black"/>
                </a:solidFill>
                <a:latin typeface="Calibri" panose="020F0502020204030204"/>
              </a:rPr>
              <a:t>No relevant provision or definition of fraud against financial interests of the EU, neither in the original treaties, nor in other legislative acts.</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800" kern="0" dirty="0">
              <a:solidFill>
                <a:prstClr val="black"/>
              </a:solidFill>
              <a:latin typeface="Calibri" panose="020F0502020204030204"/>
            </a:endParaRPr>
          </a:p>
          <a:p>
            <a:pPr marL="457200" indent="-457200" algn="just">
              <a:lnSpc>
                <a:spcPct val="100000"/>
              </a:lnSpc>
              <a:spcBef>
                <a:spcPts val="0"/>
              </a:spcBef>
              <a:buFont typeface="Wingdings" panose="05000000000000000000" pitchFamily="2" charset="2"/>
              <a:buChar char="§"/>
              <a:defRPr/>
            </a:pPr>
            <a:r>
              <a:rPr lang="en-US" sz="2800" dirty="0"/>
              <a:t>Individual MSs had an insufficient own interest to criminalize actions to the detriment of EU financial interests.</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800" kern="0" dirty="0">
              <a:solidFill>
                <a:prstClr val="black"/>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dirty="0"/>
          </a:p>
        </p:txBody>
      </p:sp>
      <p:sp>
        <p:nvSpPr>
          <p:cNvPr id="2" name="Titre 1">
            <a:extLst>
              <a:ext uri="{FF2B5EF4-FFF2-40B4-BE49-F238E27FC236}">
                <a16:creationId xmlns:a16="http://schemas.microsoft.com/office/drawing/2014/main" id="{93D5C432-0E6B-CE52-F669-8316EC69AAD6}"/>
              </a:ext>
            </a:extLst>
          </p:cNvPr>
          <p:cNvSpPr>
            <a:spLocks noGrp="1"/>
          </p:cNvSpPr>
          <p:nvPr>
            <p:ph type="title"/>
          </p:nvPr>
        </p:nvSpPr>
        <p:spPr>
          <a:xfrm>
            <a:off x="120826" y="190566"/>
            <a:ext cx="11495441" cy="990533"/>
          </a:xfrm>
        </p:spPr>
        <p:txBody>
          <a:bodyPr/>
          <a:lstStyle/>
          <a:p>
            <a:r>
              <a:rPr lang="en-US" sz="2800" dirty="0"/>
              <a:t>THE EVOLUTION OF THE CONCEPT OF PIF AND OF EU LEGAL FRAMEWORK</a:t>
            </a:r>
            <a:endParaRPr lang="fr-FR" sz="2800" dirty="0"/>
          </a:p>
        </p:txBody>
      </p:sp>
      <p:sp>
        <p:nvSpPr>
          <p:cNvPr id="7" name="Rectangle 6">
            <a:extLst>
              <a:ext uri="{FF2B5EF4-FFF2-40B4-BE49-F238E27FC236}">
                <a16:creationId xmlns:a16="http://schemas.microsoft.com/office/drawing/2014/main" id="{DBF02B6D-9C52-A120-EF84-C25703A1EBF5}"/>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955898"/>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7A9C4-429B-C1C1-F8CD-AAB31CE541A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01018FC-E903-8CE0-AF9B-E9940CF54386}"/>
              </a:ext>
            </a:extLst>
          </p:cNvPr>
          <p:cNvSpPr>
            <a:spLocks noGrp="1"/>
          </p:cNvSpPr>
          <p:nvPr>
            <p:ph type="title"/>
          </p:nvPr>
        </p:nvSpPr>
        <p:spPr>
          <a:xfrm>
            <a:off x="120826" y="190566"/>
            <a:ext cx="11160123" cy="990533"/>
          </a:xfrm>
        </p:spPr>
        <p:txBody>
          <a:bodyPr>
            <a:normAutofit/>
          </a:bodyPr>
          <a:lstStyle/>
          <a:p>
            <a:r>
              <a:rPr lang="fr-FR" sz="3200" u="none" dirty="0"/>
              <a:t>EPPO INVESTIGATIONS</a:t>
            </a:r>
            <a:endParaRPr lang="fr-FR" sz="3200" dirty="0"/>
          </a:p>
        </p:txBody>
      </p:sp>
      <p:graphicFrame>
        <p:nvGraphicFramePr>
          <p:cNvPr id="6" name="Diagram 5">
            <a:extLst>
              <a:ext uri="{FF2B5EF4-FFF2-40B4-BE49-F238E27FC236}">
                <a16:creationId xmlns:a16="http://schemas.microsoft.com/office/drawing/2014/main" id="{78DE46D2-F818-53F4-45DE-6BC037A720DE}"/>
              </a:ext>
            </a:extLst>
          </p:cNvPr>
          <p:cNvGraphicFramePr/>
          <p:nvPr>
            <p:extLst>
              <p:ext uri="{D42A27DB-BD31-4B8C-83A1-F6EECF244321}">
                <p14:modId xmlns:p14="http://schemas.microsoft.com/office/powerpoint/2010/main" val="1700466423"/>
              </p:ext>
            </p:extLst>
          </p:nvPr>
        </p:nvGraphicFramePr>
        <p:xfrm>
          <a:off x="911051" y="1181099"/>
          <a:ext cx="10369898" cy="5487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827928"/>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C8D43-AB40-6321-FD9F-BDE1362C908D}"/>
            </a:ext>
          </a:extLst>
        </p:cNvPr>
        <p:cNvGrpSpPr/>
        <p:nvPr/>
      </p:nvGrpSpPr>
      <p:grpSpPr>
        <a:xfrm>
          <a:off x="0" y="0"/>
          <a:ext cx="0" cy="0"/>
          <a:chOff x="0" y="0"/>
          <a:chExt cx="0" cy="0"/>
        </a:xfrm>
      </p:grpSpPr>
      <p:pic>
        <p:nvPicPr>
          <p:cNvPr id="3" name="Segnaposto contenuto 4">
            <a:extLst>
              <a:ext uri="{FF2B5EF4-FFF2-40B4-BE49-F238E27FC236}">
                <a16:creationId xmlns:a16="http://schemas.microsoft.com/office/drawing/2014/main" id="{722F6762-8A0E-7444-A768-02B5355ED6F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400000"/>
                    </a14:imgEffect>
                  </a14:imgLayer>
                </a14:imgProps>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66184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C01060F-BA7D-0F42-9702-2959DE1EAE39}"/>
              </a:ext>
            </a:extLst>
          </p:cNvPr>
          <p:cNvSpPr/>
          <p:nvPr/>
        </p:nvSpPr>
        <p:spPr>
          <a:xfrm>
            <a:off x="429497" y="1331812"/>
            <a:ext cx="2438213" cy="99053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2000" dirty="0">
                <a:solidFill>
                  <a:prstClr val="white"/>
                </a:solidFill>
                <a:latin typeface="Calibri" panose="020F0502020204030204"/>
              </a:rPr>
              <a:t>Duty to report</a:t>
            </a:r>
          </a:p>
        </p:txBody>
      </p:sp>
      <p:sp>
        <p:nvSpPr>
          <p:cNvPr id="8" name="Rounded Rectangle 7">
            <a:extLst>
              <a:ext uri="{FF2B5EF4-FFF2-40B4-BE49-F238E27FC236}">
                <a16:creationId xmlns:a16="http://schemas.microsoft.com/office/drawing/2014/main" id="{A96035F4-1874-3F49-B785-B7CF79A2C186}"/>
              </a:ext>
            </a:extLst>
          </p:cNvPr>
          <p:cNvSpPr/>
          <p:nvPr/>
        </p:nvSpPr>
        <p:spPr>
          <a:xfrm>
            <a:off x="429497" y="3158759"/>
            <a:ext cx="2438213" cy="99053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2000" dirty="0">
                <a:solidFill>
                  <a:prstClr val="white"/>
                </a:solidFill>
                <a:latin typeface="Calibri" panose="020F0502020204030204"/>
              </a:rPr>
              <a:t>Duty to inform</a:t>
            </a:r>
          </a:p>
        </p:txBody>
      </p:sp>
      <p:sp>
        <p:nvSpPr>
          <p:cNvPr id="9" name="Rounded Rectangle 8">
            <a:extLst>
              <a:ext uri="{FF2B5EF4-FFF2-40B4-BE49-F238E27FC236}">
                <a16:creationId xmlns:a16="http://schemas.microsoft.com/office/drawing/2014/main" id="{BF80F4A7-7377-DA41-87F3-6E13E393E041}"/>
              </a:ext>
            </a:extLst>
          </p:cNvPr>
          <p:cNvSpPr/>
          <p:nvPr/>
        </p:nvSpPr>
        <p:spPr>
          <a:xfrm>
            <a:off x="2707500" y="2208754"/>
            <a:ext cx="1260199" cy="990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2000" dirty="0">
                <a:solidFill>
                  <a:prstClr val="white"/>
                </a:solidFill>
                <a:latin typeface="Calibri" panose="020F0502020204030204"/>
              </a:rPr>
              <a:t>EPPO</a:t>
            </a:r>
          </a:p>
        </p:txBody>
      </p:sp>
      <p:sp>
        <p:nvSpPr>
          <p:cNvPr id="10" name="Rounded Rectangle 9">
            <a:extLst>
              <a:ext uri="{FF2B5EF4-FFF2-40B4-BE49-F238E27FC236}">
                <a16:creationId xmlns:a16="http://schemas.microsoft.com/office/drawing/2014/main" id="{254CC21E-7F9D-6F42-B840-29E22DD79857}"/>
              </a:ext>
            </a:extLst>
          </p:cNvPr>
          <p:cNvSpPr/>
          <p:nvPr/>
        </p:nvSpPr>
        <p:spPr>
          <a:xfrm>
            <a:off x="3994495" y="1181099"/>
            <a:ext cx="2776091" cy="990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2000" dirty="0">
                <a:solidFill>
                  <a:prstClr val="white"/>
                </a:solidFill>
                <a:latin typeface="Calibri" panose="020F0502020204030204"/>
              </a:rPr>
              <a:t>Article 24(7): no grounds to investigate</a:t>
            </a:r>
          </a:p>
        </p:txBody>
      </p:sp>
      <p:sp>
        <p:nvSpPr>
          <p:cNvPr id="15" name="Rounded Rectangle 14">
            <a:extLst>
              <a:ext uri="{FF2B5EF4-FFF2-40B4-BE49-F238E27FC236}">
                <a16:creationId xmlns:a16="http://schemas.microsoft.com/office/drawing/2014/main" id="{57C7E935-101E-EE48-9C7F-7F76BC5FB783}"/>
              </a:ext>
            </a:extLst>
          </p:cNvPr>
          <p:cNvSpPr/>
          <p:nvPr/>
        </p:nvSpPr>
        <p:spPr>
          <a:xfrm>
            <a:off x="7461615" y="1168357"/>
            <a:ext cx="3570562" cy="99053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600" dirty="0">
              <a:solidFill>
                <a:prstClr val="white"/>
              </a:solidFill>
              <a:latin typeface="Calibri" panose="020F0502020204030204"/>
            </a:endParaRPr>
          </a:p>
          <a:p>
            <a:pPr algn="ctr" defTabSz="342900">
              <a:defRPr/>
            </a:pPr>
            <a:r>
              <a:rPr lang="en-US" sz="1600" dirty="0">
                <a:solidFill>
                  <a:prstClr val="white"/>
                </a:solidFill>
                <a:latin typeface="Calibri" panose="020F0502020204030204"/>
              </a:rPr>
              <a:t>EPPO shall inform:</a:t>
            </a:r>
          </a:p>
          <a:p>
            <a:pPr marL="214313" indent="-214313" algn="ctr" defTabSz="342900">
              <a:buFontTx/>
              <a:buChar char="-"/>
              <a:defRPr/>
            </a:pPr>
            <a:r>
              <a:rPr lang="en-US" sz="1600" dirty="0">
                <a:solidFill>
                  <a:prstClr val="white"/>
                </a:solidFill>
                <a:latin typeface="Calibri" panose="020F0502020204030204"/>
              </a:rPr>
              <a:t>National LEAs</a:t>
            </a:r>
          </a:p>
          <a:p>
            <a:pPr marL="214313" indent="-214313" algn="ctr" defTabSz="342900">
              <a:buFontTx/>
              <a:buChar char="-"/>
              <a:defRPr/>
            </a:pPr>
            <a:r>
              <a:rPr lang="en-US" sz="1600" dirty="0">
                <a:solidFill>
                  <a:prstClr val="white"/>
                </a:solidFill>
                <a:latin typeface="Calibri" panose="020F0502020204030204"/>
              </a:rPr>
              <a:t>Crime victims or people who reported</a:t>
            </a:r>
          </a:p>
          <a:p>
            <a:pPr algn="ctr" defTabSz="342900">
              <a:defRPr/>
            </a:pPr>
            <a:endParaRPr lang="en-US" sz="2000" dirty="0">
              <a:solidFill>
                <a:prstClr val="white"/>
              </a:solidFill>
              <a:latin typeface="Calibri" panose="020F0502020204030204"/>
            </a:endParaRPr>
          </a:p>
        </p:txBody>
      </p:sp>
      <p:sp>
        <p:nvSpPr>
          <p:cNvPr id="17" name="Rounded Rectangle 16">
            <a:extLst>
              <a:ext uri="{FF2B5EF4-FFF2-40B4-BE49-F238E27FC236}">
                <a16:creationId xmlns:a16="http://schemas.microsoft.com/office/drawing/2014/main" id="{D13845D1-2B26-C049-B445-29774E2B8003}"/>
              </a:ext>
            </a:extLst>
          </p:cNvPr>
          <p:cNvSpPr/>
          <p:nvPr/>
        </p:nvSpPr>
        <p:spPr>
          <a:xfrm>
            <a:off x="4064070" y="2208754"/>
            <a:ext cx="2648246" cy="990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1600" dirty="0">
                <a:solidFill>
                  <a:prstClr val="white"/>
                </a:solidFill>
                <a:latin typeface="Calibri" panose="020F0502020204030204"/>
              </a:rPr>
              <a:t>Article 24(8)</a:t>
            </a:r>
          </a:p>
          <a:p>
            <a:pPr algn="ctr" defTabSz="342900">
              <a:defRPr/>
            </a:pPr>
            <a:r>
              <a:rPr lang="en-US" sz="1600" dirty="0">
                <a:solidFill>
                  <a:prstClr val="white"/>
                </a:solidFill>
                <a:latin typeface="Calibri" panose="020F0502020204030204"/>
              </a:rPr>
              <a:t>EPPO discovers new offences outside its competence</a:t>
            </a:r>
          </a:p>
        </p:txBody>
      </p:sp>
      <p:sp>
        <p:nvSpPr>
          <p:cNvPr id="18" name="Rounded Rectangle 17">
            <a:extLst>
              <a:ext uri="{FF2B5EF4-FFF2-40B4-BE49-F238E27FC236}">
                <a16:creationId xmlns:a16="http://schemas.microsoft.com/office/drawing/2014/main" id="{B9EB396A-9B82-914A-93F8-BA8F751F3EBA}"/>
              </a:ext>
            </a:extLst>
          </p:cNvPr>
          <p:cNvSpPr/>
          <p:nvPr/>
        </p:nvSpPr>
        <p:spPr>
          <a:xfrm>
            <a:off x="7461615" y="2176227"/>
            <a:ext cx="3570562" cy="99053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2000" dirty="0">
                <a:solidFill>
                  <a:prstClr val="white"/>
                </a:solidFill>
                <a:latin typeface="Calibri" panose="020F0502020204030204"/>
              </a:rPr>
              <a:t>EPPO informs NCAs and forward relevant </a:t>
            </a:r>
            <a:r>
              <a:rPr lang="en-US" sz="2000" dirty="0" err="1">
                <a:solidFill>
                  <a:prstClr val="white"/>
                </a:solidFill>
                <a:latin typeface="Calibri" panose="020F0502020204030204"/>
              </a:rPr>
              <a:t>infos</a:t>
            </a:r>
            <a:endParaRPr lang="en-US" sz="2000" dirty="0">
              <a:solidFill>
                <a:prstClr val="white"/>
              </a:solidFill>
              <a:latin typeface="Calibri" panose="020F0502020204030204"/>
            </a:endParaRPr>
          </a:p>
        </p:txBody>
      </p:sp>
      <p:sp>
        <p:nvSpPr>
          <p:cNvPr id="19" name="Rounded Rectangle 18">
            <a:extLst>
              <a:ext uri="{FF2B5EF4-FFF2-40B4-BE49-F238E27FC236}">
                <a16:creationId xmlns:a16="http://schemas.microsoft.com/office/drawing/2014/main" id="{A2823031-B9D2-DB47-B435-F78366B97119}"/>
              </a:ext>
            </a:extLst>
          </p:cNvPr>
          <p:cNvSpPr/>
          <p:nvPr/>
        </p:nvSpPr>
        <p:spPr>
          <a:xfrm>
            <a:off x="4064070" y="3193210"/>
            <a:ext cx="2648246" cy="990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2000" dirty="0">
                <a:solidFill>
                  <a:prstClr val="white"/>
                </a:solidFill>
                <a:latin typeface="Calibri" panose="020F0502020204030204"/>
              </a:rPr>
              <a:t>EPPO exercises its competence (evocation)</a:t>
            </a:r>
          </a:p>
        </p:txBody>
      </p:sp>
      <p:sp>
        <p:nvSpPr>
          <p:cNvPr id="20" name="Rounded Rectangle 19">
            <a:extLst>
              <a:ext uri="{FF2B5EF4-FFF2-40B4-BE49-F238E27FC236}">
                <a16:creationId xmlns:a16="http://schemas.microsoft.com/office/drawing/2014/main" id="{029257DC-5698-8449-A455-9D1E4CF91AF8}"/>
              </a:ext>
            </a:extLst>
          </p:cNvPr>
          <p:cNvSpPr/>
          <p:nvPr/>
        </p:nvSpPr>
        <p:spPr>
          <a:xfrm>
            <a:off x="7461615" y="3162759"/>
            <a:ext cx="3570562" cy="99053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1600" dirty="0">
                <a:solidFill>
                  <a:prstClr val="white"/>
                </a:solidFill>
                <a:latin typeface="Calibri" panose="020F0502020204030204"/>
              </a:rPr>
              <a:t>Article 25(1) NCAs shall not exercise their own competence in respect of the same conduct</a:t>
            </a:r>
          </a:p>
        </p:txBody>
      </p:sp>
      <p:sp>
        <p:nvSpPr>
          <p:cNvPr id="4" name="Right Arrow 3">
            <a:extLst>
              <a:ext uri="{FF2B5EF4-FFF2-40B4-BE49-F238E27FC236}">
                <a16:creationId xmlns:a16="http://schemas.microsoft.com/office/drawing/2014/main" id="{C59F7D72-AC77-7B4F-807A-0DBCB0488488}"/>
              </a:ext>
            </a:extLst>
          </p:cNvPr>
          <p:cNvSpPr/>
          <p:nvPr/>
        </p:nvSpPr>
        <p:spPr>
          <a:xfrm>
            <a:off x="1377145" y="2500460"/>
            <a:ext cx="652928" cy="52498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2000">
              <a:solidFill>
                <a:prstClr val="white"/>
              </a:solidFill>
              <a:latin typeface="Calibri" panose="020F0502020204030204"/>
            </a:endParaRPr>
          </a:p>
        </p:txBody>
      </p:sp>
      <p:sp>
        <p:nvSpPr>
          <p:cNvPr id="21" name="Right Arrow 20">
            <a:extLst>
              <a:ext uri="{FF2B5EF4-FFF2-40B4-BE49-F238E27FC236}">
                <a16:creationId xmlns:a16="http://schemas.microsoft.com/office/drawing/2014/main" id="{BECA55B4-6E6B-5746-B28E-9176B30E8D4A}"/>
              </a:ext>
            </a:extLst>
          </p:cNvPr>
          <p:cNvSpPr/>
          <p:nvPr/>
        </p:nvSpPr>
        <p:spPr>
          <a:xfrm>
            <a:off x="6808687" y="2441529"/>
            <a:ext cx="652928" cy="52498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2000">
              <a:solidFill>
                <a:prstClr val="white"/>
              </a:solidFill>
              <a:latin typeface="Calibri" panose="020F0502020204030204"/>
            </a:endParaRPr>
          </a:p>
        </p:txBody>
      </p:sp>
      <p:sp>
        <p:nvSpPr>
          <p:cNvPr id="22" name="Right Arrow 21">
            <a:extLst>
              <a:ext uri="{FF2B5EF4-FFF2-40B4-BE49-F238E27FC236}">
                <a16:creationId xmlns:a16="http://schemas.microsoft.com/office/drawing/2014/main" id="{3DF4AEDB-2EFD-8149-807C-26E96F08E41F}"/>
              </a:ext>
            </a:extLst>
          </p:cNvPr>
          <p:cNvSpPr/>
          <p:nvPr/>
        </p:nvSpPr>
        <p:spPr>
          <a:xfrm>
            <a:off x="6808687" y="1380151"/>
            <a:ext cx="652928" cy="52498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2000">
              <a:solidFill>
                <a:prstClr val="white"/>
              </a:solidFill>
              <a:latin typeface="Calibri" panose="020F0502020204030204"/>
            </a:endParaRPr>
          </a:p>
        </p:txBody>
      </p:sp>
      <p:sp>
        <p:nvSpPr>
          <p:cNvPr id="23" name="Right Arrow 22">
            <a:extLst>
              <a:ext uri="{FF2B5EF4-FFF2-40B4-BE49-F238E27FC236}">
                <a16:creationId xmlns:a16="http://schemas.microsoft.com/office/drawing/2014/main" id="{DF1C47D5-D4CA-8E4C-9B9B-62590A9A2496}"/>
              </a:ext>
            </a:extLst>
          </p:cNvPr>
          <p:cNvSpPr/>
          <p:nvPr/>
        </p:nvSpPr>
        <p:spPr>
          <a:xfrm>
            <a:off x="6770586" y="3395534"/>
            <a:ext cx="652928" cy="52498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2000">
              <a:solidFill>
                <a:prstClr val="white"/>
              </a:solidFill>
              <a:latin typeface="Calibri" panose="020F0502020204030204"/>
            </a:endParaRPr>
          </a:p>
        </p:txBody>
      </p:sp>
      <p:sp>
        <p:nvSpPr>
          <p:cNvPr id="5" name="Rounded Rectangle 4">
            <a:extLst>
              <a:ext uri="{FF2B5EF4-FFF2-40B4-BE49-F238E27FC236}">
                <a16:creationId xmlns:a16="http://schemas.microsoft.com/office/drawing/2014/main" id="{3431609F-A6DD-9E40-A454-4670666EBCF8}"/>
              </a:ext>
            </a:extLst>
          </p:cNvPr>
          <p:cNvSpPr/>
          <p:nvPr/>
        </p:nvSpPr>
        <p:spPr>
          <a:xfrm>
            <a:off x="8783912" y="4149291"/>
            <a:ext cx="2248265" cy="9905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1600" dirty="0">
                <a:solidFill>
                  <a:prstClr val="white"/>
                </a:solidFill>
                <a:latin typeface="Calibri" panose="020F0502020204030204"/>
              </a:rPr>
              <a:t>Preventive ne </a:t>
            </a:r>
            <a:r>
              <a:rPr lang="en-US" sz="1600" dirty="0" err="1">
                <a:solidFill>
                  <a:prstClr val="white"/>
                </a:solidFill>
                <a:latin typeface="Calibri" panose="020F0502020204030204"/>
              </a:rPr>
              <a:t>bis</a:t>
            </a:r>
            <a:r>
              <a:rPr lang="en-US" sz="1600" dirty="0">
                <a:solidFill>
                  <a:prstClr val="white"/>
                </a:solidFill>
                <a:latin typeface="Calibri" panose="020F0502020204030204"/>
              </a:rPr>
              <a:t> in idem</a:t>
            </a:r>
          </a:p>
        </p:txBody>
      </p:sp>
      <p:sp>
        <p:nvSpPr>
          <p:cNvPr id="12" name="Titre 1">
            <a:extLst>
              <a:ext uri="{FF2B5EF4-FFF2-40B4-BE49-F238E27FC236}">
                <a16:creationId xmlns:a16="http://schemas.microsoft.com/office/drawing/2014/main" id="{F6766CF1-428C-5831-B6FC-4C195CB4E079}"/>
              </a:ext>
            </a:extLst>
          </p:cNvPr>
          <p:cNvSpPr>
            <a:spLocks noGrp="1"/>
          </p:cNvSpPr>
          <p:nvPr>
            <p:ph type="title"/>
          </p:nvPr>
        </p:nvSpPr>
        <p:spPr>
          <a:xfrm>
            <a:off x="120826" y="190566"/>
            <a:ext cx="11160123" cy="990533"/>
          </a:xfrm>
        </p:spPr>
        <p:txBody>
          <a:bodyPr>
            <a:normAutofit/>
          </a:bodyPr>
          <a:lstStyle/>
          <a:p>
            <a:r>
              <a:rPr lang="fr-FR" sz="3200" u="none" dirty="0"/>
              <a:t>REPORTING AND INFORMING</a:t>
            </a:r>
            <a:endParaRPr lang="fr-FR" sz="3200" dirty="0"/>
          </a:p>
        </p:txBody>
      </p:sp>
    </p:spTree>
    <p:extLst>
      <p:ext uri="{BB962C8B-B14F-4D97-AF65-F5344CB8AC3E}">
        <p14:creationId xmlns:p14="http://schemas.microsoft.com/office/powerpoint/2010/main" val="3233494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D06914-DC6A-5A4F-AF81-E101635CED7D}"/>
              </a:ext>
            </a:extLst>
          </p:cNvPr>
          <p:cNvSpPr>
            <a:spLocks noGrp="1"/>
          </p:cNvSpPr>
          <p:nvPr>
            <p:ph idx="1"/>
          </p:nvPr>
        </p:nvSpPr>
        <p:spPr>
          <a:solidFill>
            <a:srgbClr val="5C0025"/>
          </a:solidFill>
          <a:ln>
            <a:solidFill>
              <a:schemeClr val="tx1"/>
            </a:solidFill>
          </a:ln>
        </p:spPr>
        <p:txBody>
          <a:bodyPr>
            <a:normAutofit/>
          </a:bodyPr>
          <a:lstStyle/>
          <a:p>
            <a:endParaRPr lang="hr-HR" dirty="0">
              <a:solidFill>
                <a:schemeClr val="bg1"/>
              </a:solidFill>
            </a:endParaRPr>
          </a:p>
          <a:p>
            <a:r>
              <a:rPr lang="en-GB" dirty="0">
                <a:solidFill>
                  <a:schemeClr val="bg1"/>
                </a:solidFill>
              </a:rPr>
              <a:t>The handling E</a:t>
            </a:r>
            <a:r>
              <a:rPr lang="hr-HR" dirty="0">
                <a:solidFill>
                  <a:schemeClr val="bg1"/>
                </a:solidFill>
              </a:rPr>
              <a:t>DP</a:t>
            </a:r>
            <a:r>
              <a:rPr lang="en-GB" dirty="0">
                <a:solidFill>
                  <a:schemeClr val="bg1"/>
                </a:solidFill>
              </a:rPr>
              <a:t> </a:t>
            </a:r>
            <a:r>
              <a:rPr lang="hr-HR" dirty="0">
                <a:solidFill>
                  <a:schemeClr val="bg1"/>
                </a:solidFill>
              </a:rPr>
              <a:t>(</a:t>
            </a:r>
            <a:r>
              <a:rPr lang="hr-HR" dirty="0" err="1">
                <a:solidFill>
                  <a:schemeClr val="bg1"/>
                </a:solidFill>
              </a:rPr>
              <a:t>or</a:t>
            </a:r>
            <a:r>
              <a:rPr lang="hr-HR" dirty="0">
                <a:solidFill>
                  <a:schemeClr val="bg1"/>
                </a:solidFill>
              </a:rPr>
              <a:t> EP </a:t>
            </a:r>
            <a:r>
              <a:rPr lang="hr-HR" dirty="0" err="1">
                <a:solidFill>
                  <a:schemeClr val="bg1"/>
                </a:solidFill>
              </a:rPr>
              <a:t>who</a:t>
            </a:r>
            <a:r>
              <a:rPr lang="hr-HR" dirty="0">
                <a:solidFill>
                  <a:schemeClr val="bg1"/>
                </a:solidFill>
              </a:rPr>
              <a:t> </a:t>
            </a:r>
            <a:r>
              <a:rPr lang="hr-HR" dirty="0" err="1">
                <a:solidFill>
                  <a:schemeClr val="bg1"/>
                </a:solidFill>
              </a:rPr>
              <a:t>took</a:t>
            </a:r>
            <a:r>
              <a:rPr lang="hr-HR" dirty="0">
                <a:solidFill>
                  <a:schemeClr val="bg1"/>
                </a:solidFill>
              </a:rPr>
              <a:t> </a:t>
            </a:r>
            <a:r>
              <a:rPr lang="hr-HR" dirty="0" err="1">
                <a:solidFill>
                  <a:schemeClr val="bg1"/>
                </a:solidFill>
              </a:rPr>
              <a:t>over</a:t>
            </a:r>
            <a:r>
              <a:rPr lang="hr-HR" dirty="0">
                <a:solidFill>
                  <a:schemeClr val="bg1"/>
                </a:solidFill>
              </a:rPr>
              <a:t> </a:t>
            </a:r>
            <a:r>
              <a:rPr lang="hr-HR" dirty="0" err="1">
                <a:solidFill>
                  <a:schemeClr val="bg1"/>
                </a:solidFill>
              </a:rPr>
              <a:t>investigation</a:t>
            </a:r>
            <a:r>
              <a:rPr lang="hr-HR" dirty="0">
                <a:solidFill>
                  <a:schemeClr val="bg1"/>
                </a:solidFill>
              </a:rPr>
              <a:t>) </a:t>
            </a:r>
            <a:r>
              <a:rPr lang="en-GB" dirty="0">
                <a:solidFill>
                  <a:schemeClr val="bg1"/>
                </a:solidFill>
              </a:rPr>
              <a:t>may order or request the arrest or pre-trial detention in accordance with the national law</a:t>
            </a:r>
            <a:endParaRPr lang="hr-HR" dirty="0">
              <a:solidFill>
                <a:schemeClr val="bg1"/>
              </a:solidFill>
            </a:endParaRPr>
          </a:p>
          <a:p>
            <a:pPr lvl="1"/>
            <a:r>
              <a:rPr lang="hr-HR" dirty="0" err="1">
                <a:solidFill>
                  <a:schemeClr val="bg1"/>
                </a:solidFill>
              </a:rPr>
              <a:t>Only</a:t>
            </a:r>
            <a:r>
              <a:rPr lang="hr-HR" dirty="0">
                <a:solidFill>
                  <a:schemeClr val="bg1"/>
                </a:solidFill>
              </a:rPr>
              <a:t> </a:t>
            </a:r>
            <a:r>
              <a:rPr lang="hr-HR" dirty="0" err="1">
                <a:solidFill>
                  <a:schemeClr val="bg1"/>
                </a:solidFill>
              </a:rPr>
              <a:t>suspects</a:t>
            </a:r>
            <a:r>
              <a:rPr lang="hr-HR" dirty="0">
                <a:solidFill>
                  <a:schemeClr val="bg1"/>
                </a:solidFill>
              </a:rPr>
              <a:t> </a:t>
            </a:r>
            <a:r>
              <a:rPr lang="hr-HR" dirty="0" err="1">
                <a:solidFill>
                  <a:schemeClr val="bg1"/>
                </a:solidFill>
              </a:rPr>
              <a:t>or</a:t>
            </a:r>
            <a:r>
              <a:rPr lang="hr-HR" dirty="0">
                <a:solidFill>
                  <a:schemeClr val="bg1"/>
                </a:solidFill>
              </a:rPr>
              <a:t> </a:t>
            </a:r>
            <a:r>
              <a:rPr lang="hr-HR" dirty="0" err="1">
                <a:solidFill>
                  <a:schemeClr val="bg1"/>
                </a:solidFill>
              </a:rPr>
              <a:t>accused</a:t>
            </a:r>
            <a:r>
              <a:rPr lang="hr-HR" dirty="0">
                <a:solidFill>
                  <a:schemeClr val="bg1"/>
                </a:solidFill>
              </a:rPr>
              <a:t> </a:t>
            </a:r>
            <a:r>
              <a:rPr lang="hr-HR" dirty="0" err="1">
                <a:solidFill>
                  <a:schemeClr val="bg1"/>
                </a:solidFill>
              </a:rPr>
              <a:t>persons</a:t>
            </a:r>
            <a:r>
              <a:rPr lang="hr-HR" dirty="0">
                <a:solidFill>
                  <a:schemeClr val="bg1"/>
                </a:solidFill>
              </a:rPr>
              <a:t>, </a:t>
            </a:r>
            <a:r>
              <a:rPr lang="hr-HR" dirty="0" err="1">
                <a:solidFill>
                  <a:schemeClr val="bg1"/>
                </a:solidFill>
              </a:rPr>
              <a:t>not</a:t>
            </a:r>
            <a:r>
              <a:rPr lang="hr-HR" dirty="0">
                <a:solidFill>
                  <a:schemeClr val="bg1"/>
                </a:solidFill>
              </a:rPr>
              <a:t> </a:t>
            </a:r>
            <a:r>
              <a:rPr lang="hr-HR" dirty="0" err="1">
                <a:solidFill>
                  <a:schemeClr val="bg1"/>
                </a:solidFill>
              </a:rPr>
              <a:t>witnesses</a:t>
            </a:r>
            <a:r>
              <a:rPr lang="hr-HR" dirty="0">
                <a:solidFill>
                  <a:schemeClr val="bg1"/>
                </a:solidFill>
              </a:rPr>
              <a:t> </a:t>
            </a:r>
            <a:r>
              <a:rPr lang="hr-HR" dirty="0" err="1">
                <a:solidFill>
                  <a:schemeClr val="bg1"/>
                </a:solidFill>
              </a:rPr>
              <a:t>etc</a:t>
            </a:r>
            <a:r>
              <a:rPr lang="hr-HR" dirty="0">
                <a:solidFill>
                  <a:schemeClr val="bg1"/>
                </a:solidFill>
              </a:rPr>
              <a:t>.</a:t>
            </a:r>
          </a:p>
          <a:p>
            <a:endParaRPr lang="en-GB" dirty="0">
              <a:solidFill>
                <a:schemeClr val="bg1"/>
              </a:solidFill>
            </a:endParaRPr>
          </a:p>
          <a:p>
            <a:r>
              <a:rPr lang="hr-HR" dirty="0" err="1">
                <a:solidFill>
                  <a:schemeClr val="bg1"/>
                </a:solidFill>
              </a:rPr>
              <a:t>If</a:t>
            </a:r>
            <a:r>
              <a:rPr lang="hr-HR" dirty="0">
                <a:solidFill>
                  <a:schemeClr val="bg1"/>
                </a:solidFill>
              </a:rPr>
              <a:t> </a:t>
            </a:r>
            <a:r>
              <a:rPr lang="hr-HR" dirty="0" err="1">
                <a:solidFill>
                  <a:schemeClr val="bg1"/>
                </a:solidFill>
              </a:rPr>
              <a:t>person</a:t>
            </a:r>
            <a:r>
              <a:rPr lang="hr-HR" dirty="0">
                <a:solidFill>
                  <a:schemeClr val="bg1"/>
                </a:solidFill>
              </a:rPr>
              <a:t> </a:t>
            </a:r>
            <a:r>
              <a:rPr lang="hr-HR" dirty="0" err="1">
                <a:solidFill>
                  <a:schemeClr val="bg1"/>
                </a:solidFill>
              </a:rPr>
              <a:t>is</a:t>
            </a:r>
            <a:r>
              <a:rPr lang="hr-HR" dirty="0">
                <a:solidFill>
                  <a:schemeClr val="bg1"/>
                </a:solidFill>
              </a:rPr>
              <a:t> </a:t>
            </a:r>
            <a:r>
              <a:rPr lang="hr-HR" dirty="0" err="1">
                <a:solidFill>
                  <a:schemeClr val="bg1"/>
                </a:solidFill>
              </a:rPr>
              <a:t>not</a:t>
            </a:r>
            <a:r>
              <a:rPr lang="hr-HR" dirty="0">
                <a:solidFill>
                  <a:schemeClr val="bg1"/>
                </a:solidFill>
              </a:rPr>
              <a:t> </a:t>
            </a:r>
            <a:r>
              <a:rPr lang="hr-HR" dirty="0" err="1">
                <a:solidFill>
                  <a:schemeClr val="bg1"/>
                </a:solidFill>
              </a:rPr>
              <a:t>present</a:t>
            </a:r>
            <a:r>
              <a:rPr lang="hr-HR" dirty="0">
                <a:solidFill>
                  <a:schemeClr val="bg1"/>
                </a:solidFill>
              </a:rPr>
              <a:t> – EPD </a:t>
            </a:r>
            <a:r>
              <a:rPr lang="en-GB" dirty="0">
                <a:solidFill>
                  <a:schemeClr val="bg1"/>
                </a:solidFill>
              </a:rPr>
              <a:t>issue or request the competent authority of MS to issue a E</a:t>
            </a:r>
            <a:r>
              <a:rPr lang="hr-HR" dirty="0">
                <a:solidFill>
                  <a:schemeClr val="bg1"/>
                </a:solidFill>
              </a:rPr>
              <a:t>AW</a:t>
            </a:r>
            <a:r>
              <a:rPr lang="en-GB" dirty="0">
                <a:solidFill>
                  <a:schemeClr val="bg1"/>
                </a:solidFill>
              </a:rPr>
              <a:t> </a:t>
            </a:r>
            <a:endParaRPr lang="hr-HR" dirty="0">
              <a:solidFill>
                <a:schemeClr val="bg1"/>
              </a:solidFill>
            </a:endParaRPr>
          </a:p>
          <a:p>
            <a:pPr lvl="5"/>
            <a:r>
              <a:rPr lang="hr-HR" dirty="0" err="1">
                <a:solidFill>
                  <a:schemeClr val="bg1"/>
                </a:solidFill>
              </a:rPr>
              <a:t>Not</a:t>
            </a:r>
            <a:r>
              <a:rPr lang="hr-HR" dirty="0">
                <a:solidFill>
                  <a:schemeClr val="bg1"/>
                </a:solidFill>
              </a:rPr>
              <a:t> </a:t>
            </a:r>
            <a:r>
              <a:rPr lang="hr-HR" dirty="0" err="1">
                <a:solidFill>
                  <a:schemeClr val="bg1"/>
                </a:solidFill>
              </a:rPr>
              <a:t>automatically</a:t>
            </a:r>
            <a:r>
              <a:rPr lang="hr-HR" dirty="0">
                <a:solidFill>
                  <a:schemeClr val="bg1"/>
                </a:solidFill>
              </a:rPr>
              <a:t> </a:t>
            </a:r>
            <a:r>
              <a:rPr lang="hr-HR" dirty="0" err="1">
                <a:solidFill>
                  <a:schemeClr val="bg1"/>
                </a:solidFill>
              </a:rPr>
              <a:t>valid</a:t>
            </a:r>
            <a:r>
              <a:rPr lang="hr-HR" dirty="0">
                <a:solidFill>
                  <a:schemeClr val="bg1"/>
                </a:solidFill>
              </a:rPr>
              <a:t>, </a:t>
            </a:r>
            <a:r>
              <a:rPr lang="hr-HR" dirty="0" err="1">
                <a:solidFill>
                  <a:schemeClr val="bg1"/>
                </a:solidFill>
              </a:rPr>
              <a:t>relies</a:t>
            </a:r>
            <a:r>
              <a:rPr lang="hr-HR" dirty="0">
                <a:solidFill>
                  <a:schemeClr val="bg1"/>
                </a:solidFill>
              </a:rPr>
              <a:t> on </a:t>
            </a:r>
            <a:r>
              <a:rPr lang="hr-HR" dirty="0" err="1">
                <a:solidFill>
                  <a:schemeClr val="bg1"/>
                </a:solidFill>
              </a:rPr>
              <a:t>principle</a:t>
            </a:r>
            <a:r>
              <a:rPr lang="hr-HR" dirty="0">
                <a:solidFill>
                  <a:schemeClr val="bg1"/>
                </a:solidFill>
              </a:rPr>
              <a:t> </a:t>
            </a:r>
            <a:r>
              <a:rPr lang="hr-HR" dirty="0" err="1">
                <a:solidFill>
                  <a:schemeClr val="bg1"/>
                </a:solidFill>
              </a:rPr>
              <a:t>of</a:t>
            </a:r>
            <a:r>
              <a:rPr lang="hr-HR" dirty="0">
                <a:solidFill>
                  <a:schemeClr val="bg1"/>
                </a:solidFill>
              </a:rPr>
              <a:t> </a:t>
            </a:r>
            <a:r>
              <a:rPr lang="hr-HR" dirty="0" err="1">
                <a:solidFill>
                  <a:schemeClr val="bg1"/>
                </a:solidFill>
              </a:rPr>
              <a:t>mutual</a:t>
            </a:r>
            <a:r>
              <a:rPr lang="hr-HR" dirty="0">
                <a:solidFill>
                  <a:schemeClr val="bg1"/>
                </a:solidFill>
              </a:rPr>
              <a:t> </a:t>
            </a:r>
            <a:r>
              <a:rPr lang="hr-HR" dirty="0" err="1">
                <a:solidFill>
                  <a:schemeClr val="bg1"/>
                </a:solidFill>
              </a:rPr>
              <a:t>reccognition</a:t>
            </a:r>
            <a:endParaRPr lang="hr-HR" dirty="0">
              <a:solidFill>
                <a:schemeClr val="bg1"/>
              </a:solidFill>
            </a:endParaRPr>
          </a:p>
          <a:p>
            <a:pPr lvl="4"/>
            <a:r>
              <a:rPr lang="hr-HR" sz="2100" dirty="0">
                <a:solidFill>
                  <a:schemeClr val="bg1"/>
                </a:solidFill>
              </a:rPr>
              <a:t>- </a:t>
            </a:r>
            <a:r>
              <a:rPr lang="hr-HR" sz="2100" dirty="0" err="1">
                <a:solidFill>
                  <a:schemeClr val="bg1"/>
                </a:solidFill>
              </a:rPr>
              <a:t>or</a:t>
            </a:r>
            <a:r>
              <a:rPr lang="hr-HR" sz="2100" dirty="0">
                <a:solidFill>
                  <a:schemeClr val="bg1"/>
                </a:solidFill>
              </a:rPr>
              <a:t> </a:t>
            </a:r>
            <a:r>
              <a:rPr lang="hr-HR" sz="2100" dirty="0" err="1">
                <a:solidFill>
                  <a:schemeClr val="bg1"/>
                </a:solidFill>
              </a:rPr>
              <a:t>traditional</a:t>
            </a:r>
            <a:r>
              <a:rPr lang="hr-HR" sz="2100" dirty="0">
                <a:solidFill>
                  <a:schemeClr val="bg1"/>
                </a:solidFill>
              </a:rPr>
              <a:t> </a:t>
            </a:r>
            <a:r>
              <a:rPr lang="hr-HR" sz="2100" dirty="0" err="1">
                <a:solidFill>
                  <a:schemeClr val="bg1"/>
                </a:solidFill>
              </a:rPr>
              <a:t>extradition</a:t>
            </a:r>
            <a:r>
              <a:rPr lang="hr-HR" sz="2100" dirty="0">
                <a:solidFill>
                  <a:schemeClr val="bg1"/>
                </a:solidFill>
              </a:rPr>
              <a:t> </a:t>
            </a:r>
            <a:r>
              <a:rPr lang="hr-HR" sz="2100" dirty="0" err="1">
                <a:solidFill>
                  <a:schemeClr val="bg1"/>
                </a:solidFill>
              </a:rPr>
              <a:t>in</a:t>
            </a:r>
            <a:r>
              <a:rPr lang="hr-HR" sz="2100" dirty="0">
                <a:solidFill>
                  <a:schemeClr val="bg1"/>
                </a:solidFill>
              </a:rPr>
              <a:t> </a:t>
            </a:r>
            <a:r>
              <a:rPr lang="hr-HR" sz="2100" dirty="0" err="1">
                <a:solidFill>
                  <a:schemeClr val="bg1"/>
                </a:solidFill>
              </a:rPr>
              <a:t>third</a:t>
            </a:r>
            <a:r>
              <a:rPr lang="hr-HR" sz="2100" dirty="0">
                <a:solidFill>
                  <a:schemeClr val="bg1"/>
                </a:solidFill>
              </a:rPr>
              <a:t> </a:t>
            </a:r>
            <a:r>
              <a:rPr lang="hr-HR" sz="2100" dirty="0" err="1">
                <a:solidFill>
                  <a:schemeClr val="bg1"/>
                </a:solidFill>
              </a:rPr>
              <a:t>countries</a:t>
            </a:r>
            <a:br>
              <a:rPr lang="en-GB" sz="750" dirty="0">
                <a:solidFill>
                  <a:schemeClr val="bg1"/>
                </a:solidFill>
              </a:rPr>
            </a:br>
            <a:endParaRPr lang="en-LU" sz="675" dirty="0">
              <a:solidFill>
                <a:schemeClr val="bg1"/>
              </a:solidFill>
            </a:endParaRPr>
          </a:p>
        </p:txBody>
      </p:sp>
      <p:sp>
        <p:nvSpPr>
          <p:cNvPr id="6" name="Title 5">
            <a:extLst>
              <a:ext uri="{FF2B5EF4-FFF2-40B4-BE49-F238E27FC236}">
                <a16:creationId xmlns:a16="http://schemas.microsoft.com/office/drawing/2014/main" id="{04A5040C-DF24-3A48-AFB8-1E7864E303F0}"/>
              </a:ext>
            </a:extLst>
          </p:cNvPr>
          <p:cNvSpPr>
            <a:spLocks noGrp="1"/>
          </p:cNvSpPr>
          <p:nvPr>
            <p:ph type="title"/>
          </p:nvPr>
        </p:nvSpPr>
        <p:spPr>
          <a:ln w="38100">
            <a:solidFill>
              <a:schemeClr val="tx1"/>
            </a:solidFill>
          </a:ln>
        </p:spPr>
        <p:txBody>
          <a:bodyPr>
            <a:normAutofit/>
          </a:bodyPr>
          <a:lstStyle/>
          <a:p>
            <a:pPr algn="ctr"/>
            <a:r>
              <a:rPr lang="hr-HR" dirty="0" err="1"/>
              <a:t>Pre-trial</a:t>
            </a:r>
            <a:r>
              <a:rPr lang="hr-HR" dirty="0"/>
              <a:t> </a:t>
            </a:r>
            <a:r>
              <a:rPr lang="hr-HR" dirty="0" err="1"/>
              <a:t>arrest</a:t>
            </a:r>
            <a:r>
              <a:rPr lang="hr-HR" dirty="0"/>
              <a:t> </a:t>
            </a:r>
            <a:r>
              <a:rPr lang="hr-HR" dirty="0" err="1"/>
              <a:t>and</a:t>
            </a:r>
            <a:r>
              <a:rPr lang="hr-HR" dirty="0"/>
              <a:t> </a:t>
            </a:r>
            <a:r>
              <a:rPr lang="hr-HR" dirty="0" err="1"/>
              <a:t>surrender</a:t>
            </a:r>
            <a:endParaRPr lang="en-LU" dirty="0"/>
          </a:p>
        </p:txBody>
      </p:sp>
    </p:spTree>
    <p:extLst>
      <p:ext uri="{BB962C8B-B14F-4D97-AF65-F5344CB8AC3E}">
        <p14:creationId xmlns:p14="http://schemas.microsoft.com/office/powerpoint/2010/main" val="2086992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28739"/>
            <a:ext cx="12192000" cy="5529261"/>
          </a:xfrm>
          <a:solidFill>
            <a:schemeClr val="bg2"/>
          </a:solidFill>
          <a:ln>
            <a:solidFill>
              <a:schemeClr val="tx1"/>
            </a:solidFill>
          </a:ln>
        </p:spPr>
      </p:pic>
      <p:sp>
        <p:nvSpPr>
          <p:cNvPr id="6" name="Title 5">
            <a:extLst>
              <a:ext uri="{FF2B5EF4-FFF2-40B4-BE49-F238E27FC236}">
                <a16:creationId xmlns:a16="http://schemas.microsoft.com/office/drawing/2014/main" id="{04A5040C-DF24-3A48-AFB8-1E7864E303F0}"/>
              </a:ext>
            </a:extLst>
          </p:cNvPr>
          <p:cNvSpPr>
            <a:spLocks noGrp="1"/>
          </p:cNvSpPr>
          <p:nvPr>
            <p:ph type="title"/>
          </p:nvPr>
        </p:nvSpPr>
        <p:spPr>
          <a:xfrm>
            <a:off x="515937" y="512763"/>
            <a:ext cx="11160123" cy="815976"/>
          </a:xfrm>
          <a:ln w="38100">
            <a:solidFill>
              <a:schemeClr val="tx1"/>
            </a:solidFill>
          </a:ln>
        </p:spPr>
        <p:txBody>
          <a:bodyPr>
            <a:normAutofit/>
          </a:bodyPr>
          <a:lstStyle/>
          <a:p>
            <a:pPr algn="ctr"/>
            <a:r>
              <a:rPr lang="hr-HR" dirty="0" err="1"/>
              <a:t>Referrals</a:t>
            </a:r>
            <a:r>
              <a:rPr lang="hr-HR" dirty="0"/>
              <a:t> </a:t>
            </a:r>
            <a:r>
              <a:rPr lang="hr-HR" dirty="0" err="1"/>
              <a:t>and</a:t>
            </a:r>
            <a:r>
              <a:rPr lang="hr-HR" dirty="0"/>
              <a:t> </a:t>
            </a:r>
            <a:r>
              <a:rPr lang="hr-HR" dirty="0" err="1"/>
              <a:t>transfers</a:t>
            </a:r>
            <a:r>
              <a:rPr lang="hr-HR" dirty="0"/>
              <a:t> </a:t>
            </a:r>
            <a:r>
              <a:rPr lang="hr-HR" dirty="0" err="1"/>
              <a:t>of</a:t>
            </a:r>
            <a:r>
              <a:rPr lang="hr-HR" dirty="0"/>
              <a:t> </a:t>
            </a:r>
            <a:r>
              <a:rPr lang="hr-HR" dirty="0" err="1"/>
              <a:t>proceedings</a:t>
            </a:r>
            <a:r>
              <a:rPr lang="hr-HR" dirty="0"/>
              <a:t> (Art. 34)</a:t>
            </a:r>
            <a:endParaRPr lang="en-LU" dirty="0"/>
          </a:p>
        </p:txBody>
      </p:sp>
    </p:spTree>
    <p:extLst>
      <p:ext uri="{BB962C8B-B14F-4D97-AF65-F5344CB8AC3E}">
        <p14:creationId xmlns:p14="http://schemas.microsoft.com/office/powerpoint/2010/main" val="689072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929D6-BF9F-1484-990E-1BBE43EFF42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BD8CB0-97CE-8A0C-D2B9-FBB3B4EFF80E}"/>
              </a:ext>
            </a:extLst>
          </p:cNvPr>
          <p:cNvSpPr>
            <a:spLocks noGrp="1"/>
          </p:cNvSpPr>
          <p:nvPr>
            <p:ph idx="1"/>
          </p:nvPr>
        </p:nvSpPr>
        <p:spPr>
          <a:xfrm>
            <a:off x="120826" y="685832"/>
            <a:ext cx="11950348" cy="6172168"/>
          </a:xfrm>
          <a:solidFill>
            <a:schemeClr val="bg1"/>
          </a:solidFill>
        </p:spPr>
        <p:txBody>
          <a:bodyPr>
            <a:normAutofit fontScale="92500" lnSpcReduction="20000"/>
          </a:bodyPr>
          <a:lstStyle/>
          <a:p>
            <a:r>
              <a:rPr lang="en-US" dirty="0"/>
              <a:t>At least in cases where the offence subject to the investigation is punishable by a maximum penalty of at least 4 years of imprisonment, Member States shall ensure that the European Delegated Prosecutors are entitled to order or request the </a:t>
            </a:r>
            <a:r>
              <a:rPr lang="en-US" b="1" dirty="0"/>
              <a:t>following investigation measures</a:t>
            </a:r>
            <a:r>
              <a:rPr lang="en-US" dirty="0"/>
              <a:t>:</a:t>
            </a:r>
          </a:p>
          <a:p>
            <a:r>
              <a:rPr lang="en-US" dirty="0"/>
              <a:t>(a) </a:t>
            </a:r>
            <a:r>
              <a:rPr lang="en-US" b="1" dirty="0"/>
              <a:t>search any premises</a:t>
            </a:r>
            <a:r>
              <a:rPr lang="en-US" dirty="0"/>
              <a:t>, land, means of transport, private home, clothes and any other personal property or computer system, and take any conservatory measures necessary to preserve their integrity or to avoid the loss or contamination of evidence; </a:t>
            </a:r>
          </a:p>
          <a:p>
            <a:r>
              <a:rPr lang="en-US" dirty="0"/>
              <a:t>(b) </a:t>
            </a:r>
            <a:r>
              <a:rPr lang="en-US" b="1" dirty="0"/>
              <a:t>obtain the production of any relevant object </a:t>
            </a:r>
            <a:r>
              <a:rPr lang="en-US" dirty="0"/>
              <a:t>or document either in its original form or in some other specified form; </a:t>
            </a:r>
          </a:p>
          <a:p>
            <a:r>
              <a:rPr lang="en-US" dirty="0"/>
              <a:t>(c) </a:t>
            </a:r>
            <a:r>
              <a:rPr lang="en-US" b="1" dirty="0"/>
              <a:t>obtain the production of stored computer data</a:t>
            </a:r>
            <a:r>
              <a:rPr lang="en-US" dirty="0"/>
              <a:t>, encrypted or decrypted, either in their original form or in some other specified form, including banking account data and traffic data with the exception of data specifically retained in accordance with national law pursuant to the second sentence of Article 15(1) of Directive 2002/58/EC of the European Parliament and of the Council ( 1 ); </a:t>
            </a:r>
          </a:p>
          <a:p>
            <a:r>
              <a:rPr lang="en-US" dirty="0"/>
              <a:t>(d) </a:t>
            </a:r>
            <a:r>
              <a:rPr lang="en-US" b="1" dirty="0"/>
              <a:t>freeze instrumentalities or proceeds of crime</a:t>
            </a:r>
            <a:r>
              <a:rPr lang="en-US" dirty="0"/>
              <a:t>, including assets, that are expected to be subject to confiscation by the trial court, where there is reason to believe that the owner, possessor or controller of those instrumentalities or proceeds will seek to frustrate the judgement ordering confiscation.</a:t>
            </a:r>
          </a:p>
          <a:p>
            <a:r>
              <a:rPr lang="en-US" dirty="0"/>
              <a:t>(e) </a:t>
            </a:r>
            <a:r>
              <a:rPr lang="en-US" b="1" dirty="0"/>
              <a:t>intercept electronic communications </a:t>
            </a:r>
            <a:r>
              <a:rPr lang="en-US" dirty="0"/>
              <a:t>to and from the suspect or accused person, over any electronic communication means that the suspect or accused person is using; </a:t>
            </a:r>
          </a:p>
          <a:p>
            <a:r>
              <a:rPr lang="en-US" dirty="0"/>
              <a:t>(f) track and trace an object by technical means, including controlled deliveries of goods. </a:t>
            </a:r>
            <a:endParaRPr lang="fr-FR" dirty="0"/>
          </a:p>
        </p:txBody>
      </p:sp>
      <p:sp>
        <p:nvSpPr>
          <p:cNvPr id="2" name="Titre 1">
            <a:extLst>
              <a:ext uri="{FF2B5EF4-FFF2-40B4-BE49-F238E27FC236}">
                <a16:creationId xmlns:a16="http://schemas.microsoft.com/office/drawing/2014/main" id="{D785ED31-C585-6893-1B20-E9E68562DD26}"/>
              </a:ext>
            </a:extLst>
          </p:cNvPr>
          <p:cNvSpPr>
            <a:spLocks noGrp="1"/>
          </p:cNvSpPr>
          <p:nvPr>
            <p:ph type="title"/>
          </p:nvPr>
        </p:nvSpPr>
        <p:spPr>
          <a:xfrm>
            <a:off x="120826" y="0"/>
            <a:ext cx="11160123" cy="990533"/>
          </a:xfrm>
        </p:spPr>
        <p:txBody>
          <a:bodyPr>
            <a:normAutofit/>
          </a:bodyPr>
          <a:lstStyle/>
          <a:p>
            <a:r>
              <a:rPr lang="fr-FR" sz="3200" u="none" dirty="0"/>
              <a:t>INVESTIGATION MEASURES</a:t>
            </a:r>
            <a:endParaRPr lang="fr-FR" sz="3200" dirty="0"/>
          </a:p>
        </p:txBody>
      </p:sp>
    </p:spTree>
    <p:extLst>
      <p:ext uri="{BB962C8B-B14F-4D97-AF65-F5344CB8AC3E}">
        <p14:creationId xmlns:p14="http://schemas.microsoft.com/office/powerpoint/2010/main" val="3410816088"/>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156A0-5954-82C4-8708-61B5B950634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22E2B8-A3DC-A4F6-C732-F1C8B929B2D1}"/>
              </a:ext>
            </a:extLst>
          </p:cNvPr>
          <p:cNvSpPr>
            <a:spLocks noGrp="1"/>
          </p:cNvSpPr>
          <p:nvPr>
            <p:ph idx="1"/>
          </p:nvPr>
        </p:nvSpPr>
        <p:spPr>
          <a:xfrm>
            <a:off x="0" y="945461"/>
            <a:ext cx="11616268" cy="5332590"/>
          </a:xfrm>
        </p:spPr>
        <p:txBody>
          <a:bodyPr>
            <a:normAutofit/>
          </a:bodyPr>
          <a:lstStyle/>
          <a:p>
            <a:pPr marL="342900" indent="-342900">
              <a:buFont typeface="Wingdings" panose="05000000000000000000" pitchFamily="2" charset="2"/>
              <a:buChar char="§"/>
            </a:pPr>
            <a:r>
              <a:rPr lang="en-US" b="1" dirty="0">
                <a:latin typeface="Trebuchet MS" panose="020B0603020202020204" pitchFamily="34" charset="0"/>
              </a:rPr>
              <a:t>Article 30(2): National law can impose some conditions</a:t>
            </a:r>
          </a:p>
          <a:p>
            <a:pPr marL="1028700" lvl="1" indent="-342900">
              <a:buFont typeface="Wingdings" panose="05000000000000000000" pitchFamily="2" charset="2"/>
              <a:buChar char="Ø"/>
            </a:pPr>
            <a:r>
              <a:rPr lang="en-US" dirty="0">
                <a:latin typeface="Trebuchet MS" panose="020B0603020202020204" pitchFamily="34" charset="0"/>
              </a:rPr>
              <a:t>MSs may limit the application of points (e) and (f) of paragraph 1 of this Article to specific serious offences.</a:t>
            </a:r>
          </a:p>
          <a:p>
            <a:pPr marL="342900" indent="-342900">
              <a:buFont typeface="Wingdings" panose="05000000000000000000" pitchFamily="2" charset="2"/>
              <a:buChar char="§"/>
            </a:pPr>
            <a:r>
              <a:rPr lang="en-US" b="1" dirty="0">
                <a:latin typeface="Trebuchet MS" panose="020B0603020202020204" pitchFamily="34" charset="0"/>
              </a:rPr>
              <a:t>Article 30(4): EDPs  shall be entitled to request or to order any other measures in their Member State that are available to prosecutors under national law</a:t>
            </a:r>
            <a:r>
              <a:rPr lang="en-US" dirty="0">
                <a:latin typeface="Trebuchet MS" panose="020B0603020202020204" pitchFamily="34" charset="0"/>
              </a:rPr>
              <a:t>	</a:t>
            </a:r>
          </a:p>
          <a:p>
            <a:pPr marL="342900" indent="-342900">
              <a:buFont typeface="Wingdings" panose="05000000000000000000" pitchFamily="2" charset="2"/>
              <a:buChar char="§"/>
            </a:pPr>
            <a:r>
              <a:rPr lang="en-US" dirty="0">
                <a:latin typeface="Trebuchet MS" panose="020B0603020202020204" pitchFamily="34" charset="0"/>
              </a:rPr>
              <a:t>Article 30(5):  may only order the measures referred to in paragraphs 1 and 4 where:</a:t>
            </a:r>
          </a:p>
          <a:p>
            <a:pPr marL="1200150" lvl="1" indent="-514350">
              <a:buFont typeface="+mj-lt"/>
              <a:buAutoNum type="romanLcPeriod"/>
            </a:pPr>
            <a:r>
              <a:rPr lang="en-US" sz="2000" dirty="0">
                <a:latin typeface="Trebuchet MS" panose="020B0603020202020204" pitchFamily="34" charset="0"/>
              </a:rPr>
              <a:t>there are reasonable grounds to believe that the specific measure in question might provide information or evidence useful to the investigation</a:t>
            </a:r>
          </a:p>
          <a:p>
            <a:pPr marL="1200150" lvl="1" indent="-514350">
              <a:buFont typeface="+mj-lt"/>
              <a:buAutoNum type="romanLcPeriod"/>
            </a:pPr>
            <a:r>
              <a:rPr lang="en-US" sz="2000" dirty="0">
                <a:latin typeface="Trebuchet MS" panose="020B0603020202020204" pitchFamily="34" charset="0"/>
              </a:rPr>
              <a:t> there is no less intrusive measure available which could achieve the same objective</a:t>
            </a:r>
          </a:p>
          <a:p>
            <a:pPr marL="1200150" lvl="1" indent="-514350">
              <a:buFont typeface="+mj-lt"/>
              <a:buAutoNum type="romanLcPeriod"/>
            </a:pPr>
            <a:r>
              <a:rPr lang="en-US" sz="2000" dirty="0">
                <a:latin typeface="Trebuchet MS" panose="020B0603020202020204" pitchFamily="34" charset="0"/>
              </a:rPr>
              <a:t>The procedures and the modalities for taking the measures shall be governed by the applicable national law.  </a:t>
            </a:r>
          </a:p>
          <a:p>
            <a:pPr marL="342900" indent="-342900">
              <a:buFont typeface="Wingdings" panose="05000000000000000000" pitchFamily="2" charset="2"/>
              <a:buChar char="Ø"/>
            </a:pPr>
            <a:endParaRPr lang="fr-FR" dirty="0"/>
          </a:p>
        </p:txBody>
      </p:sp>
      <p:sp>
        <p:nvSpPr>
          <p:cNvPr id="2" name="Titre 1">
            <a:extLst>
              <a:ext uri="{FF2B5EF4-FFF2-40B4-BE49-F238E27FC236}">
                <a16:creationId xmlns:a16="http://schemas.microsoft.com/office/drawing/2014/main" id="{22C49741-D6E2-2DD0-2622-4D4729E83392}"/>
              </a:ext>
            </a:extLst>
          </p:cNvPr>
          <p:cNvSpPr>
            <a:spLocks noGrp="1"/>
          </p:cNvSpPr>
          <p:nvPr>
            <p:ph type="title"/>
          </p:nvPr>
        </p:nvSpPr>
        <p:spPr>
          <a:xfrm>
            <a:off x="120826" y="190566"/>
            <a:ext cx="11160123" cy="990533"/>
          </a:xfrm>
        </p:spPr>
        <p:txBody>
          <a:bodyPr>
            <a:normAutofit/>
          </a:bodyPr>
          <a:lstStyle/>
          <a:p>
            <a:r>
              <a:rPr lang="fr-FR" sz="3200" u="none" dirty="0"/>
              <a:t>EPPO INVESTIGATIONS</a:t>
            </a:r>
            <a:endParaRPr lang="fr-FR" sz="3200" dirty="0"/>
          </a:p>
        </p:txBody>
      </p:sp>
    </p:spTree>
    <p:extLst>
      <p:ext uri="{BB962C8B-B14F-4D97-AF65-F5344CB8AC3E}">
        <p14:creationId xmlns:p14="http://schemas.microsoft.com/office/powerpoint/2010/main" val="2312284872"/>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C9859-FF08-93B7-FB65-0CDBC2EC6D7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133A1E5-5621-8A1E-FC62-71B6647A7F0C}"/>
              </a:ext>
            </a:extLst>
          </p:cNvPr>
          <p:cNvSpPr>
            <a:spLocks noGrp="1"/>
          </p:cNvSpPr>
          <p:nvPr>
            <p:ph idx="1"/>
          </p:nvPr>
        </p:nvSpPr>
        <p:spPr>
          <a:xfrm>
            <a:off x="120826" y="1181099"/>
            <a:ext cx="11616268" cy="5332590"/>
          </a:xfrm>
        </p:spPr>
        <p:txBody>
          <a:bodyPr>
            <a:normAutofit lnSpcReduction="10000"/>
          </a:bodyPr>
          <a:lstStyle/>
          <a:p>
            <a:r>
              <a:rPr lang="en-US" b="1" dirty="0">
                <a:latin typeface="Trebuchet MS" panose="020B0603020202020204" pitchFamily="34" charset="0"/>
              </a:rPr>
              <a:t>EDP State (A)</a:t>
            </a:r>
          </a:p>
          <a:p>
            <a:endParaRPr lang="en-US" sz="1100" b="1" dirty="0">
              <a:latin typeface="Trebuchet MS" panose="020B0603020202020204" pitchFamily="34" charset="0"/>
            </a:endParaRPr>
          </a:p>
          <a:p>
            <a:r>
              <a:rPr lang="en-US" dirty="0"/>
              <a:t>If both MSs require judicial authorization for the measure in question, then </a:t>
            </a:r>
            <a:r>
              <a:rPr lang="en-US" b="1" dirty="0"/>
              <a:t>both authorizations must be obtained</a:t>
            </a:r>
            <a:r>
              <a:rPr lang="en-US" dirty="0"/>
              <a:t>. This ensures compliance with the legal requirements of both:</a:t>
            </a:r>
            <a:endParaRPr lang="en-US" dirty="0">
              <a:latin typeface="Trebuchet MS" panose="020B0603020202020204" pitchFamily="34" charset="0"/>
            </a:endParaRPr>
          </a:p>
          <a:p>
            <a:pPr marL="342900" indent="-342900">
              <a:buFont typeface="Wingdings" panose="05000000000000000000" pitchFamily="2" charset="2"/>
              <a:buChar char="§"/>
            </a:pPr>
            <a:r>
              <a:rPr lang="en-US" dirty="0"/>
              <a:t>the Member State of the handling EDP, </a:t>
            </a:r>
          </a:p>
          <a:p>
            <a:pPr marL="342900" indent="-342900">
              <a:buFont typeface="Wingdings" panose="05000000000000000000" pitchFamily="2" charset="2"/>
              <a:buChar char="§"/>
            </a:pPr>
            <a:r>
              <a:rPr lang="en-US" dirty="0"/>
              <a:t>and the Member State of the assisting EDP.</a:t>
            </a:r>
          </a:p>
          <a:p>
            <a:endParaRPr lang="en-US" sz="1400" dirty="0"/>
          </a:p>
          <a:p>
            <a:r>
              <a:rPr lang="en-US" dirty="0"/>
              <a:t>In such a situation, </a:t>
            </a:r>
            <a:r>
              <a:rPr lang="en-US" b="1" dirty="0"/>
              <a:t>one authorization is not sufficient</a:t>
            </a:r>
            <a:r>
              <a:rPr lang="en-US" dirty="0"/>
              <a:t>. This reflects the dual compliance principle enshrined in the EPPO Regulation: cross-border measures must respect the legal standards of both the issuing and executing jurisdictions. </a:t>
            </a:r>
          </a:p>
          <a:p>
            <a:r>
              <a:rPr lang="en-US" dirty="0"/>
              <a:t>This helps safeguard fundamental rights and legal certainty within the EU’s complex multilevel system.</a:t>
            </a:r>
            <a:endParaRPr lang="fr-FR" dirty="0"/>
          </a:p>
        </p:txBody>
      </p:sp>
      <p:sp>
        <p:nvSpPr>
          <p:cNvPr id="2" name="Titre 1">
            <a:extLst>
              <a:ext uri="{FF2B5EF4-FFF2-40B4-BE49-F238E27FC236}">
                <a16:creationId xmlns:a16="http://schemas.microsoft.com/office/drawing/2014/main" id="{A5E3AD62-38DF-09BA-9437-ADEB0E3F0581}"/>
              </a:ext>
            </a:extLst>
          </p:cNvPr>
          <p:cNvSpPr>
            <a:spLocks noGrp="1"/>
          </p:cNvSpPr>
          <p:nvPr>
            <p:ph type="title"/>
          </p:nvPr>
        </p:nvSpPr>
        <p:spPr>
          <a:xfrm>
            <a:off x="120826" y="190566"/>
            <a:ext cx="11160123" cy="990533"/>
          </a:xfrm>
        </p:spPr>
        <p:txBody>
          <a:bodyPr>
            <a:normAutofit/>
          </a:bodyPr>
          <a:lstStyle/>
          <a:p>
            <a:r>
              <a:rPr lang="fr-FR" sz="3200" u="none" dirty="0"/>
              <a:t>Cross-border investigations</a:t>
            </a:r>
            <a:endParaRPr lang="fr-FR" sz="3200" dirty="0"/>
          </a:p>
        </p:txBody>
      </p:sp>
    </p:spTree>
    <p:extLst>
      <p:ext uri="{BB962C8B-B14F-4D97-AF65-F5344CB8AC3E}">
        <p14:creationId xmlns:p14="http://schemas.microsoft.com/office/powerpoint/2010/main" val="2034895217"/>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2B428-3812-015A-B74F-EC7F097E48E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B35534-99CE-E91C-88E4-C464AA8182A3}"/>
              </a:ext>
            </a:extLst>
          </p:cNvPr>
          <p:cNvSpPr>
            <a:spLocks noGrp="1"/>
          </p:cNvSpPr>
          <p:nvPr>
            <p:ph idx="1"/>
          </p:nvPr>
        </p:nvSpPr>
        <p:spPr>
          <a:xfrm>
            <a:off x="120826" y="1181099"/>
            <a:ext cx="11616268" cy="5332590"/>
          </a:xfrm>
        </p:spPr>
        <p:txBody>
          <a:bodyPr>
            <a:normAutofit/>
          </a:bodyPr>
          <a:lstStyle/>
          <a:p>
            <a:r>
              <a:rPr lang="en-US" b="1" dirty="0">
                <a:latin typeface="Trebuchet MS" panose="020B0603020202020204" pitchFamily="34" charset="0"/>
              </a:rPr>
              <a:t>EDP State (B)</a:t>
            </a:r>
          </a:p>
          <a:p>
            <a:endParaRPr lang="en-US" sz="1100" b="1" dirty="0">
              <a:latin typeface="Trebuchet MS" panose="020B0603020202020204" pitchFamily="34" charset="0"/>
            </a:endParaRPr>
          </a:p>
          <a:p>
            <a:r>
              <a:rPr lang="en-US" dirty="0"/>
              <a:t>If the EDP requested to provide assistance considers that:</a:t>
            </a:r>
          </a:p>
          <a:p>
            <a:pPr marL="457200" indent="-457200">
              <a:buAutoNum type="alphaLcParenR"/>
            </a:pPr>
            <a:r>
              <a:rPr lang="en-US" dirty="0"/>
              <a:t>the assignment is incomplete or contains a manifest and significant error;</a:t>
            </a:r>
          </a:p>
          <a:p>
            <a:pPr marL="457200" indent="-457200">
              <a:buAutoNum type="alphaLcParenR"/>
            </a:pPr>
            <a:r>
              <a:rPr lang="en-US" dirty="0"/>
              <a:t>b) the measure cannot be carried out within the deadline set in the assignment for justified and objective reasons;</a:t>
            </a:r>
          </a:p>
          <a:p>
            <a:pPr marL="457200" indent="-457200">
              <a:buAutoNum type="alphaLcParenR"/>
            </a:pPr>
            <a:r>
              <a:rPr lang="en-US" dirty="0"/>
              <a:t>c) an alternative, less intrusive measure can achieve the same results as the assigned measure; or</a:t>
            </a:r>
          </a:p>
          <a:p>
            <a:pPr marL="457200" indent="-457200">
              <a:buAutoNum type="alphaLcParenR"/>
            </a:pPr>
            <a:r>
              <a:rPr lang="en-US" dirty="0"/>
              <a:t>d) the assigned measure does not exist or would not be available in a comparable national case under the law of their Member State;</a:t>
            </a:r>
          </a:p>
          <a:p>
            <a:r>
              <a:rPr lang="en-US" dirty="0"/>
              <a:t>they shall inform their Supervising European Prosecutor and consult the European Delegated Prosecutor in charge of the case to resolve the issue bilaterally.</a:t>
            </a:r>
            <a:endParaRPr lang="fr-FR" dirty="0"/>
          </a:p>
        </p:txBody>
      </p:sp>
      <p:sp>
        <p:nvSpPr>
          <p:cNvPr id="2" name="Titre 1">
            <a:extLst>
              <a:ext uri="{FF2B5EF4-FFF2-40B4-BE49-F238E27FC236}">
                <a16:creationId xmlns:a16="http://schemas.microsoft.com/office/drawing/2014/main" id="{4E48CF9B-DC88-3B0B-7D5A-DD611C668765}"/>
              </a:ext>
            </a:extLst>
          </p:cNvPr>
          <p:cNvSpPr>
            <a:spLocks noGrp="1"/>
          </p:cNvSpPr>
          <p:nvPr>
            <p:ph type="title"/>
          </p:nvPr>
        </p:nvSpPr>
        <p:spPr>
          <a:xfrm>
            <a:off x="120826" y="190566"/>
            <a:ext cx="11160123" cy="990533"/>
          </a:xfrm>
        </p:spPr>
        <p:txBody>
          <a:bodyPr>
            <a:normAutofit/>
          </a:bodyPr>
          <a:lstStyle/>
          <a:p>
            <a:r>
              <a:rPr lang="fr-FR" sz="3200" u="none" dirty="0"/>
              <a:t>Cross-border investigations</a:t>
            </a:r>
            <a:endParaRPr lang="fr-FR" sz="3200" dirty="0"/>
          </a:p>
        </p:txBody>
      </p:sp>
    </p:spTree>
    <p:extLst>
      <p:ext uri="{BB962C8B-B14F-4D97-AF65-F5344CB8AC3E}">
        <p14:creationId xmlns:p14="http://schemas.microsoft.com/office/powerpoint/2010/main" val="2634135554"/>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E7058-C042-0C38-50DA-B2CD92996F9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00D97D-2CE3-6A95-1DB0-7161AF18618E}"/>
              </a:ext>
            </a:extLst>
          </p:cNvPr>
          <p:cNvSpPr>
            <a:spLocks noGrp="1"/>
          </p:cNvSpPr>
          <p:nvPr>
            <p:ph idx="1"/>
          </p:nvPr>
        </p:nvSpPr>
        <p:spPr>
          <a:xfrm>
            <a:off x="120826" y="949087"/>
            <a:ext cx="11616268" cy="5332590"/>
          </a:xfrm>
        </p:spPr>
        <p:txBody>
          <a:bodyPr>
            <a:normAutofit fontScale="92500"/>
          </a:bodyPr>
          <a:lstStyle/>
          <a:p>
            <a:r>
              <a:rPr lang="en-US" b="1" dirty="0">
                <a:latin typeface="Trebuchet MS" panose="020B0603020202020204" pitchFamily="34" charset="0"/>
              </a:rPr>
              <a:t>EDP State (B)</a:t>
            </a:r>
          </a:p>
          <a:p>
            <a:endParaRPr lang="en-US" sz="1100" b="1" dirty="0">
              <a:latin typeface="Trebuchet MS" panose="020B0603020202020204" pitchFamily="34" charset="0"/>
            </a:endParaRPr>
          </a:p>
          <a:p>
            <a:r>
              <a:rPr lang="en-US" dirty="0"/>
              <a:t>If the assigned measure does not exist in a purely internal situation but would be available in a cross-border situation governed by legal instruments of mutual recognition or cross-border cooperation, the European Delegated Prosecutors (EDPs) concerned, together with their Supervising European Prosecutors, may resort to such instruments.</a:t>
            </a:r>
          </a:p>
          <a:p>
            <a:r>
              <a:rPr lang="en-US" dirty="0"/>
              <a:t>If the EDPs cannot resolve the issue within seven working days and the assignment remains unchanged, the matter shall be referred to the competent Permanent Chamber.</a:t>
            </a:r>
          </a:p>
          <a:p>
            <a:r>
              <a:rPr lang="en-US" dirty="0"/>
              <a:t>The competent Permanent Chamber shall, as necessary, hear the EDPs and subsequently decide, without undue delay and in accordance with applicable national law and this Regulation, whether and within which timeframe the necessary measure, or a substitute measure, is to be adopted by the EDP requested to provide assistance. The Chamber shall communicate its decision to the aforementioned EDPs via the competent European Prosecutor.</a:t>
            </a:r>
            <a:endParaRPr lang="fr-FR" dirty="0"/>
          </a:p>
        </p:txBody>
      </p:sp>
      <p:sp>
        <p:nvSpPr>
          <p:cNvPr id="2" name="Titre 1">
            <a:extLst>
              <a:ext uri="{FF2B5EF4-FFF2-40B4-BE49-F238E27FC236}">
                <a16:creationId xmlns:a16="http://schemas.microsoft.com/office/drawing/2014/main" id="{EC1D0411-8BFE-9085-5B0F-313896E22942}"/>
              </a:ext>
            </a:extLst>
          </p:cNvPr>
          <p:cNvSpPr>
            <a:spLocks noGrp="1"/>
          </p:cNvSpPr>
          <p:nvPr>
            <p:ph type="title"/>
          </p:nvPr>
        </p:nvSpPr>
        <p:spPr>
          <a:xfrm>
            <a:off x="120826" y="190566"/>
            <a:ext cx="11160123" cy="990533"/>
          </a:xfrm>
        </p:spPr>
        <p:txBody>
          <a:bodyPr>
            <a:normAutofit/>
          </a:bodyPr>
          <a:lstStyle/>
          <a:p>
            <a:r>
              <a:rPr lang="fr-FR" sz="3200" u="none" dirty="0"/>
              <a:t>Cross-border investigations</a:t>
            </a:r>
            <a:endParaRPr lang="fr-FR" sz="3200" dirty="0"/>
          </a:p>
        </p:txBody>
      </p:sp>
    </p:spTree>
    <p:extLst>
      <p:ext uri="{BB962C8B-B14F-4D97-AF65-F5344CB8AC3E}">
        <p14:creationId xmlns:p14="http://schemas.microsoft.com/office/powerpoint/2010/main" val="322002732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58700-97F0-06E2-1EAF-0FD34795E1B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1939A7F-AFC0-C595-C0FE-8DDB5B7E0F3A}"/>
              </a:ext>
            </a:extLst>
          </p:cNvPr>
          <p:cNvSpPr>
            <a:spLocks noGrp="1"/>
          </p:cNvSpPr>
          <p:nvPr>
            <p:ph idx="1"/>
          </p:nvPr>
        </p:nvSpPr>
        <p:spPr>
          <a:xfrm>
            <a:off x="120826" y="1181099"/>
            <a:ext cx="11616268" cy="4172193"/>
          </a:xfrm>
        </p:spPr>
        <p:txBody>
          <a:bodyPr>
            <a:normAutofit/>
          </a:bodyPr>
          <a:lstStyle/>
          <a:p>
            <a:pPr marL="514350" indent="-514350" algn="just">
              <a:lnSpc>
                <a:spcPct val="100000"/>
              </a:lnSpc>
              <a:spcBef>
                <a:spcPts val="0"/>
              </a:spcBef>
              <a:buFont typeface="+mj-lt"/>
              <a:buAutoNum type="arabicPeriod"/>
              <a:defRPr/>
            </a:pPr>
            <a:r>
              <a:rPr lang="en-US" sz="2800" b="1" dirty="0">
                <a:solidFill>
                  <a:schemeClr val="accent6">
                    <a:lumMod val="50000"/>
                  </a:schemeClr>
                </a:solidFill>
              </a:rPr>
              <a:t>1970-1990: No EU legal framework</a:t>
            </a:r>
          </a:p>
          <a:p>
            <a:pPr algn="just">
              <a:lnSpc>
                <a:spcPct val="100000"/>
              </a:lnSpc>
              <a:spcBef>
                <a:spcPts val="0"/>
              </a:spcBef>
              <a:defRPr/>
            </a:pPr>
            <a:endParaRPr lang="fr-FR" sz="2800" b="1" dirty="0"/>
          </a:p>
          <a:p>
            <a:pPr algn="just">
              <a:lnSpc>
                <a:spcPct val="100000"/>
              </a:lnSpc>
              <a:spcBef>
                <a:spcPts val="0"/>
              </a:spcBef>
              <a:defRPr/>
            </a:pPr>
            <a:r>
              <a:rPr lang="fr-FR" sz="2400" b="1" dirty="0"/>
              <a:t>CJCE, 21 sept. 1989 (C-68/88) Commission c/ Greece </a:t>
            </a:r>
            <a:r>
              <a:rPr lang="en-US" sz="2400" b="1" dirty="0"/>
              <a:t>(“Greek maize” ruling)</a:t>
            </a:r>
          </a:p>
          <a:p>
            <a:pPr algn="just">
              <a:lnSpc>
                <a:spcPct val="100000"/>
              </a:lnSpc>
              <a:spcBef>
                <a:spcPts val="0"/>
              </a:spcBef>
              <a:defRPr/>
            </a:pPr>
            <a:endParaRPr lang="en-US" sz="2400" b="1" dirty="0"/>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The Court establishes the principle of equivalence and effectiveness for sanctions.</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MSs are required to protect the finances of the EEC as they would their own national finances, through “effective, proportionate, and dissuasive sanctions”.</a:t>
            </a:r>
          </a:p>
        </p:txBody>
      </p:sp>
      <p:sp>
        <p:nvSpPr>
          <p:cNvPr id="2" name="Titre 1">
            <a:extLst>
              <a:ext uri="{FF2B5EF4-FFF2-40B4-BE49-F238E27FC236}">
                <a16:creationId xmlns:a16="http://schemas.microsoft.com/office/drawing/2014/main" id="{DEC2DEE2-7C03-238A-14D9-E39CF65806A8}"/>
              </a:ext>
            </a:extLst>
          </p:cNvPr>
          <p:cNvSpPr>
            <a:spLocks noGrp="1"/>
          </p:cNvSpPr>
          <p:nvPr>
            <p:ph type="title"/>
          </p:nvPr>
        </p:nvSpPr>
        <p:spPr>
          <a:xfrm>
            <a:off x="120826" y="190566"/>
            <a:ext cx="11495441" cy="990533"/>
          </a:xfrm>
        </p:spPr>
        <p:txBody>
          <a:bodyPr/>
          <a:lstStyle/>
          <a:p>
            <a:r>
              <a:rPr lang="en-US" sz="2800" dirty="0"/>
              <a:t>THE EVOLUTION OF THE CONCEPT OF PIF AND OF EU LEGAL FRAMEWORK</a:t>
            </a:r>
            <a:endParaRPr lang="fr-FR" sz="2800" dirty="0"/>
          </a:p>
        </p:txBody>
      </p:sp>
      <p:sp>
        <p:nvSpPr>
          <p:cNvPr id="7" name="Rectangle 6">
            <a:extLst>
              <a:ext uri="{FF2B5EF4-FFF2-40B4-BE49-F238E27FC236}">
                <a16:creationId xmlns:a16="http://schemas.microsoft.com/office/drawing/2014/main" id="{B1D8D242-C23F-50F9-EF38-3B209E99FD80}"/>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004254"/>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05912-5808-90D4-8209-B7619C09200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8E667D-8FF9-F509-D7C0-04F2AEFD9083}"/>
              </a:ext>
            </a:extLst>
          </p:cNvPr>
          <p:cNvSpPr>
            <a:spLocks noGrp="1"/>
          </p:cNvSpPr>
          <p:nvPr>
            <p:ph idx="1"/>
          </p:nvPr>
        </p:nvSpPr>
        <p:spPr>
          <a:xfrm>
            <a:off x="120826" y="1423133"/>
            <a:ext cx="11616268" cy="5332590"/>
          </a:xfrm>
        </p:spPr>
        <p:txBody>
          <a:bodyPr>
            <a:normAutofit/>
          </a:bodyPr>
          <a:lstStyle/>
          <a:p>
            <a:pPr marL="342900" indent="-342900">
              <a:buFont typeface="Wingdings" panose="05000000000000000000" pitchFamily="2" charset="2"/>
              <a:buChar char="§"/>
            </a:pPr>
            <a:r>
              <a:rPr lang="en-US" dirty="0"/>
              <a:t>A preliminary ruling was requested by the </a:t>
            </a:r>
            <a:r>
              <a:rPr lang="en-US" dirty="0" err="1"/>
              <a:t>Oberlandesgericht</a:t>
            </a:r>
            <a:r>
              <a:rPr lang="en-US" dirty="0"/>
              <a:t> of Vienna.</a:t>
            </a:r>
          </a:p>
          <a:p>
            <a:pPr marL="342900" indent="-342900">
              <a:buFont typeface="Wingdings" panose="05000000000000000000" pitchFamily="2" charset="2"/>
              <a:buChar char="§"/>
            </a:pPr>
            <a:r>
              <a:rPr lang="en-US" dirty="0"/>
              <a:t>In a case investigating customs law violations, the German EDP needs to carry out searches in Austria. The German judge authorizes the searches.</a:t>
            </a:r>
          </a:p>
          <a:p>
            <a:pPr marL="342900" indent="-342900">
              <a:buFont typeface="Wingdings" panose="05000000000000000000" pitchFamily="2" charset="2"/>
              <a:buChar char="§"/>
            </a:pPr>
            <a:r>
              <a:rPr lang="en-US" dirty="0"/>
              <a:t>The Austrian EDP is associated with the case file. According to Austrian law, a search ordered by the public prosecutor must be validated by a judge.</a:t>
            </a:r>
          </a:p>
          <a:p>
            <a:pPr marL="342900" indent="-342900">
              <a:buFont typeface="Wingdings" panose="05000000000000000000" pitchFamily="2" charset="2"/>
              <a:buChar char="§"/>
            </a:pPr>
            <a:r>
              <a:rPr lang="en-US" dirty="0"/>
              <a:t>The persons under investigation challenge the Austrian judge’s validation, arguing that it should not have been granted due to lack of serious grounds for suspicion of the offense. They contend this is a matter of substance (merits) rather than a matter strictly related to the execution of the measure.</a:t>
            </a:r>
          </a:p>
          <a:p>
            <a:endParaRPr lang="fr-FR" dirty="0"/>
          </a:p>
        </p:txBody>
      </p:sp>
      <p:sp>
        <p:nvSpPr>
          <p:cNvPr id="2" name="Titre 1">
            <a:extLst>
              <a:ext uri="{FF2B5EF4-FFF2-40B4-BE49-F238E27FC236}">
                <a16:creationId xmlns:a16="http://schemas.microsoft.com/office/drawing/2014/main" id="{8E1EB170-2C74-FFB1-1D05-7507BE2D98C4}"/>
              </a:ext>
            </a:extLst>
          </p:cNvPr>
          <p:cNvSpPr>
            <a:spLocks noGrp="1"/>
          </p:cNvSpPr>
          <p:nvPr>
            <p:ph type="title"/>
          </p:nvPr>
        </p:nvSpPr>
        <p:spPr>
          <a:xfrm>
            <a:off x="120826" y="190566"/>
            <a:ext cx="11160123" cy="990533"/>
          </a:xfrm>
        </p:spPr>
        <p:txBody>
          <a:bodyPr>
            <a:normAutofit/>
          </a:bodyPr>
          <a:lstStyle/>
          <a:p>
            <a:r>
              <a:rPr lang="it-IT" sz="3200" u="none" dirty="0"/>
              <a:t>CJEU, C-281/22, </a:t>
            </a:r>
            <a:r>
              <a:rPr lang="it-IT" sz="3200" i="1" u="none" dirty="0"/>
              <a:t>G.K.</a:t>
            </a:r>
            <a:r>
              <a:rPr lang="it-IT" sz="3200" u="none" dirty="0"/>
              <a:t>: first </a:t>
            </a:r>
            <a:r>
              <a:rPr lang="it-IT" sz="3200" u="none" dirty="0" err="1"/>
              <a:t>preliminary</a:t>
            </a:r>
            <a:r>
              <a:rPr lang="it-IT" sz="3200" u="none" dirty="0"/>
              <a:t> </a:t>
            </a:r>
            <a:r>
              <a:rPr lang="it-IT" sz="3200" u="none" dirty="0" err="1"/>
              <a:t>reference</a:t>
            </a:r>
            <a:r>
              <a:rPr lang="it-IT" sz="3200" u="none" dirty="0"/>
              <a:t> </a:t>
            </a:r>
            <a:endParaRPr lang="fr-FR" sz="3200" dirty="0"/>
          </a:p>
        </p:txBody>
      </p:sp>
    </p:spTree>
    <p:extLst>
      <p:ext uri="{BB962C8B-B14F-4D97-AF65-F5344CB8AC3E}">
        <p14:creationId xmlns:p14="http://schemas.microsoft.com/office/powerpoint/2010/main" val="467631816"/>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C8BB0-46E2-ACFD-B1AF-20480601A04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44DA30-5FD5-A6ED-2E1B-875D8FFE60F3}"/>
              </a:ext>
            </a:extLst>
          </p:cNvPr>
          <p:cNvSpPr>
            <a:spLocks noGrp="1"/>
          </p:cNvSpPr>
          <p:nvPr>
            <p:ph type="title"/>
          </p:nvPr>
        </p:nvSpPr>
        <p:spPr>
          <a:xfrm>
            <a:off x="120826" y="190566"/>
            <a:ext cx="11160123" cy="990533"/>
          </a:xfrm>
        </p:spPr>
        <p:txBody>
          <a:bodyPr>
            <a:normAutofit/>
          </a:bodyPr>
          <a:lstStyle/>
          <a:p>
            <a:r>
              <a:rPr lang="it-IT" sz="3200" u="none" dirty="0"/>
              <a:t>TERMINATION OF THE INVESTIGATION (ARTICLE 35)</a:t>
            </a:r>
            <a:endParaRPr lang="fr-FR"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26" y="1557338"/>
            <a:ext cx="12004617" cy="5114925"/>
          </a:xfrm>
          <a:prstGeom prst="rect">
            <a:avLst/>
          </a:prstGeom>
          <a:solidFill>
            <a:schemeClr val="bg2">
              <a:alpha val="30000"/>
            </a:schemeClr>
          </a:solidFill>
        </p:spPr>
      </p:pic>
    </p:spTree>
    <p:extLst>
      <p:ext uri="{BB962C8B-B14F-4D97-AF65-F5344CB8AC3E}">
        <p14:creationId xmlns:p14="http://schemas.microsoft.com/office/powerpoint/2010/main" val="3370596010"/>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DA525-DBDF-91AA-01BC-1F55BC4253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FD67F90-2986-24AD-A5E8-E9D8E99CCE9B}"/>
              </a:ext>
            </a:extLst>
          </p:cNvPr>
          <p:cNvSpPr>
            <a:spLocks noGrp="1"/>
          </p:cNvSpPr>
          <p:nvPr>
            <p:ph type="title"/>
          </p:nvPr>
        </p:nvSpPr>
        <p:spPr>
          <a:xfrm>
            <a:off x="120826" y="190566"/>
            <a:ext cx="11160123" cy="990533"/>
          </a:xfrm>
        </p:spPr>
        <p:txBody>
          <a:bodyPr>
            <a:normAutofit/>
          </a:bodyPr>
          <a:lstStyle/>
          <a:p>
            <a:r>
              <a:rPr lang="hr-HR" sz="3200" dirty="0"/>
              <a:t>Decisions of the PC upon completion</a:t>
            </a:r>
            <a:r>
              <a:rPr lang="en-US" sz="3200" dirty="0"/>
              <a:t> </a:t>
            </a:r>
            <a:r>
              <a:rPr lang="it-IT" sz="3200" u="none" dirty="0"/>
              <a:t>(ARTICLE 35)</a:t>
            </a:r>
            <a:endParaRPr lang="fr-FR"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11" y="1181099"/>
            <a:ext cx="11615178" cy="5310121"/>
          </a:xfrm>
          <a:prstGeom prst="rect">
            <a:avLst/>
          </a:prstGeom>
        </p:spPr>
      </p:pic>
    </p:spTree>
    <p:extLst>
      <p:ext uri="{BB962C8B-B14F-4D97-AF65-F5344CB8AC3E}">
        <p14:creationId xmlns:p14="http://schemas.microsoft.com/office/powerpoint/2010/main" val="2607312801"/>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CDF97-B4C0-8578-5277-67783946794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99E856-00D0-B146-F595-5C7FF292DCF8}"/>
              </a:ext>
            </a:extLst>
          </p:cNvPr>
          <p:cNvSpPr>
            <a:spLocks noGrp="1"/>
          </p:cNvSpPr>
          <p:nvPr>
            <p:ph type="title"/>
          </p:nvPr>
        </p:nvSpPr>
        <p:spPr>
          <a:xfrm>
            <a:off x="120826" y="190566"/>
            <a:ext cx="11160123" cy="990533"/>
          </a:xfrm>
        </p:spPr>
        <p:txBody>
          <a:bodyPr>
            <a:normAutofit/>
          </a:bodyPr>
          <a:lstStyle/>
          <a:p>
            <a:r>
              <a:rPr lang="hr-HR" sz="3200" dirty="0"/>
              <a:t>Prosecution before national courts</a:t>
            </a:r>
            <a:r>
              <a:rPr lang="en-US" sz="3200" dirty="0"/>
              <a:t> </a:t>
            </a:r>
            <a:r>
              <a:rPr lang="it-IT" sz="3200" u="none" dirty="0"/>
              <a:t>(ARTICLE 36)</a:t>
            </a:r>
            <a:endParaRPr lang="fr-FR" sz="3200"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826" y="900113"/>
            <a:ext cx="11950348" cy="5957887"/>
          </a:xfrm>
        </p:spPr>
      </p:pic>
    </p:spTree>
    <p:extLst>
      <p:ext uri="{BB962C8B-B14F-4D97-AF65-F5344CB8AC3E}">
        <p14:creationId xmlns:p14="http://schemas.microsoft.com/office/powerpoint/2010/main" val="956395469"/>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855EA-9F69-BA27-986E-97C6783304A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80A0569-0C6A-EB33-1512-04AA833D46B8}"/>
              </a:ext>
            </a:extLst>
          </p:cNvPr>
          <p:cNvSpPr>
            <a:spLocks noGrp="1"/>
          </p:cNvSpPr>
          <p:nvPr>
            <p:ph type="title"/>
          </p:nvPr>
        </p:nvSpPr>
        <p:spPr>
          <a:xfrm>
            <a:off x="120826" y="190566"/>
            <a:ext cx="11160123" cy="990533"/>
          </a:xfrm>
        </p:spPr>
        <p:txBody>
          <a:bodyPr>
            <a:normAutofit/>
          </a:bodyPr>
          <a:lstStyle/>
          <a:p>
            <a:r>
              <a:rPr lang="en-US" sz="3200" dirty="0"/>
              <a:t>DEFENCE RIGHTS</a:t>
            </a:r>
            <a:endParaRPr lang="fr-FR" sz="3200" dirty="0"/>
          </a:p>
        </p:txBody>
      </p:sp>
      <p:sp>
        <p:nvSpPr>
          <p:cNvPr id="4" name="TextBox 3">
            <a:extLst>
              <a:ext uri="{FF2B5EF4-FFF2-40B4-BE49-F238E27FC236}">
                <a16:creationId xmlns:a16="http://schemas.microsoft.com/office/drawing/2014/main" id="{A814EC5F-DF8B-0F16-48F4-E3C5CBD83E03}"/>
              </a:ext>
            </a:extLst>
          </p:cNvPr>
          <p:cNvSpPr txBox="1"/>
          <p:nvPr/>
        </p:nvSpPr>
        <p:spPr>
          <a:xfrm>
            <a:off x="522027" y="1181099"/>
            <a:ext cx="10587250" cy="4370427"/>
          </a:xfrm>
          <a:prstGeom prst="rect">
            <a:avLst/>
          </a:prstGeom>
          <a:noFill/>
        </p:spPr>
        <p:txBody>
          <a:bodyPr wrap="square">
            <a:spAutoFit/>
          </a:bodyPr>
          <a:lstStyle/>
          <a:p>
            <a:r>
              <a:rPr lang="en-US" sz="2000" dirty="0"/>
              <a:t>Link with EU Directives:</a:t>
            </a:r>
            <a:br>
              <a:rPr lang="en-US" sz="2000" dirty="0"/>
            </a:br>
            <a:endParaRPr lang="en-US" sz="2000" dirty="0"/>
          </a:p>
          <a:p>
            <a:r>
              <a:rPr lang="en-US" sz="2000" dirty="0"/>
              <a:t>41§2. Any suspected or accused person in the criminal proceedings of the EPPO shall, </a:t>
            </a:r>
            <a:r>
              <a:rPr lang="en-US" sz="2000" b="1" u="sng" dirty="0">
                <a:solidFill>
                  <a:schemeClr val="accent5">
                    <a:lumMod val="60000"/>
                    <a:lumOff val="40000"/>
                  </a:schemeClr>
                </a:solidFill>
              </a:rPr>
              <a:t>at a minimum</a:t>
            </a:r>
            <a:r>
              <a:rPr lang="en-US" sz="2000" dirty="0"/>
              <a:t>, have the procedural rights provided for in Union law, including directives concerning the rights of suspects and accused persons in criminal procedures, </a:t>
            </a:r>
            <a:r>
              <a:rPr lang="en-US" sz="2000" b="1" u="sng" dirty="0">
                <a:solidFill>
                  <a:schemeClr val="accent5">
                    <a:lumMod val="60000"/>
                    <a:lumOff val="40000"/>
                  </a:schemeClr>
                </a:solidFill>
              </a:rPr>
              <a:t>as implemented by national law</a:t>
            </a:r>
            <a:r>
              <a:rPr lang="en-US" sz="2000" dirty="0"/>
              <a:t>, such as: </a:t>
            </a:r>
          </a:p>
          <a:p>
            <a:endParaRPr lang="en-US" sz="2000" dirty="0"/>
          </a:p>
          <a:p>
            <a:r>
              <a:rPr lang="en-US" sz="2000" dirty="0"/>
              <a:t>(a) the right to interpretation and translation, as provided for in Directive 2010/64/EU; </a:t>
            </a:r>
          </a:p>
          <a:p>
            <a:r>
              <a:rPr lang="en-US" sz="2000" dirty="0"/>
              <a:t>(b) the right to information and access to the case materials, as provided for in Directive 2012/13/EU; </a:t>
            </a:r>
          </a:p>
          <a:p>
            <a:r>
              <a:rPr lang="en-US" sz="2000" dirty="0"/>
              <a:t>(c) the right of access to a lawyer and the right to communicate with and have third persons informed in the event of detention, as provided for in Directive 2013/48/EU; </a:t>
            </a:r>
          </a:p>
          <a:p>
            <a:r>
              <a:rPr lang="en-US" sz="2000" dirty="0"/>
              <a:t>(d) the right to remain silent and the right to be presumed innocent as provided for in Directive (EU) 2016/343; </a:t>
            </a:r>
          </a:p>
          <a:p>
            <a:r>
              <a:rPr lang="en-US" sz="2000" dirty="0"/>
              <a:t>(e) the right to legal aid as provided for in Directive (EU) 2016/1919. </a:t>
            </a:r>
          </a:p>
        </p:txBody>
      </p:sp>
    </p:spTree>
    <p:extLst>
      <p:ext uri="{BB962C8B-B14F-4D97-AF65-F5344CB8AC3E}">
        <p14:creationId xmlns:p14="http://schemas.microsoft.com/office/powerpoint/2010/main" val="3464422618"/>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76B06D-A8CA-1FEB-2B0B-B35F52147D3B}"/>
              </a:ext>
            </a:extLst>
          </p:cNvPr>
          <p:cNvSpPr>
            <a:spLocks noGrp="1"/>
          </p:cNvSpPr>
          <p:nvPr>
            <p:ph idx="1"/>
          </p:nvPr>
        </p:nvSpPr>
        <p:spPr/>
        <p:txBody>
          <a:bodyPr>
            <a:normAutofit/>
          </a:bodyPr>
          <a:lstStyle/>
          <a:p>
            <a:pPr algn="ctr"/>
            <a:r>
              <a:rPr lang="de-CH" sz="4000" i="1" dirty="0" err="1"/>
              <a:t>Thank</a:t>
            </a:r>
            <a:r>
              <a:rPr lang="de-CH" sz="4000" i="1" dirty="0"/>
              <a:t> </a:t>
            </a:r>
            <a:r>
              <a:rPr lang="de-CH" sz="4000" i="1" dirty="0" err="1"/>
              <a:t>you</a:t>
            </a:r>
            <a:r>
              <a:rPr lang="de-CH" sz="4000" i="1" dirty="0"/>
              <a:t> </a:t>
            </a:r>
            <a:r>
              <a:rPr lang="de-CH" sz="4000" i="1" dirty="0" err="1"/>
              <a:t>for</a:t>
            </a:r>
            <a:r>
              <a:rPr lang="de-CH" sz="4000" i="1" dirty="0"/>
              <a:t> </a:t>
            </a:r>
            <a:r>
              <a:rPr lang="de-CH" sz="4000" i="1" dirty="0" err="1"/>
              <a:t>your</a:t>
            </a:r>
            <a:r>
              <a:rPr lang="de-CH" sz="4000" i="1" dirty="0"/>
              <a:t> </a:t>
            </a:r>
            <a:r>
              <a:rPr lang="de-CH" sz="4000" i="1" dirty="0" err="1"/>
              <a:t>attention</a:t>
            </a:r>
            <a:r>
              <a:rPr lang="de-CH" sz="4000" i="1" dirty="0"/>
              <a:t>!</a:t>
            </a:r>
            <a:endParaRPr lang="en-NL" sz="4000" i="1"/>
          </a:p>
        </p:txBody>
      </p:sp>
      <p:sp>
        <p:nvSpPr>
          <p:cNvPr id="3" name="Title 2">
            <a:extLst>
              <a:ext uri="{FF2B5EF4-FFF2-40B4-BE49-F238E27FC236}">
                <a16:creationId xmlns:a16="http://schemas.microsoft.com/office/drawing/2014/main" id="{5A2EABDE-A16C-2EF6-03F8-33E285F14647}"/>
              </a:ext>
            </a:extLst>
          </p:cNvPr>
          <p:cNvSpPr>
            <a:spLocks noGrp="1"/>
          </p:cNvSpPr>
          <p:nvPr>
            <p:ph type="title"/>
          </p:nvPr>
        </p:nvSpPr>
        <p:spPr/>
        <p:txBody>
          <a:bodyPr/>
          <a:lstStyle/>
          <a:p>
            <a:endParaRPr lang="en-NL"/>
          </a:p>
        </p:txBody>
      </p:sp>
      <p:sp>
        <p:nvSpPr>
          <p:cNvPr id="4" name="Slide Number Placeholder 3">
            <a:extLst>
              <a:ext uri="{FF2B5EF4-FFF2-40B4-BE49-F238E27FC236}">
                <a16:creationId xmlns:a16="http://schemas.microsoft.com/office/drawing/2014/main" id="{443EE070-05D6-954E-E48D-276F78157274}"/>
              </a:ext>
            </a:extLst>
          </p:cNvPr>
          <p:cNvSpPr>
            <a:spLocks noGrp="1"/>
          </p:cNvSpPr>
          <p:nvPr>
            <p:ph type="sldNum" sz="quarter" idx="4"/>
          </p:nvPr>
        </p:nvSpPr>
        <p:spPr/>
        <p:txBody>
          <a:bodyPr/>
          <a:lstStyle/>
          <a:p>
            <a:fld id="{8EBB3576-970C-49AF-BF1A-1017DCDDD5BE}" type="slidenum">
              <a:rPr lang="nl-NL" smtClean="0"/>
              <a:pPr/>
              <a:t>65</a:t>
            </a:fld>
            <a:endParaRPr lang="nl-NL" dirty="0"/>
          </a:p>
        </p:txBody>
      </p:sp>
    </p:spTree>
    <p:extLst>
      <p:ext uri="{BB962C8B-B14F-4D97-AF65-F5344CB8AC3E}">
        <p14:creationId xmlns:p14="http://schemas.microsoft.com/office/powerpoint/2010/main" val="149488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5D1F3-072D-C86F-E89D-892299F9ACE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A8F068C-1FFB-D423-FFC5-B50423A6699F}"/>
              </a:ext>
            </a:extLst>
          </p:cNvPr>
          <p:cNvSpPr>
            <a:spLocks noGrp="1"/>
          </p:cNvSpPr>
          <p:nvPr>
            <p:ph idx="1"/>
          </p:nvPr>
        </p:nvSpPr>
        <p:spPr>
          <a:xfrm>
            <a:off x="60412" y="994127"/>
            <a:ext cx="11616268" cy="4869745"/>
          </a:xfrm>
        </p:spPr>
        <p:txBody>
          <a:bodyPr>
            <a:normAutofit/>
          </a:bodyPr>
          <a:lstStyle/>
          <a:p>
            <a:pPr marL="514350" indent="-514350" algn="just">
              <a:lnSpc>
                <a:spcPct val="100000"/>
              </a:lnSpc>
              <a:spcBef>
                <a:spcPts val="0"/>
              </a:spcBef>
              <a:buFont typeface="+mj-lt"/>
              <a:buAutoNum type="arabicPeriod" startAt="2"/>
              <a:defRPr/>
            </a:pPr>
            <a:r>
              <a:rPr lang="en-US" sz="2800" b="1" dirty="0">
                <a:solidFill>
                  <a:schemeClr val="accent6">
                    <a:lumMod val="50000"/>
                  </a:schemeClr>
                </a:solidFill>
              </a:rPr>
              <a:t>1990-2000</a:t>
            </a:r>
          </a:p>
          <a:p>
            <a:pPr marL="514350" indent="-514350" algn="just">
              <a:lnSpc>
                <a:spcPct val="100000"/>
              </a:lnSpc>
              <a:spcBef>
                <a:spcPts val="0"/>
              </a:spcBef>
              <a:buFont typeface="+mj-lt"/>
              <a:buAutoNum type="arabicPeriod" startAt="2"/>
              <a:defRPr/>
            </a:pPr>
            <a:endParaRPr lang="en-US" sz="2800" b="1" dirty="0">
              <a:solidFill>
                <a:schemeClr val="accent6">
                  <a:lumMod val="50000"/>
                </a:schemeClr>
              </a:solidFill>
            </a:endParaRPr>
          </a:p>
          <a:p>
            <a:pPr marL="514350" indent="-514350" algn="just">
              <a:lnSpc>
                <a:spcPct val="100000"/>
              </a:lnSpc>
              <a:spcBef>
                <a:spcPts val="0"/>
              </a:spcBef>
              <a:buFont typeface="+mj-lt"/>
              <a:buAutoNum type="alphaLcParenR"/>
              <a:defRPr/>
            </a:pPr>
            <a:r>
              <a:rPr lang="en-US" sz="2800" b="1" dirty="0"/>
              <a:t>The Treaty of Maastricht (1992) </a:t>
            </a:r>
          </a:p>
          <a:p>
            <a:pPr marL="514350" indent="-514350" algn="just">
              <a:lnSpc>
                <a:spcPct val="100000"/>
              </a:lnSpc>
              <a:spcBef>
                <a:spcPts val="0"/>
              </a:spcBef>
              <a:buFont typeface="Wingdings" panose="05000000000000000000" pitchFamily="2" charset="2"/>
              <a:buChar char="§"/>
              <a:defRPr/>
            </a:pPr>
            <a:endParaRPr lang="en-US" sz="2800" b="1" dirty="0"/>
          </a:p>
          <a:p>
            <a:pPr marL="514350" indent="-514350" algn="just">
              <a:lnSpc>
                <a:spcPct val="100000"/>
              </a:lnSpc>
              <a:spcBef>
                <a:spcPts val="0"/>
              </a:spcBef>
              <a:buFont typeface="Wingdings" panose="05000000000000000000" pitchFamily="2" charset="2"/>
              <a:buChar char="§"/>
              <a:defRPr/>
            </a:pPr>
            <a:r>
              <a:rPr lang="en-US" sz="2800" dirty="0"/>
              <a:t>Third pillar on judicial cooperation </a:t>
            </a:r>
            <a:r>
              <a:rPr lang="en-US" sz="2800" kern="0" dirty="0">
                <a:solidFill>
                  <a:prstClr val="black"/>
                </a:solidFill>
                <a:latin typeface="Calibri" panose="020F0502020204030204"/>
              </a:rPr>
              <a:t>(including criminal law). </a:t>
            </a:r>
            <a:endParaRPr lang="en-US" sz="2800" dirty="0"/>
          </a:p>
          <a:p>
            <a:pPr marL="514350" indent="-514350" algn="just">
              <a:lnSpc>
                <a:spcPct val="100000"/>
              </a:lnSpc>
              <a:spcBef>
                <a:spcPts val="0"/>
              </a:spcBef>
              <a:buFont typeface="Wingdings" panose="05000000000000000000" pitchFamily="2" charset="2"/>
              <a:buChar char="§"/>
              <a:defRPr/>
            </a:pPr>
            <a:endParaRPr lang="en-US" sz="2800" dirty="0"/>
          </a:p>
          <a:p>
            <a:pPr marL="514350" indent="-514350" algn="just">
              <a:lnSpc>
                <a:spcPct val="100000"/>
              </a:lnSpc>
              <a:spcBef>
                <a:spcPts val="0"/>
              </a:spcBef>
              <a:buFont typeface="Wingdings" panose="05000000000000000000" pitchFamily="2" charset="2"/>
              <a:buChar char="§"/>
              <a:defRPr/>
            </a:pPr>
            <a:r>
              <a:rPr lang="en-US" sz="2800" dirty="0"/>
              <a:t>Article 209 A enshrines the principle of equivalence: “MSs shall take the same measures to counter fraud affecting the financial interests of the Community as they take to counter fraud affecting their own financial interests”.</a:t>
            </a:r>
            <a:endParaRPr lang="en-US" sz="2400" dirty="0"/>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800" kern="0" dirty="0">
              <a:solidFill>
                <a:prstClr val="black"/>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dirty="0"/>
          </a:p>
        </p:txBody>
      </p:sp>
      <p:sp>
        <p:nvSpPr>
          <p:cNvPr id="2" name="Titre 1">
            <a:extLst>
              <a:ext uri="{FF2B5EF4-FFF2-40B4-BE49-F238E27FC236}">
                <a16:creationId xmlns:a16="http://schemas.microsoft.com/office/drawing/2014/main" id="{65F2BA04-27C6-0241-ECFB-14CA7EC0AC0B}"/>
              </a:ext>
            </a:extLst>
          </p:cNvPr>
          <p:cNvSpPr>
            <a:spLocks noGrp="1"/>
          </p:cNvSpPr>
          <p:nvPr>
            <p:ph type="title"/>
          </p:nvPr>
        </p:nvSpPr>
        <p:spPr>
          <a:xfrm>
            <a:off x="120826" y="190566"/>
            <a:ext cx="11495441" cy="990533"/>
          </a:xfrm>
        </p:spPr>
        <p:txBody>
          <a:bodyPr/>
          <a:lstStyle/>
          <a:p>
            <a:r>
              <a:rPr lang="en-US" sz="2800" dirty="0"/>
              <a:t>THE EVOLUTION OF THE CONCEPT OF PIF AND OF EU LEGAL FRAMEWORK</a:t>
            </a:r>
            <a:endParaRPr lang="fr-FR" sz="2800" dirty="0"/>
          </a:p>
        </p:txBody>
      </p:sp>
      <p:sp>
        <p:nvSpPr>
          <p:cNvPr id="7" name="Rectangle 6">
            <a:extLst>
              <a:ext uri="{FF2B5EF4-FFF2-40B4-BE49-F238E27FC236}">
                <a16:creationId xmlns:a16="http://schemas.microsoft.com/office/drawing/2014/main" id="{43F34935-3FF8-32CF-9256-D162250FF601}"/>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24354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05762-EE10-0238-EE13-0CC520E7784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8F57C9-E2DC-2336-CB46-FF1A853B0507}"/>
              </a:ext>
            </a:extLst>
          </p:cNvPr>
          <p:cNvSpPr>
            <a:spLocks noGrp="1"/>
          </p:cNvSpPr>
          <p:nvPr>
            <p:ph idx="1"/>
          </p:nvPr>
        </p:nvSpPr>
        <p:spPr>
          <a:xfrm>
            <a:off x="120826" y="1011766"/>
            <a:ext cx="11616268" cy="4172193"/>
          </a:xfrm>
        </p:spPr>
        <p:txBody>
          <a:bodyPr>
            <a:normAutofit fontScale="92500" lnSpcReduction="20000"/>
          </a:bodyPr>
          <a:lstStyle/>
          <a:p>
            <a:pPr marL="514350" indent="-514350" algn="just">
              <a:lnSpc>
                <a:spcPct val="100000"/>
              </a:lnSpc>
              <a:spcBef>
                <a:spcPts val="0"/>
              </a:spcBef>
              <a:buFont typeface="+mj-lt"/>
              <a:buAutoNum type="arabicPeriod" startAt="2"/>
              <a:defRPr/>
            </a:pPr>
            <a:r>
              <a:rPr lang="en-US" sz="3000" b="1" dirty="0">
                <a:solidFill>
                  <a:schemeClr val="accent6">
                    <a:lumMod val="50000"/>
                  </a:schemeClr>
                </a:solidFill>
              </a:rPr>
              <a:t>1990-2000</a:t>
            </a:r>
          </a:p>
          <a:p>
            <a:pPr marL="514350" indent="-514350" algn="just">
              <a:lnSpc>
                <a:spcPct val="100000"/>
              </a:lnSpc>
              <a:spcBef>
                <a:spcPts val="0"/>
              </a:spcBef>
              <a:buFont typeface="+mj-lt"/>
              <a:buAutoNum type="arabicPeriod" startAt="2"/>
              <a:defRPr/>
            </a:pPr>
            <a:endParaRPr lang="en-US" sz="2800" b="1" dirty="0">
              <a:solidFill>
                <a:schemeClr val="accent6">
                  <a:lumMod val="50000"/>
                </a:schemeClr>
              </a:solidFill>
            </a:endParaRPr>
          </a:p>
          <a:p>
            <a:pPr marL="514350" indent="-514350" algn="just">
              <a:lnSpc>
                <a:spcPct val="100000"/>
              </a:lnSpc>
              <a:spcBef>
                <a:spcPts val="0"/>
              </a:spcBef>
              <a:buFont typeface="+mj-lt"/>
              <a:buAutoNum type="alphaLcParenR" startAt="2"/>
              <a:defRPr/>
            </a:pPr>
            <a:r>
              <a:rPr lang="en-US" sz="2800" b="1" dirty="0"/>
              <a:t>The PIF Convention (1995)</a:t>
            </a:r>
          </a:p>
          <a:p>
            <a:pPr algn="just">
              <a:lnSpc>
                <a:spcPct val="100000"/>
              </a:lnSpc>
              <a:spcBef>
                <a:spcPts val="0"/>
              </a:spcBef>
              <a:defRPr/>
            </a:pPr>
            <a:endParaRPr lang="en-US" sz="2800" b="1" dirty="0"/>
          </a:p>
          <a:p>
            <a:pPr marL="457200" indent="-457200" algn="just">
              <a:lnSpc>
                <a:spcPct val="100000"/>
              </a:lnSpc>
              <a:spcBef>
                <a:spcPts val="0"/>
              </a:spcBef>
              <a:buFont typeface="Wingdings" panose="05000000000000000000" pitchFamily="2" charset="2"/>
              <a:buChar char="§"/>
              <a:defRPr/>
            </a:pPr>
            <a:r>
              <a:rPr lang="en-US" sz="2800" dirty="0"/>
              <a:t>First definition of “fraud against financial interests of EU”.</a:t>
            </a:r>
          </a:p>
          <a:p>
            <a:pPr marL="457200" indent="-457200" algn="just">
              <a:lnSpc>
                <a:spcPct val="100000"/>
              </a:lnSpc>
              <a:spcBef>
                <a:spcPts val="0"/>
              </a:spcBef>
              <a:buFont typeface="Wingdings" panose="05000000000000000000" pitchFamily="2" charset="2"/>
              <a:buChar char="§"/>
              <a:defRPr/>
            </a:pPr>
            <a:endParaRPr lang="en-US" sz="2800" dirty="0"/>
          </a:p>
          <a:p>
            <a:pPr marL="457200" indent="-457200" algn="just">
              <a:lnSpc>
                <a:spcPct val="100000"/>
              </a:lnSpc>
              <a:spcBef>
                <a:spcPts val="0"/>
              </a:spcBef>
              <a:buFont typeface="Wingdings" panose="05000000000000000000" pitchFamily="2" charset="2"/>
              <a:buChar char="§"/>
              <a:defRPr/>
            </a:pPr>
            <a:r>
              <a:rPr lang="en-US" sz="2800" dirty="0"/>
              <a:t>Article 2 : “Each MS shall take the necessary measures to ensure that the conduct referred to in Article 1 are punishable by effective, proportionate and dissuasive criminal penalties”.</a:t>
            </a:r>
          </a:p>
          <a:p>
            <a:pPr marL="457200" indent="-457200" algn="just">
              <a:lnSpc>
                <a:spcPct val="100000"/>
              </a:lnSpc>
              <a:spcBef>
                <a:spcPts val="0"/>
              </a:spcBef>
              <a:buFont typeface="Wingdings" panose="05000000000000000000" pitchFamily="2" charset="2"/>
              <a:buChar char="§"/>
              <a:defRPr/>
            </a:pPr>
            <a:endParaRPr lang="en-US" sz="2800" dirty="0"/>
          </a:p>
          <a:p>
            <a:pPr marL="457200" indent="-457200" algn="just">
              <a:lnSpc>
                <a:spcPct val="100000"/>
              </a:lnSpc>
              <a:spcBef>
                <a:spcPts val="0"/>
              </a:spcBef>
              <a:buFont typeface="Wingdings" panose="05000000000000000000" pitchFamily="2" charset="2"/>
              <a:buChar char="§"/>
              <a:defRPr/>
            </a:pPr>
            <a:r>
              <a:rPr lang="en-US" sz="2800" dirty="0"/>
              <a:t>Yet, persisting lack of equivalent protection against fraud across the EU.</a:t>
            </a:r>
          </a:p>
          <a:p>
            <a:pPr marL="457200" indent="-457200" algn="just">
              <a:lnSpc>
                <a:spcPct val="100000"/>
              </a:lnSpc>
              <a:spcBef>
                <a:spcPts val="0"/>
              </a:spcBef>
              <a:buFont typeface="Wingdings" panose="05000000000000000000" pitchFamily="2" charset="2"/>
              <a:buChar char="§"/>
              <a:defRPr/>
            </a:pPr>
            <a:endParaRPr lang="en-US" sz="2400" dirty="0"/>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800" kern="0" dirty="0">
              <a:solidFill>
                <a:prstClr val="black"/>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dirty="0"/>
          </a:p>
        </p:txBody>
      </p:sp>
      <p:sp>
        <p:nvSpPr>
          <p:cNvPr id="2" name="Titre 1">
            <a:extLst>
              <a:ext uri="{FF2B5EF4-FFF2-40B4-BE49-F238E27FC236}">
                <a16:creationId xmlns:a16="http://schemas.microsoft.com/office/drawing/2014/main" id="{10FFE38D-6129-F4A9-1070-5A3CA21BC35A}"/>
              </a:ext>
            </a:extLst>
          </p:cNvPr>
          <p:cNvSpPr>
            <a:spLocks noGrp="1"/>
          </p:cNvSpPr>
          <p:nvPr>
            <p:ph type="title"/>
          </p:nvPr>
        </p:nvSpPr>
        <p:spPr>
          <a:xfrm>
            <a:off x="120826" y="190566"/>
            <a:ext cx="11495441" cy="990533"/>
          </a:xfrm>
        </p:spPr>
        <p:txBody>
          <a:bodyPr/>
          <a:lstStyle/>
          <a:p>
            <a:r>
              <a:rPr lang="en-US" sz="2800" dirty="0"/>
              <a:t>THE EVOLUTION OF THE CONCEPT OF PIF AND OF EU LEGAL FRAMEWORK</a:t>
            </a:r>
            <a:endParaRPr lang="fr-FR" sz="2800" dirty="0"/>
          </a:p>
        </p:txBody>
      </p:sp>
      <p:sp>
        <p:nvSpPr>
          <p:cNvPr id="7" name="Rectangle 6">
            <a:extLst>
              <a:ext uri="{FF2B5EF4-FFF2-40B4-BE49-F238E27FC236}">
                <a16:creationId xmlns:a16="http://schemas.microsoft.com/office/drawing/2014/main" id="{CBF39B07-D9A9-1953-483D-6E5CBB40F806}"/>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22836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0DEB5-11F3-21E4-D927-AC87279DCD0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D5CFA94-816A-6C58-41C4-84B59B70DDED}"/>
              </a:ext>
            </a:extLst>
          </p:cNvPr>
          <p:cNvSpPr>
            <a:spLocks noGrp="1"/>
          </p:cNvSpPr>
          <p:nvPr>
            <p:ph idx="1"/>
          </p:nvPr>
        </p:nvSpPr>
        <p:spPr>
          <a:xfrm>
            <a:off x="120826" y="1011766"/>
            <a:ext cx="11616268" cy="4982634"/>
          </a:xfrm>
        </p:spPr>
        <p:txBody>
          <a:bodyPr>
            <a:normAutofit/>
          </a:bodyPr>
          <a:lstStyle/>
          <a:p>
            <a:pPr marL="514350" indent="-514350" algn="just">
              <a:lnSpc>
                <a:spcPct val="100000"/>
              </a:lnSpc>
              <a:spcBef>
                <a:spcPts val="0"/>
              </a:spcBef>
              <a:buFont typeface="+mj-lt"/>
              <a:buAutoNum type="arabicPeriod" startAt="3"/>
              <a:defRPr/>
            </a:pPr>
            <a:r>
              <a:rPr lang="en-US" sz="2800" b="1" dirty="0">
                <a:solidFill>
                  <a:schemeClr val="accent6">
                    <a:lumMod val="50000"/>
                  </a:schemeClr>
                </a:solidFill>
              </a:rPr>
              <a:t>2000-to present</a:t>
            </a:r>
          </a:p>
          <a:p>
            <a:pPr marL="514350" indent="-514350" algn="just">
              <a:lnSpc>
                <a:spcPct val="100000"/>
              </a:lnSpc>
              <a:spcBef>
                <a:spcPts val="0"/>
              </a:spcBef>
              <a:buFont typeface="+mj-lt"/>
              <a:buAutoNum type="arabicPeriod" startAt="3"/>
              <a:defRPr/>
            </a:pPr>
            <a:endParaRPr lang="en-US" sz="2800" b="1" dirty="0">
              <a:solidFill>
                <a:schemeClr val="accent6">
                  <a:lumMod val="50000"/>
                </a:schemeClr>
              </a:solidFill>
            </a:endParaRPr>
          </a:p>
          <a:p>
            <a:pPr marL="514350" indent="-514350" algn="just">
              <a:lnSpc>
                <a:spcPct val="100000"/>
              </a:lnSpc>
              <a:spcBef>
                <a:spcPts val="0"/>
              </a:spcBef>
              <a:buFont typeface="+mj-lt"/>
              <a:buAutoNum type="alphaLcParenR"/>
              <a:defRPr/>
            </a:pPr>
            <a:r>
              <a:rPr lang="en-US" sz="2800" dirty="0"/>
              <a:t>Lisbon Treaty: new article 86 TFEU and article 325 TFEU.</a:t>
            </a:r>
          </a:p>
          <a:p>
            <a:pPr marL="514350" indent="-514350" algn="just">
              <a:lnSpc>
                <a:spcPct val="100000"/>
              </a:lnSpc>
              <a:spcBef>
                <a:spcPts val="0"/>
              </a:spcBef>
              <a:buFont typeface="+mj-lt"/>
              <a:buAutoNum type="alphaLcParenR"/>
              <a:defRPr/>
            </a:pPr>
            <a:endParaRPr lang="en-US" sz="2800" dirty="0"/>
          </a:p>
          <a:p>
            <a:pPr marL="514350" indent="-514350" algn="just">
              <a:lnSpc>
                <a:spcPct val="100000"/>
              </a:lnSpc>
              <a:spcBef>
                <a:spcPts val="0"/>
              </a:spcBef>
              <a:buFont typeface="+mj-lt"/>
              <a:buAutoNum type="alphaLcParenR"/>
              <a:defRPr/>
            </a:pPr>
            <a:r>
              <a:rPr lang="en-US" sz="2800" dirty="0"/>
              <a:t>“PIF” Directive (EU) 2017/1371 on the fight against fraud affecting the Union’s financial interests by means of criminal law (COM(2012) 363 final).</a:t>
            </a:r>
          </a:p>
          <a:p>
            <a:pPr marL="514350" indent="-514350" algn="just">
              <a:lnSpc>
                <a:spcPct val="100000"/>
              </a:lnSpc>
              <a:spcBef>
                <a:spcPts val="0"/>
              </a:spcBef>
              <a:buFont typeface="+mj-lt"/>
              <a:buAutoNum type="alphaLcParenR"/>
              <a:defRPr/>
            </a:pPr>
            <a:endParaRPr lang="en-US" sz="2800" dirty="0"/>
          </a:p>
          <a:p>
            <a:pPr marL="514350" indent="-514350" algn="just">
              <a:lnSpc>
                <a:spcPct val="100000"/>
              </a:lnSpc>
              <a:spcBef>
                <a:spcPts val="0"/>
              </a:spcBef>
              <a:buFont typeface="+mj-lt"/>
              <a:buAutoNum type="alphaLcParenR"/>
              <a:defRPr/>
            </a:pPr>
            <a:r>
              <a:rPr lang="en-US" sz="2800" dirty="0"/>
              <a:t>ECJ most important rulings concerning the notion of “fraud to financial interests of EU” are concentrated in this third period.</a:t>
            </a:r>
            <a:endParaRPr lang="en-US" sz="2400" dirty="0"/>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800" kern="0" dirty="0">
              <a:solidFill>
                <a:prstClr val="black"/>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dirty="0"/>
          </a:p>
        </p:txBody>
      </p:sp>
      <p:sp>
        <p:nvSpPr>
          <p:cNvPr id="2" name="Titre 1">
            <a:extLst>
              <a:ext uri="{FF2B5EF4-FFF2-40B4-BE49-F238E27FC236}">
                <a16:creationId xmlns:a16="http://schemas.microsoft.com/office/drawing/2014/main" id="{4A6AE115-25AE-91C0-D67C-D5FE882DF70C}"/>
              </a:ext>
            </a:extLst>
          </p:cNvPr>
          <p:cNvSpPr>
            <a:spLocks noGrp="1"/>
          </p:cNvSpPr>
          <p:nvPr>
            <p:ph type="title"/>
          </p:nvPr>
        </p:nvSpPr>
        <p:spPr>
          <a:xfrm>
            <a:off x="120826" y="190566"/>
            <a:ext cx="11495441" cy="990533"/>
          </a:xfrm>
        </p:spPr>
        <p:txBody>
          <a:bodyPr/>
          <a:lstStyle/>
          <a:p>
            <a:r>
              <a:rPr lang="en-US" sz="2800" dirty="0"/>
              <a:t>THE EVOLUTION OF THE CONCEPT OF PIF AND OF EU LEGAL FRAMEWORK</a:t>
            </a:r>
            <a:endParaRPr lang="fr-FR" sz="2800" dirty="0"/>
          </a:p>
        </p:txBody>
      </p:sp>
      <p:sp>
        <p:nvSpPr>
          <p:cNvPr id="7" name="Rectangle 6">
            <a:extLst>
              <a:ext uri="{FF2B5EF4-FFF2-40B4-BE49-F238E27FC236}">
                <a16:creationId xmlns:a16="http://schemas.microsoft.com/office/drawing/2014/main" id="{85C90366-6CD7-8951-12EA-516E75517D86}"/>
              </a:ext>
            </a:extLst>
          </p:cNvPr>
          <p:cNvSpPr/>
          <p:nvPr/>
        </p:nvSpPr>
        <p:spPr>
          <a:xfrm>
            <a:off x="8534400" y="5676900"/>
            <a:ext cx="2133600" cy="90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2635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rporate-KU Leuven-Liggend-Achtergrond Wit">
  <a:themeElements>
    <a:clrScheme name="KULeuven-Themakleuren">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DEF">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_PP_Template_2020_FDEF" id="{E3DECB2E-00B2-D24B-81E7-D8D1A2D531E3}" vid="{4EEC1E23-B5B3-0E4C-94A8-CC3280898B2D}"/>
    </a:ext>
  </a:extLst>
</a:theme>
</file>

<file path=ppt/theme/theme5.xml><?xml version="1.0" encoding="utf-8"?>
<a:theme xmlns:a="http://schemas.openxmlformats.org/drawingml/2006/main" name="FDEF">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_PP_Template_2020_FDEF" id="{E3DECB2E-00B2-D24B-81E7-D8D1A2D531E3}" vid="{4EEC1E23-B5B3-0E4C-94A8-CC3280898B2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13005</TotalTime>
  <Words>9648</Words>
  <Application>Microsoft Macintosh PowerPoint</Application>
  <PresentationFormat>Widescreen</PresentationFormat>
  <Paragraphs>591</Paragraphs>
  <Slides>65</Slides>
  <Notes>59</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65</vt:i4>
      </vt:variant>
    </vt:vector>
  </HeadingPairs>
  <TitlesOfParts>
    <vt:vector size="85" baseType="lpstr">
      <vt:lpstr>ＭＳ Ｐゴシック</vt:lpstr>
      <vt:lpstr>Abadi</vt:lpstr>
      <vt:lpstr>Abadi MT Pro</vt:lpstr>
      <vt:lpstr>Aleo</vt:lpstr>
      <vt:lpstr>Aptos</vt:lpstr>
      <vt:lpstr>Arial</vt:lpstr>
      <vt:lpstr>Baskerville</vt:lpstr>
      <vt:lpstr>Calibri</vt:lpstr>
      <vt:lpstr>Calibri Light</vt:lpstr>
      <vt:lpstr>Courier New</vt:lpstr>
      <vt:lpstr>Helvetica Neue LT Std</vt:lpstr>
      <vt:lpstr>Roboto</vt:lpstr>
      <vt:lpstr>Times</vt:lpstr>
      <vt:lpstr>Trebuchet MS</vt:lpstr>
      <vt:lpstr>Wingdings</vt:lpstr>
      <vt:lpstr>Office Theme</vt:lpstr>
      <vt:lpstr>Corporate-KU Leuven-Liggend-Achtergrond Wit</vt:lpstr>
      <vt:lpstr>KU Leuven</vt:lpstr>
      <vt:lpstr>1_FDEF</vt:lpstr>
      <vt:lpstr>FDEF</vt:lpstr>
      <vt:lpstr>PowerPoint Presentation</vt:lpstr>
      <vt:lpstr>SESSION I</vt:lpstr>
      <vt:lpstr>OUTLINE</vt:lpstr>
      <vt:lpstr>INTRODUCTORY REMARKS</vt:lpstr>
      <vt:lpstr>THE EVOLUTION OF THE CONCEPT OF PIF AND OF EU LEGAL FRAMEWORK</vt:lpstr>
      <vt:lpstr>THE EVOLUTION OF THE CONCEPT OF PIF AND OF EU LEGAL FRAMEWORK</vt:lpstr>
      <vt:lpstr>THE EVOLUTION OF THE CONCEPT OF PIF AND OF EU LEGAL FRAMEWORK</vt:lpstr>
      <vt:lpstr>THE EVOLUTION OF THE CONCEPT OF PIF AND OF EU LEGAL FRAMEWORK</vt:lpstr>
      <vt:lpstr>THE EVOLUTION OF THE CONCEPT OF PIF AND OF EU LEGAL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PIF DIRECTIVE AND OFFENCES</vt:lpstr>
      <vt:lpstr>PIF DIRECTIVE AND OFFENCES</vt:lpstr>
      <vt:lpstr>PIF DIRECTIVE AND OFFENCES</vt:lpstr>
      <vt:lpstr>PIF DIRECTIVE AND OFFENCES</vt:lpstr>
      <vt:lpstr>SESSION II</vt:lpstr>
      <vt:lpstr>CJEU Joined Cases C-357/19 and 547/19 (Euro Box Promotion and Others) and C-811/19 and 840/19 (FQ and Others)</vt:lpstr>
      <vt:lpstr>CJEU Joined Cases C-357/19 and 547/19 (Euro Box Promotion and Others) and C-811/19 and 840/19 (FQ and Others)</vt:lpstr>
      <vt:lpstr>CJEU Joined Cases C-357/19 and 547/19 (Euro Box Promotion and Others) and C-811/19 and 840/19 (FQ and Others)</vt:lpstr>
      <vt:lpstr>CJEU Joined Cases C-357/19 and 547/19 (Euro Box Promotion and Others) and C-811/19 and 840/19 (FQ and Others)</vt:lpstr>
      <vt:lpstr>CJEU Joined Cases C-357/19 and 547/19 (Euro Box Promotion and Others) and C-811/19 and 840/19 (FQ and Others)</vt:lpstr>
      <vt:lpstr>CJEU Joined Cases C-357/19 and 547/19 (Euro Box Promotion and Others) and C-811/19 and 840/19 (FQ and Others)</vt:lpstr>
      <vt:lpstr>SESSION III</vt:lpstr>
      <vt:lpstr>Article 86 TFEU</vt:lpstr>
      <vt:lpstr>Article 86 TFEU</vt:lpstr>
      <vt:lpstr>ROAD TO EPPO</vt:lpstr>
      <vt:lpstr>ROAD TO EPPO</vt:lpstr>
      <vt:lpstr>MATERIAL SCOPE OF COMPETENCE</vt:lpstr>
      <vt:lpstr>MATERIAL SCOPE OF COMPETENCE</vt:lpstr>
      <vt:lpstr>PARTICIPATION IN A CRIMINAL ORGANISATION</vt:lpstr>
      <vt:lpstr>Framework Decision 2008/841/JHA </vt:lpstr>
      <vt:lpstr>INEXTRICABLY LINKED OFFENCES</vt:lpstr>
      <vt:lpstr>INEXTRICABLY LINKED OFFENCES</vt:lpstr>
      <vt:lpstr>INEXTRICABLY LINKED OFFENCES</vt:lpstr>
      <vt:lpstr>NEW AREAS OF COMPETENCE</vt:lpstr>
      <vt:lpstr>TERRITORIAL COMPETENCE – ARTICLE 23</vt:lpstr>
      <vt:lpstr>CONDITIONS FOR EXERCISE OF COMPETENCE- ARTICLE 25</vt:lpstr>
      <vt:lpstr>CONFLICTS OF COMPETENCE</vt:lpstr>
      <vt:lpstr>DISCONTINUITIES</vt:lpstr>
      <vt:lpstr>SOURCES</vt:lpstr>
      <vt:lpstr>STRUCTURE OF EPPO</vt:lpstr>
      <vt:lpstr>STRUCTURE OF EPPO</vt:lpstr>
      <vt:lpstr>EPPO INVESTIGATIONS</vt:lpstr>
      <vt:lpstr>PowerPoint Presentation</vt:lpstr>
      <vt:lpstr>REPORTING AND INFORMING</vt:lpstr>
      <vt:lpstr>Pre-trial arrest and surrender</vt:lpstr>
      <vt:lpstr>Referrals and transfers of proceedings (Art. 34)</vt:lpstr>
      <vt:lpstr>INVESTIGATION MEASURES</vt:lpstr>
      <vt:lpstr>EPPO INVESTIGATIONS</vt:lpstr>
      <vt:lpstr>Cross-border investigations</vt:lpstr>
      <vt:lpstr>Cross-border investigations</vt:lpstr>
      <vt:lpstr>Cross-border investigations</vt:lpstr>
      <vt:lpstr>CJEU, C-281/22, G.K.: first preliminary reference </vt:lpstr>
      <vt:lpstr>TERMINATION OF THE INVESTIGATION (ARTICLE 35)</vt:lpstr>
      <vt:lpstr>Decisions of the PC upon completion (ARTICLE 35)</vt:lpstr>
      <vt:lpstr>Prosecution before national courts (ARTICLE 36)</vt:lpstr>
      <vt:lpstr>DEFENCE RIGHTS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ALLEGREZZA</dc:creator>
  <cp:lastModifiedBy>Author</cp:lastModifiedBy>
  <cp:revision>203</cp:revision>
  <dcterms:created xsi:type="dcterms:W3CDTF">2025-06-10T09:07:11Z</dcterms:created>
  <dcterms:modified xsi:type="dcterms:W3CDTF">2025-07-14T06:02:45Z</dcterms:modified>
</cp:coreProperties>
</file>