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300" r:id="rId4"/>
    <p:sldId id="261" r:id="rId5"/>
    <p:sldId id="262" r:id="rId6"/>
    <p:sldId id="299" r:id="rId7"/>
    <p:sldId id="301" r:id="rId8"/>
    <p:sldId id="302" r:id="rId9"/>
    <p:sldId id="303" r:id="rId10"/>
    <p:sldId id="304" r:id="rId11"/>
    <p:sldId id="272" r:id="rId12"/>
    <p:sldId id="273" r:id="rId13"/>
    <p:sldId id="276" r:id="rId14"/>
    <p:sldId id="274" r:id="rId15"/>
    <p:sldId id="275" r:id="rId16"/>
    <p:sldId id="305" r:id="rId17"/>
    <p:sldId id="306" r:id="rId18"/>
    <p:sldId id="307" r:id="rId19"/>
    <p:sldId id="308" r:id="rId20"/>
    <p:sldId id="263" r:id="rId21"/>
    <p:sldId id="264" r:id="rId22"/>
    <p:sldId id="265" r:id="rId23"/>
    <p:sldId id="266" r:id="rId24"/>
    <p:sldId id="309" r:id="rId25"/>
    <p:sldId id="291" r:id="rId26"/>
    <p:sldId id="292" r:id="rId27"/>
    <p:sldId id="293" r:id="rId28"/>
    <p:sldId id="294" r:id="rId29"/>
    <p:sldId id="310" r:id="rId30"/>
    <p:sldId id="311" r:id="rId31"/>
    <p:sldId id="312" r:id="rId32"/>
    <p:sldId id="313" r:id="rId33"/>
    <p:sldId id="25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D6"/>
    <a:srgbClr val="FFF4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4" autoAdjust="0"/>
    <p:restoredTop sz="96447"/>
  </p:normalViewPr>
  <p:slideViewPr>
    <p:cSldViewPr snapToGrid="0">
      <p:cViewPr varScale="1">
        <p:scale>
          <a:sx n="123" d="100"/>
          <a:sy n="123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0.png"/><Relationship Id="rId3" Type="http://schemas.openxmlformats.org/officeDocument/2006/relationships/hyperlink" Target="https://www.facebook.com/eipa.eu/" TargetMode="External"/><Relationship Id="rId7" Type="http://schemas.openxmlformats.org/officeDocument/2006/relationships/image" Target="../media/image16.png"/><Relationship Id="rId12" Type="http://schemas.openxmlformats.org/officeDocument/2006/relationships/hyperlink" Target="https://www.youtube.com/channel/UC_hqjC5hYVVkAZc1RS7OlLg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european-institute-of-public-administration/" TargetMode="External"/><Relationship Id="rId11" Type="http://schemas.openxmlformats.org/officeDocument/2006/relationships/image" Target="../media/image19.svg"/><Relationship Id="rId5" Type="http://schemas.openxmlformats.org/officeDocument/2006/relationships/image" Target="../media/image15.sv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hyperlink" Target="https://twitter.com/eu_eipa" TargetMode="External"/><Relationship Id="rId14" Type="http://schemas.openxmlformats.org/officeDocument/2006/relationships/image" Target="../media/image21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9.png"/><Relationship Id="rId3" Type="http://schemas.openxmlformats.org/officeDocument/2006/relationships/hyperlink" Target="https://www.facebook.com/eipa.eu/" TargetMode="External"/><Relationship Id="rId7" Type="http://schemas.openxmlformats.org/officeDocument/2006/relationships/image" Target="../media/image25.png"/><Relationship Id="rId12" Type="http://schemas.openxmlformats.org/officeDocument/2006/relationships/hyperlink" Target="https://www.youtube.com/channel/UC_hqjC5hYVVkAZc1RS7OlLg" TargetMode="External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european-institute-of-public-administration/" TargetMode="External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hyperlink" Target="https://twitter.com/eu_eipa" TargetMode="External"/><Relationship Id="rId14" Type="http://schemas.openxmlformats.org/officeDocument/2006/relationships/image" Target="../media/image30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0.png"/><Relationship Id="rId3" Type="http://schemas.openxmlformats.org/officeDocument/2006/relationships/hyperlink" Target="https://www.facebook.com/eipa.eu/" TargetMode="External"/><Relationship Id="rId7" Type="http://schemas.openxmlformats.org/officeDocument/2006/relationships/image" Target="../media/image16.png"/><Relationship Id="rId12" Type="http://schemas.openxmlformats.org/officeDocument/2006/relationships/hyperlink" Target="https://www.youtube.com/channel/UC_hqjC5hYVVkAZc1RS7OlLg" TargetMode="External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european-institute-of-public-administration/" TargetMode="External"/><Relationship Id="rId11" Type="http://schemas.openxmlformats.org/officeDocument/2006/relationships/image" Target="../media/image19.svg"/><Relationship Id="rId5" Type="http://schemas.openxmlformats.org/officeDocument/2006/relationships/image" Target="../media/image15.sv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hyperlink" Target="https://twitter.com/eu_eipa" TargetMode="External"/><Relationship Id="rId14" Type="http://schemas.openxmlformats.org/officeDocument/2006/relationships/image" Target="../media/image21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9.png"/><Relationship Id="rId3" Type="http://schemas.openxmlformats.org/officeDocument/2006/relationships/hyperlink" Target="https://www.facebook.com/eipa.eu/" TargetMode="External"/><Relationship Id="rId7" Type="http://schemas.openxmlformats.org/officeDocument/2006/relationships/image" Target="../media/image25.png"/><Relationship Id="rId12" Type="http://schemas.openxmlformats.org/officeDocument/2006/relationships/hyperlink" Target="https://www.youtube.com/channel/UC_hqjC5hYVVkAZc1RS7OlLg" TargetMode="External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european-institute-of-public-administration/" TargetMode="External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hyperlink" Target="https://twitter.com/eu_eipa" TargetMode="External"/><Relationship Id="rId14" Type="http://schemas.openxmlformats.org/officeDocument/2006/relationships/image" Target="../media/image3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right - EIPA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68C32A7-EC3A-C64E-B3C3-8AF8AE7809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41432"/>
            <a:ext cx="7185811" cy="2315910"/>
          </a:xfrm>
          <a:prstGeom prst="rect">
            <a:avLst/>
          </a:prstGeom>
        </p:spPr>
        <p:txBody>
          <a:bodyPr lIns="540000" tIns="0" rIns="54000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endParaRPr lang="nl-NL" dirty="0"/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961E4E7C-5ACB-0244-ADE7-DC8A38D83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201" y="3429000"/>
            <a:ext cx="7187012" cy="1196788"/>
          </a:xfrm>
          <a:prstGeom prst="rect">
            <a:avLst/>
          </a:prstGeom>
        </p:spPr>
        <p:txBody>
          <a:bodyPr lIns="540000" tIns="0" rIns="54000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aseline="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pic>
        <p:nvPicPr>
          <p:cNvPr id="7" name="Picture 8" descr="Logo&#10;&#10;Description automatically generated">
            <a:extLst>
              <a:ext uri="{FF2B5EF4-FFF2-40B4-BE49-F238E27FC236}">
                <a16:creationId xmlns:a16="http://schemas.microsoft.com/office/drawing/2014/main" id="{C261F79A-9470-FE49-B5C0-578983BAB3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630" y="5647526"/>
            <a:ext cx="3488036" cy="981818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EF51BC4-E4F2-5842-99C8-8D2938B78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z="1200" dirty="0">
                <a:latin typeface="Abadi MT Pro" panose="020B0802020104020204" pitchFamily="34" charset="0"/>
              </a:rPr>
              <a:t>© EIPA 20xx</a:t>
            </a:r>
            <a:endParaRPr lang="nl-NL" sz="1100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7BBD1B2-7E16-5145-8E5A-6A5014144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2060" y="6345151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BB3576-970C-49AF-BF1A-1017DCDDD5B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6302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right - EIPA 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188E8F-BEDF-AB44-8CB4-4C7E8D3BB7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173044"/>
            <a:ext cx="11160124" cy="4172193"/>
          </a:xfrm>
          <a:prstGeom prst="rect">
            <a:avLst/>
          </a:prstGeom>
        </p:spPr>
        <p:txBody>
          <a:bodyPr lIns="540000" tIns="360000" rIns="0" bIns="0">
            <a:normAutofit/>
          </a:bodyPr>
          <a:lstStyle>
            <a:lvl1pPr marL="0" indent="0">
              <a:buFontTx/>
              <a:buNone/>
              <a:defRPr sz="2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DE72A0E-FF4E-904D-B5D0-4E2C0D959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12762"/>
            <a:ext cx="11160123" cy="1660281"/>
          </a:xfrm>
          <a:prstGeom prst="rect">
            <a:avLst/>
          </a:prstGeom>
        </p:spPr>
        <p:txBody>
          <a:bodyPr lIns="540000" tIns="0" rIns="540000" bIns="0">
            <a:normAutofit/>
          </a:bodyPr>
          <a:lstStyle>
            <a:lvl1pPr>
              <a:defRPr sz="3500" b="1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A87C215-F19F-6940-AB6E-BD539564A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2060" y="6345151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BB3576-970C-49AF-BF1A-1017DCDDD5BE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CF7D0372-89E2-CD43-B084-950CB75AD1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655" y="6226748"/>
            <a:ext cx="1756800" cy="494507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4302CEE3-1963-A145-9B7C-F67E7C21D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/>
            <a:r>
              <a:rPr lang="nl-NL" sz="1200" dirty="0">
                <a:latin typeface="Abadi MT Pro" panose="020B0802020104020204" pitchFamily="34" charset="0"/>
              </a:rPr>
              <a:t>© EIPA 20xx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286409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bright - EIPA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03F26BC6-A29F-A246-AF23-D97FF910E4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1282" y="2162286"/>
            <a:ext cx="6864781" cy="4182951"/>
          </a:xfrm>
          <a:prstGeom prst="rect">
            <a:avLst/>
          </a:prstGeom>
        </p:spPr>
        <p:txBody>
          <a:bodyPr lIns="540000" tIns="360000" rIns="0" bIns="0">
            <a:normAutofit/>
          </a:bodyPr>
          <a:lstStyle>
            <a:lvl1pPr marL="0" indent="0">
              <a:buFontTx/>
              <a:buNone/>
              <a:defRPr sz="2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9479253-D0A2-C64C-AA5C-97FAAF17F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1283" y="512762"/>
            <a:ext cx="6864780" cy="1649524"/>
          </a:xfrm>
          <a:prstGeom prst="rect">
            <a:avLst/>
          </a:prstGeom>
        </p:spPr>
        <p:txBody>
          <a:bodyPr lIns="540000" tIns="0" rIns="540000" bIns="0">
            <a:normAutofit/>
          </a:bodyPr>
          <a:lstStyle>
            <a:lvl1pPr>
              <a:defRPr sz="3500" b="1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EA2E99CF-0C46-0E41-8BB9-B55D98A248D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811282" cy="6858000"/>
          </a:xfrm>
          <a:prstGeom prst="rect">
            <a:avLst/>
          </a:prstGeom>
        </p:spPr>
        <p:txBody>
          <a:bodyPr lIns="108000" tIns="108000" rIns="108000" bIns="10800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the</a:t>
            </a:r>
            <a:r>
              <a:rPr lang="nl-NL" dirty="0"/>
              <a:t>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5" name="Tijdelijke aanduiding voor dianummer 1">
            <a:extLst>
              <a:ext uri="{FF2B5EF4-FFF2-40B4-BE49-F238E27FC236}">
                <a16:creationId xmlns:a16="http://schemas.microsoft.com/office/drawing/2014/main" id="{DD2AA66E-B3C7-7543-BBD0-A9245AA04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8741" y="6345237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6DCDD3D-EC19-5143-9BE7-31CBCC2DE6F2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1" name="Picture 8" descr="Logo&#10;&#10;Description automatically generated">
            <a:extLst>
              <a:ext uri="{FF2B5EF4-FFF2-40B4-BE49-F238E27FC236}">
                <a16:creationId xmlns:a16="http://schemas.microsoft.com/office/drawing/2014/main" id="{F4DA36AC-FFC6-064C-97F1-276F8322B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655" y="6226748"/>
            <a:ext cx="1756800" cy="494507"/>
          </a:xfrm>
          <a:prstGeom prst="rect">
            <a:avLst/>
          </a:prstGeom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1EBE05E6-AE15-B847-A137-2D6008E2E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/>
            <a:r>
              <a:rPr lang="nl-NL" sz="1200">
                <a:latin typeface="Abadi MT Pro" panose="020B0802020104020204" pitchFamily="34" charset="0"/>
              </a:rPr>
              <a:t>© EIPA 20xx</a:t>
            </a:r>
            <a:endParaRPr lang="nl-NL" sz="1100"/>
          </a:p>
        </p:txBody>
      </p:sp>
    </p:spTree>
    <p:extLst>
      <p:ext uri="{BB962C8B-B14F-4D97-AF65-F5344CB8AC3E}">
        <p14:creationId xmlns:p14="http://schemas.microsoft.com/office/powerpoint/2010/main" val="3707783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bright - EIPA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1E5977B-AB41-6F42-958C-A0BF474A9E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695" y="2162286"/>
            <a:ext cx="6864781" cy="4182951"/>
          </a:xfrm>
          <a:prstGeom prst="rect">
            <a:avLst/>
          </a:prstGeom>
        </p:spPr>
        <p:txBody>
          <a:bodyPr lIns="540000" tIns="360000" rIns="0" bIns="0">
            <a:normAutofit/>
          </a:bodyPr>
          <a:lstStyle>
            <a:lvl1pPr marL="0" indent="0">
              <a:buFontTx/>
              <a:buNone/>
              <a:defRPr sz="2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84F9267-2C7D-C245-BE6F-36B6B84BC7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12763"/>
            <a:ext cx="6875537" cy="1649524"/>
          </a:xfrm>
          <a:prstGeom prst="rect">
            <a:avLst/>
          </a:prstGeom>
        </p:spPr>
        <p:txBody>
          <a:bodyPr lIns="540000" tIns="0" rIns="540000" bIns="0">
            <a:normAutofit/>
          </a:bodyPr>
          <a:lstStyle>
            <a:lvl1pPr>
              <a:defRPr sz="3500" b="1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0" name="Tijdelijke aanduiding voor afbeelding 2">
            <a:extLst>
              <a:ext uri="{FF2B5EF4-FFF2-40B4-BE49-F238E27FC236}">
                <a16:creationId xmlns:a16="http://schemas.microsoft.com/office/drawing/2014/main" id="{C5DE9B44-8FC9-9841-9A40-43627019A9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91475" y="0"/>
            <a:ext cx="4811282" cy="6858000"/>
          </a:xfrm>
          <a:prstGeom prst="rect">
            <a:avLst/>
          </a:prstGeom>
        </p:spPr>
        <p:txBody>
          <a:bodyPr lIns="108000" tIns="108000" rIns="108000" bIns="10800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B80B426-5B02-D845-98B5-8CD600EB7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2060" y="6345151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BB3576-970C-49AF-BF1A-1017DCDDD5BE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1" name="Picture 8" descr="Logo&#10;&#10;Description automatically generated">
            <a:extLst>
              <a:ext uri="{FF2B5EF4-FFF2-40B4-BE49-F238E27FC236}">
                <a16:creationId xmlns:a16="http://schemas.microsoft.com/office/drawing/2014/main" id="{F70C9FDB-7E64-6643-99C7-52D0CC1668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655" y="6226748"/>
            <a:ext cx="1756800" cy="494507"/>
          </a:xfrm>
          <a:prstGeom prst="rect">
            <a:avLst/>
          </a:prstGeom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6B8822AB-9ACD-8446-A745-62902A034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/>
            <a:r>
              <a:rPr lang="nl-NL" sz="1200">
                <a:latin typeface="Abadi MT Pro" panose="020B0802020104020204" pitchFamily="34" charset="0"/>
              </a:rPr>
              <a:t>© EIPA 20xx</a:t>
            </a:r>
            <a:endParaRPr lang="nl-NL" sz="1100"/>
          </a:p>
        </p:txBody>
      </p:sp>
    </p:spTree>
    <p:extLst>
      <p:ext uri="{BB962C8B-B14F-4D97-AF65-F5344CB8AC3E}">
        <p14:creationId xmlns:p14="http://schemas.microsoft.com/office/powerpoint/2010/main" val="4018834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image bright - EIPA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B80B426-5B02-D845-98B5-8CD600EB7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2060" y="6345151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BB3576-970C-49AF-BF1A-1017DCDDD5BE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1" name="Picture 8" descr="Logo&#10;&#10;Description automatically generated">
            <a:extLst>
              <a:ext uri="{FF2B5EF4-FFF2-40B4-BE49-F238E27FC236}">
                <a16:creationId xmlns:a16="http://schemas.microsoft.com/office/drawing/2014/main" id="{F70C9FDB-7E64-6643-99C7-52D0CC1668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655" y="6226748"/>
            <a:ext cx="1756800" cy="494507"/>
          </a:xfrm>
          <a:prstGeom prst="rect">
            <a:avLst/>
          </a:prstGeom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6B8822AB-9ACD-8446-A745-62902A034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/>
            <a:r>
              <a:rPr lang="nl-NL" sz="1200">
                <a:latin typeface="Abadi MT Pro" panose="020B0802020104020204" pitchFamily="34" charset="0"/>
              </a:rPr>
              <a:t>© EIPA 20xx</a:t>
            </a:r>
            <a:endParaRPr lang="nl-NL" sz="110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B05C619-5167-4BD7-9FD9-DF4F27671A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407738"/>
            <a:ext cx="11160124" cy="4735367"/>
          </a:xfrm>
          <a:prstGeom prst="rect">
            <a:avLst/>
          </a:prstGeom>
        </p:spPr>
        <p:txBody>
          <a:bodyPr lIns="540000" tIns="360000" rIns="0" bIns="0">
            <a:normAutofit/>
          </a:bodyPr>
          <a:lstStyle>
            <a:lvl1pPr marL="0" indent="0">
              <a:buFontTx/>
              <a:buNone/>
              <a:defRPr sz="2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66C19A4-EAD3-49FB-99A4-9E03F9870F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12763"/>
            <a:ext cx="11160123" cy="847596"/>
          </a:xfrm>
          <a:prstGeom prst="rect">
            <a:avLst/>
          </a:prstGeom>
        </p:spPr>
        <p:txBody>
          <a:bodyPr lIns="540000" tIns="0" rIns="540000" bIns="0">
            <a:normAutofit/>
          </a:bodyPr>
          <a:lstStyle>
            <a:lvl1pPr>
              <a:defRPr sz="3500" b="1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833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bright - EIPA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C32A42B-2A2B-574A-A20A-95EBE62C2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2060" y="6345151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BB3576-970C-49AF-BF1A-1017DCDDD5BE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1" name="Picture 8" descr="Logo&#10;&#10;Description automatically generated">
            <a:extLst>
              <a:ext uri="{FF2B5EF4-FFF2-40B4-BE49-F238E27FC236}">
                <a16:creationId xmlns:a16="http://schemas.microsoft.com/office/drawing/2014/main" id="{DBB1FE11-4A84-0E4D-8C75-E7146674E2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655" y="6226748"/>
            <a:ext cx="1756800" cy="494507"/>
          </a:xfrm>
          <a:prstGeom prst="rect">
            <a:avLst/>
          </a:prstGeom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E69E8A97-3DA2-6543-B02E-CF74A94C9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/>
            <a:r>
              <a:rPr lang="nl-NL" sz="1200">
                <a:latin typeface="Abadi MT Pro" panose="020B0802020104020204" pitchFamily="34" charset="0"/>
              </a:rPr>
              <a:t>© EIPA 20xx</a:t>
            </a:r>
            <a:endParaRPr lang="nl-NL" sz="110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0A0D2A2-AF80-40DD-9A05-36A61392B5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407738"/>
            <a:ext cx="11160124" cy="4735367"/>
          </a:xfrm>
          <a:prstGeom prst="rect">
            <a:avLst/>
          </a:prstGeom>
        </p:spPr>
        <p:txBody>
          <a:bodyPr lIns="540000" tIns="360000" rIns="0" bIns="0">
            <a:normAutofit/>
          </a:bodyPr>
          <a:lstStyle>
            <a:lvl1pPr marL="0" indent="0">
              <a:buFontTx/>
              <a:buNone/>
              <a:defRPr sz="2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8ECCF26-EB0C-4459-BA02-53538F346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12763"/>
            <a:ext cx="11160123" cy="847596"/>
          </a:xfrm>
          <a:prstGeom prst="rect">
            <a:avLst/>
          </a:prstGeom>
        </p:spPr>
        <p:txBody>
          <a:bodyPr lIns="540000" tIns="0" rIns="540000" bIns="0">
            <a:normAutofit/>
          </a:bodyPr>
          <a:lstStyle>
            <a:lvl1pPr>
              <a:defRPr sz="3500" b="1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2724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image bright - EIPA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1E5977B-AB41-6F42-958C-A0BF474A9E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695" y="2162286"/>
            <a:ext cx="6864781" cy="4182951"/>
          </a:xfrm>
          <a:prstGeom prst="rect">
            <a:avLst/>
          </a:prstGeom>
        </p:spPr>
        <p:txBody>
          <a:bodyPr lIns="540000" tIns="360000" rIns="0" bIns="0">
            <a:normAutofit/>
          </a:bodyPr>
          <a:lstStyle>
            <a:lvl1pPr marL="0" indent="0">
              <a:buFontTx/>
              <a:buNone/>
              <a:defRPr sz="2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84F9267-2C7D-C245-BE6F-36B6B84BC7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12763"/>
            <a:ext cx="6875537" cy="1649524"/>
          </a:xfrm>
          <a:prstGeom prst="rect">
            <a:avLst/>
          </a:prstGeom>
        </p:spPr>
        <p:txBody>
          <a:bodyPr lIns="540000" tIns="0" rIns="540000" bIns="0">
            <a:normAutofit/>
          </a:bodyPr>
          <a:lstStyle>
            <a:lvl1pPr>
              <a:defRPr sz="3500" b="1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0" name="Tijdelijke aanduiding voor afbeelding 2">
            <a:extLst>
              <a:ext uri="{FF2B5EF4-FFF2-40B4-BE49-F238E27FC236}">
                <a16:creationId xmlns:a16="http://schemas.microsoft.com/office/drawing/2014/main" id="{C5DE9B44-8FC9-9841-9A40-43627019A9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91475" y="0"/>
            <a:ext cx="4811282" cy="6858000"/>
          </a:xfrm>
          <a:prstGeom prst="rect">
            <a:avLst/>
          </a:prstGeom>
        </p:spPr>
        <p:txBody>
          <a:bodyPr lIns="108000" tIns="108000" rIns="108000" bIns="10800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C32A42B-2A2B-574A-A20A-95EBE62C2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2060" y="6345151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BB3576-970C-49AF-BF1A-1017DCDDD5BE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1" name="Picture 8" descr="Logo&#10;&#10;Description automatically generated">
            <a:extLst>
              <a:ext uri="{FF2B5EF4-FFF2-40B4-BE49-F238E27FC236}">
                <a16:creationId xmlns:a16="http://schemas.microsoft.com/office/drawing/2014/main" id="{DBB1FE11-4A84-0E4D-8C75-E7146674E2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655" y="6226748"/>
            <a:ext cx="1756800" cy="494507"/>
          </a:xfrm>
          <a:prstGeom prst="rect">
            <a:avLst/>
          </a:prstGeom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E69E8A97-3DA2-6543-B02E-CF74A94C9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/>
            <a:r>
              <a:rPr lang="nl-NL" sz="1200">
                <a:latin typeface="Abadi MT Pro" panose="020B0802020104020204" pitchFamily="34" charset="0"/>
              </a:rPr>
              <a:t>© EIPA 20xx</a:t>
            </a:r>
            <a:endParaRPr lang="nl-NL" sz="1100"/>
          </a:p>
        </p:txBody>
      </p:sp>
    </p:spTree>
    <p:extLst>
      <p:ext uri="{BB962C8B-B14F-4D97-AF65-F5344CB8AC3E}">
        <p14:creationId xmlns:p14="http://schemas.microsoft.com/office/powerpoint/2010/main" val="357188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- EIP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2">
            <a:extLst>
              <a:ext uri="{FF2B5EF4-FFF2-40B4-BE49-F238E27FC236}">
                <a16:creationId xmlns:a16="http://schemas.microsoft.com/office/drawing/2014/main" id="{5F9619CA-8F74-6543-B68A-D5E38FEC0A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aseline="0">
                <a:solidFill>
                  <a:srgbClr val="000000"/>
                </a:solidFill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729833A-91EC-F04B-BCD8-DB3E7582E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2060" y="6345151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BB3576-970C-49AF-BF1A-1017DCDDD5BE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6" name="Picture 8" descr="Logo&#10;&#10;Description automatically generated">
            <a:extLst>
              <a:ext uri="{FF2B5EF4-FFF2-40B4-BE49-F238E27FC236}">
                <a16:creationId xmlns:a16="http://schemas.microsoft.com/office/drawing/2014/main" id="{82D8E5CB-9AD9-254A-9043-409970920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655" y="6226748"/>
            <a:ext cx="1756800" cy="494507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61EC93E5-69F2-2D4D-A6F6-04C229FCF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/>
            <a:r>
              <a:rPr lang="nl-NL" sz="1200">
                <a:latin typeface="Abadi MT Pro" panose="020B0802020104020204" pitchFamily="34" charset="0"/>
              </a:rPr>
              <a:t>© EIPA 20xx</a:t>
            </a:r>
            <a:endParaRPr lang="nl-NL" sz="1100"/>
          </a:p>
        </p:txBody>
      </p:sp>
    </p:spTree>
    <p:extLst>
      <p:ext uri="{BB962C8B-B14F-4D97-AF65-F5344CB8AC3E}">
        <p14:creationId xmlns:p14="http://schemas.microsoft.com/office/powerpoint/2010/main" val="4214817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aption bright - EIPA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21FF1CF-ADDF-DE41-A704-A04AD7A012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41265" y="0"/>
            <a:ext cx="7850736" cy="6858000"/>
          </a:xfrm>
          <a:prstGeom prst="rect">
            <a:avLst/>
          </a:prstGeom>
        </p:spPr>
        <p:txBody>
          <a:bodyPr lIns="108000" tIns="108000" rIns="108000" bIns="108000">
            <a:noAutofit/>
          </a:bodyPr>
          <a:lstStyle>
            <a:lvl1pPr marL="0" indent="0" algn="l"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the</a:t>
            </a:r>
            <a:r>
              <a:rPr lang="nl-NL"/>
              <a:t>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6F5274-CAD4-1148-9834-350D2AEA4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512763"/>
            <a:ext cx="3825326" cy="3744278"/>
          </a:xfrm>
          <a:prstGeom prst="rect">
            <a:avLst/>
          </a:prstGeom>
        </p:spPr>
        <p:txBody>
          <a:bodyPr lIns="0" tIns="0" rIns="540000" bIns="0">
            <a:normAutofit/>
          </a:bodyPr>
          <a:lstStyle>
            <a:lvl1pPr>
              <a:defRPr sz="3500" b="1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4330D28-AF8B-584A-82FA-3FFEF295D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2060" y="6345151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BB3576-970C-49AF-BF1A-1017DCDDD5BE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F050F06D-7BC6-FF44-9014-6AB81C68F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655" y="6226748"/>
            <a:ext cx="1756800" cy="494507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9BC6E4E-BCF0-6B40-B0F5-77F07DA1D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/>
            <a:r>
              <a:rPr lang="nl-NL" sz="1200">
                <a:latin typeface="Abadi MT Pro" panose="020B0802020104020204" pitchFamily="34" charset="0"/>
              </a:rPr>
              <a:t>© EIPA 20xx</a:t>
            </a:r>
            <a:endParaRPr lang="nl-NL" sz="1100"/>
          </a:p>
        </p:txBody>
      </p:sp>
    </p:spTree>
    <p:extLst>
      <p:ext uri="{BB962C8B-B14F-4D97-AF65-F5344CB8AC3E}">
        <p14:creationId xmlns:p14="http://schemas.microsoft.com/office/powerpoint/2010/main" val="1406731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mal slide bright - EIPA.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89E00562-26CA-5F4A-A4E2-DDC916D69E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173044"/>
            <a:ext cx="11160124" cy="4172193"/>
          </a:xfrm>
          <a:prstGeom prst="rect">
            <a:avLst/>
          </a:prstGeom>
        </p:spPr>
        <p:txBody>
          <a:bodyPr lIns="540000" tIns="360000" rIns="0" bIns="0">
            <a:normAutofit/>
          </a:bodyPr>
          <a:lstStyle>
            <a:lvl1pPr marL="0" indent="0">
              <a:buFontTx/>
              <a:buNone/>
              <a:defRPr sz="2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C87945A-D14E-E144-ABD6-E0E81C97F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12762"/>
            <a:ext cx="11160123" cy="1660281"/>
          </a:xfrm>
          <a:prstGeom prst="rect">
            <a:avLst/>
          </a:prstGeom>
        </p:spPr>
        <p:txBody>
          <a:bodyPr lIns="540000" tIns="0" rIns="540000" bIns="0">
            <a:normAutofit/>
          </a:bodyPr>
          <a:lstStyle>
            <a:lvl1pPr>
              <a:defRPr sz="3500" b="1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6E03200-47E7-AA46-B91C-5999F7FDE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2060" y="6345151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BB3576-970C-49AF-BF1A-1017DCDDD5BE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7" name="Picture 8" descr="Logo&#10;&#10;Description automatically generated">
            <a:extLst>
              <a:ext uri="{FF2B5EF4-FFF2-40B4-BE49-F238E27FC236}">
                <a16:creationId xmlns:a16="http://schemas.microsoft.com/office/drawing/2014/main" id="{E728ADD0-009C-1440-BAE9-F16E1CA9E2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655" y="6226748"/>
            <a:ext cx="1756800" cy="494507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DBE68A2-DEC9-1B49-9178-E3455D877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/>
            <a:r>
              <a:rPr lang="nl-NL" sz="1200">
                <a:latin typeface="Abadi MT Pro" panose="020B0802020104020204" pitchFamily="34" charset="0"/>
              </a:rPr>
              <a:t>© EIPA 20xx</a:t>
            </a:r>
            <a:endParaRPr lang="nl-NL" sz="1100"/>
          </a:p>
        </p:txBody>
      </p:sp>
    </p:spTree>
    <p:extLst>
      <p:ext uri="{BB962C8B-B14F-4D97-AF65-F5344CB8AC3E}">
        <p14:creationId xmlns:p14="http://schemas.microsoft.com/office/powerpoint/2010/main" val="2967140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mal slide dark - EIPA.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63D0BA74-3100-B745-A4EB-B746E7C6F5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173044"/>
            <a:ext cx="11160124" cy="4172193"/>
          </a:xfrm>
          <a:prstGeom prst="rect">
            <a:avLst/>
          </a:prstGeom>
        </p:spPr>
        <p:txBody>
          <a:bodyPr lIns="540000" tIns="360000" rIns="0" bIns="0">
            <a:normAutofit/>
          </a:bodyPr>
          <a:lstStyle>
            <a:lvl1pPr marL="0" indent="0">
              <a:buFontTx/>
              <a:buNone/>
              <a:defRPr sz="2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E204E1A-65F2-5549-B9DF-A03E348A3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12762"/>
            <a:ext cx="11160123" cy="1660281"/>
          </a:xfrm>
          <a:prstGeom prst="rect">
            <a:avLst/>
          </a:prstGeom>
        </p:spPr>
        <p:txBody>
          <a:bodyPr lIns="540000" tIns="0" rIns="540000" bIns="0">
            <a:normAutofit/>
          </a:bodyPr>
          <a:lstStyle>
            <a:lvl1pPr>
              <a:defRPr sz="3500"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7B8DDA6-6329-7245-93D0-FE4910DEB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2060" y="6345151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fld id="{8EBB3576-970C-49AF-BF1A-1017DCDDD5BE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642E1A4-C41B-0742-9BBD-2C846A9972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655" y="6243638"/>
            <a:ext cx="1756800" cy="477617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9F82B8E-F178-4547-B6F1-4BBC2F265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algn="r"/>
            <a:r>
              <a:rPr lang="nl-NL" sz="1200">
                <a:latin typeface="Abadi MT Pro" panose="020B0802020104020204" pitchFamily="34" charset="0"/>
              </a:rPr>
              <a:t>© EIPA 20xx</a:t>
            </a:r>
            <a:endParaRPr lang="nl-NL" sz="1100"/>
          </a:p>
        </p:txBody>
      </p:sp>
    </p:spTree>
    <p:extLst>
      <p:ext uri="{BB962C8B-B14F-4D97-AF65-F5344CB8AC3E}">
        <p14:creationId xmlns:p14="http://schemas.microsoft.com/office/powerpoint/2010/main" val="232613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- EIPA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27A4C14D-FF4E-914C-A471-FE2CB6279D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41432"/>
            <a:ext cx="7185811" cy="2315910"/>
          </a:xfrm>
          <a:prstGeom prst="rect">
            <a:avLst/>
          </a:prstGeom>
        </p:spPr>
        <p:txBody>
          <a:bodyPr lIns="540000" tIns="0" rIns="54000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endParaRPr lang="nl-NL" dirty="0"/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86689EF7-EDA8-3040-843C-C6C679C528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201" y="3429000"/>
            <a:ext cx="7187012" cy="1196788"/>
          </a:xfrm>
          <a:prstGeom prst="rect">
            <a:avLst/>
          </a:prstGeom>
        </p:spPr>
        <p:txBody>
          <a:bodyPr lIns="540000" tIns="0" rIns="54000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aseline="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C676E7F-929D-6044-BF83-672A1E122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2060" y="6345151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fld id="{8EBB3576-970C-49AF-BF1A-1017DCDDD5BE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61AE979-D9ED-6849-9790-8E4CE7B35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655" y="6243638"/>
            <a:ext cx="1756800" cy="477617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84265AFB-F33A-8149-AD45-7CF77574D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l-NL" sz="1200" dirty="0">
                <a:latin typeface="Abadi MT Pro" panose="020B0802020104020204" pitchFamily="34" charset="0"/>
              </a:rPr>
              <a:t>© EIPA 20xx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2581622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right - EIP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hlinkClick r:id="rId3"/>
            <a:extLst>
              <a:ext uri="{FF2B5EF4-FFF2-40B4-BE49-F238E27FC236}">
                <a16:creationId xmlns:a16="http://schemas.microsoft.com/office/drawing/2014/main" id="{6C02C52E-64E8-B84A-8A67-41A866F3D4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55865" y="4663440"/>
            <a:ext cx="325269" cy="325269"/>
          </a:xfrm>
          <a:prstGeom prst="rect">
            <a:avLst/>
          </a:prstGeom>
        </p:spPr>
      </p:pic>
      <p:pic>
        <p:nvPicPr>
          <p:cNvPr id="3" name="Graphic 2">
            <a:hlinkClick r:id="rId6"/>
            <a:extLst>
              <a:ext uri="{FF2B5EF4-FFF2-40B4-BE49-F238E27FC236}">
                <a16:creationId xmlns:a16="http://schemas.microsoft.com/office/drawing/2014/main" id="{577FBFB2-C138-A443-A5E9-1B4F5FC8A7D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07532" y="4663440"/>
            <a:ext cx="325269" cy="325269"/>
          </a:xfrm>
          <a:prstGeom prst="rect">
            <a:avLst/>
          </a:prstGeom>
        </p:spPr>
      </p:pic>
      <p:pic>
        <p:nvPicPr>
          <p:cNvPr id="4" name="Graphic 3">
            <a:hlinkClick r:id="rId9"/>
            <a:extLst>
              <a:ext uri="{FF2B5EF4-FFF2-40B4-BE49-F238E27FC236}">
                <a16:creationId xmlns:a16="http://schemas.microsoft.com/office/drawing/2014/main" id="{9FF0EBB6-75C8-E144-B243-D62BE3A2B2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10867" y="4663440"/>
            <a:ext cx="325269" cy="325269"/>
          </a:xfrm>
          <a:prstGeom prst="rect">
            <a:avLst/>
          </a:prstGeom>
        </p:spPr>
      </p:pic>
      <p:pic>
        <p:nvPicPr>
          <p:cNvPr id="5" name="Graphic 4">
            <a:hlinkClick r:id="rId12"/>
            <a:extLst>
              <a:ext uri="{FF2B5EF4-FFF2-40B4-BE49-F238E27FC236}">
                <a16:creationId xmlns:a16="http://schemas.microsoft.com/office/drawing/2014/main" id="{5C82DE63-5E8A-4245-B9FC-18451394CFD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59200" y="4663440"/>
            <a:ext cx="325269" cy="3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86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 - EIP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hlinkClick r:id="rId3"/>
            <a:extLst>
              <a:ext uri="{FF2B5EF4-FFF2-40B4-BE49-F238E27FC236}">
                <a16:creationId xmlns:a16="http://schemas.microsoft.com/office/drawing/2014/main" id="{16C03C8A-2A96-7D44-A83C-C67B0860A6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55865" y="4663440"/>
            <a:ext cx="325269" cy="325269"/>
          </a:xfrm>
          <a:prstGeom prst="rect">
            <a:avLst/>
          </a:prstGeom>
        </p:spPr>
      </p:pic>
      <p:pic>
        <p:nvPicPr>
          <p:cNvPr id="15" name="Graphic 14">
            <a:hlinkClick r:id="rId6"/>
            <a:extLst>
              <a:ext uri="{FF2B5EF4-FFF2-40B4-BE49-F238E27FC236}">
                <a16:creationId xmlns:a16="http://schemas.microsoft.com/office/drawing/2014/main" id="{453DAF1B-F9B8-7A4A-9050-D0F58D7EE4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07532" y="4663440"/>
            <a:ext cx="325269" cy="325269"/>
          </a:xfrm>
          <a:prstGeom prst="rect">
            <a:avLst/>
          </a:prstGeom>
        </p:spPr>
      </p:pic>
      <p:pic>
        <p:nvPicPr>
          <p:cNvPr id="17" name="Graphic 16">
            <a:hlinkClick r:id="rId9"/>
            <a:extLst>
              <a:ext uri="{FF2B5EF4-FFF2-40B4-BE49-F238E27FC236}">
                <a16:creationId xmlns:a16="http://schemas.microsoft.com/office/drawing/2014/main" id="{BB0181C5-0702-474A-AB3F-9ADC47802E3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10867" y="4663440"/>
            <a:ext cx="325269" cy="325269"/>
          </a:xfrm>
          <a:prstGeom prst="rect">
            <a:avLst/>
          </a:prstGeom>
        </p:spPr>
      </p:pic>
      <p:pic>
        <p:nvPicPr>
          <p:cNvPr id="19" name="Graphic 18">
            <a:hlinkClick r:id="rId12"/>
            <a:extLst>
              <a:ext uri="{FF2B5EF4-FFF2-40B4-BE49-F238E27FC236}">
                <a16:creationId xmlns:a16="http://schemas.microsoft.com/office/drawing/2014/main" id="{251E9B84-A130-5D4E-8AEC-466F6764753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59200" y="4663440"/>
            <a:ext cx="325269" cy="3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93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right - EIPA.e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hlinkClick r:id="rId3"/>
            <a:extLst>
              <a:ext uri="{FF2B5EF4-FFF2-40B4-BE49-F238E27FC236}">
                <a16:creationId xmlns:a16="http://schemas.microsoft.com/office/drawing/2014/main" id="{6770BD87-8EAA-5C44-B039-B65F56ECA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55865" y="4663440"/>
            <a:ext cx="325269" cy="325269"/>
          </a:xfrm>
          <a:prstGeom prst="rect">
            <a:avLst/>
          </a:prstGeom>
        </p:spPr>
      </p:pic>
      <p:pic>
        <p:nvPicPr>
          <p:cNvPr id="3" name="Graphic 2">
            <a:hlinkClick r:id="rId6"/>
            <a:extLst>
              <a:ext uri="{FF2B5EF4-FFF2-40B4-BE49-F238E27FC236}">
                <a16:creationId xmlns:a16="http://schemas.microsoft.com/office/drawing/2014/main" id="{9E53CAAD-895C-4A45-B5DC-3B78E7BF06A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07532" y="4663440"/>
            <a:ext cx="325269" cy="325269"/>
          </a:xfrm>
          <a:prstGeom prst="rect">
            <a:avLst/>
          </a:prstGeom>
        </p:spPr>
      </p:pic>
      <p:pic>
        <p:nvPicPr>
          <p:cNvPr id="4" name="Graphic 3">
            <a:hlinkClick r:id="rId9"/>
            <a:extLst>
              <a:ext uri="{FF2B5EF4-FFF2-40B4-BE49-F238E27FC236}">
                <a16:creationId xmlns:a16="http://schemas.microsoft.com/office/drawing/2014/main" id="{EE0CB25C-9A8F-1548-B7B9-BB45C18DC6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10867" y="4663440"/>
            <a:ext cx="325269" cy="325269"/>
          </a:xfrm>
          <a:prstGeom prst="rect">
            <a:avLst/>
          </a:prstGeom>
        </p:spPr>
      </p:pic>
      <p:pic>
        <p:nvPicPr>
          <p:cNvPr id="5" name="Graphic 4">
            <a:hlinkClick r:id="rId12"/>
            <a:extLst>
              <a:ext uri="{FF2B5EF4-FFF2-40B4-BE49-F238E27FC236}">
                <a16:creationId xmlns:a16="http://schemas.microsoft.com/office/drawing/2014/main" id="{03734032-B09E-7744-8DDB-E3FD5EFE80A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59200" y="4663440"/>
            <a:ext cx="325269" cy="3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9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 - EIPA.e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hlinkClick r:id="rId3"/>
            <a:extLst>
              <a:ext uri="{FF2B5EF4-FFF2-40B4-BE49-F238E27FC236}">
                <a16:creationId xmlns:a16="http://schemas.microsoft.com/office/drawing/2014/main" id="{856678A1-E75C-604F-AF33-2B83A2318C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55865" y="4663440"/>
            <a:ext cx="325269" cy="325269"/>
          </a:xfrm>
          <a:prstGeom prst="rect">
            <a:avLst/>
          </a:prstGeom>
        </p:spPr>
      </p:pic>
      <p:pic>
        <p:nvPicPr>
          <p:cNvPr id="3" name="Graphic 2">
            <a:hlinkClick r:id="rId6"/>
            <a:extLst>
              <a:ext uri="{FF2B5EF4-FFF2-40B4-BE49-F238E27FC236}">
                <a16:creationId xmlns:a16="http://schemas.microsoft.com/office/drawing/2014/main" id="{4E26FEE1-BCD1-FD4C-B5C8-EFD2DB11209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07532" y="4663440"/>
            <a:ext cx="325269" cy="325269"/>
          </a:xfrm>
          <a:prstGeom prst="rect">
            <a:avLst/>
          </a:prstGeom>
        </p:spPr>
      </p:pic>
      <p:pic>
        <p:nvPicPr>
          <p:cNvPr id="4" name="Graphic 3">
            <a:hlinkClick r:id="rId9"/>
            <a:extLst>
              <a:ext uri="{FF2B5EF4-FFF2-40B4-BE49-F238E27FC236}">
                <a16:creationId xmlns:a16="http://schemas.microsoft.com/office/drawing/2014/main" id="{1BA46E91-F1ED-2D47-94A2-022C7F8BCD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10867" y="4663440"/>
            <a:ext cx="325269" cy="325269"/>
          </a:xfrm>
          <a:prstGeom prst="rect">
            <a:avLst/>
          </a:prstGeom>
        </p:spPr>
      </p:pic>
      <p:pic>
        <p:nvPicPr>
          <p:cNvPr id="5" name="Graphic 4">
            <a:hlinkClick r:id="rId12"/>
            <a:extLst>
              <a:ext uri="{FF2B5EF4-FFF2-40B4-BE49-F238E27FC236}">
                <a16:creationId xmlns:a16="http://schemas.microsoft.com/office/drawing/2014/main" id="{735708C1-2B2E-614E-98FD-550D34804D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59200" y="4663440"/>
            <a:ext cx="325269" cy="3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0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right- EIPA.eu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3911417F-F6E7-B94F-9C62-F47D11730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41432"/>
            <a:ext cx="7185811" cy="2315910"/>
          </a:xfrm>
          <a:prstGeom prst="rect">
            <a:avLst/>
          </a:prstGeom>
        </p:spPr>
        <p:txBody>
          <a:bodyPr lIns="540000" tIns="0" rIns="54000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endParaRPr lang="nl-NL" dirty="0"/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6D9A7EFA-8CB8-8847-AFCD-64F878DBD2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201" y="3429000"/>
            <a:ext cx="7187012" cy="1196788"/>
          </a:xfrm>
          <a:prstGeom prst="rect">
            <a:avLst/>
          </a:prstGeom>
        </p:spPr>
        <p:txBody>
          <a:bodyPr lIns="540000" tIns="0" rIns="54000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aseline="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3508C61-FCE9-5C4D-8FD8-88C6E1EF5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2060" y="6345151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BB3576-970C-49AF-BF1A-1017DCDDD5BE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Picture 8" descr="Logo&#10;&#10;Description automatically generated">
            <a:extLst>
              <a:ext uri="{FF2B5EF4-FFF2-40B4-BE49-F238E27FC236}">
                <a16:creationId xmlns:a16="http://schemas.microsoft.com/office/drawing/2014/main" id="{82A4ABFE-5FB9-6442-8907-2D496781B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655" y="6226748"/>
            <a:ext cx="1756800" cy="494507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158B83D4-2B4F-8F4F-B1E6-4A5C17A91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z="1200" dirty="0">
                <a:latin typeface="Abadi MT Pro" panose="020B0802020104020204" pitchFamily="34" charset="0"/>
              </a:rPr>
              <a:t>© EIPA 20xx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2816144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- EIPA.eu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22404487-D7F4-D04B-9B77-8EF8CAE972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41432"/>
            <a:ext cx="7185811" cy="2315910"/>
          </a:xfrm>
          <a:prstGeom prst="rect">
            <a:avLst/>
          </a:prstGeom>
        </p:spPr>
        <p:txBody>
          <a:bodyPr lIns="540000" tIns="0" rIns="540000" bIns="0"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endParaRPr lang="nl-NL" dirty="0"/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BCB29352-AA4B-3C4B-B0C7-07D6EE066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201" y="3429000"/>
            <a:ext cx="7187012" cy="1196788"/>
          </a:xfrm>
          <a:prstGeom prst="rect">
            <a:avLst/>
          </a:prstGeom>
        </p:spPr>
        <p:txBody>
          <a:bodyPr lIns="540000" tIns="0" rIns="54000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aseline="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755A971-74CC-F046-B39D-0510B75A4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2060" y="6345151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fld id="{8EBB3576-970C-49AF-BF1A-1017DCDDD5BE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B41E440-AEEF-0C4C-9E08-3DECE6125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655" y="6243638"/>
            <a:ext cx="1756800" cy="477617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03005CE8-C40F-8D46-8741-51121AB1A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algn="r"/>
            <a:r>
              <a:rPr lang="nl-NL" sz="1200" dirty="0">
                <a:latin typeface="Abadi MT Pro" panose="020B0802020104020204" pitchFamily="34" charset="0"/>
              </a:rPr>
              <a:t>© EIPA 20xx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784119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 bright - EIPA 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64305-03B0-174C-92EB-EAD2FA52F0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12762"/>
            <a:ext cx="4732467" cy="1153668"/>
          </a:xfrm>
          <a:prstGeom prst="rect">
            <a:avLst/>
          </a:prstGeom>
        </p:spPr>
        <p:txBody>
          <a:bodyPr lIns="540000" tIns="0" rIns="540000" bIns="0">
            <a:normAutofit/>
          </a:bodyPr>
          <a:lstStyle>
            <a:lvl1pPr>
              <a:defRPr sz="3500" b="1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Index </a:t>
            </a:r>
            <a:br>
              <a:rPr lang="nl-NL" dirty="0"/>
            </a:br>
            <a:r>
              <a:rPr lang="nl-NL" dirty="0"/>
              <a:t>(click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188E8F-BEDF-AB44-8CB4-4C7E8D3BB7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666430"/>
            <a:ext cx="11160124" cy="4678808"/>
          </a:xfrm>
          <a:prstGeom prst="rect">
            <a:avLst/>
          </a:prstGeom>
        </p:spPr>
        <p:txBody>
          <a:bodyPr lIns="540000" tIns="360000" rIns="0" bIns="0">
            <a:normAutofit/>
          </a:bodyPr>
          <a:lstStyle>
            <a:lvl1pPr>
              <a:defRPr sz="2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 Item 1</a:t>
            </a:r>
          </a:p>
          <a:p>
            <a:pPr lvl="0"/>
            <a:r>
              <a:rPr lang="nl-NL" dirty="0"/>
              <a:t> Item 2</a:t>
            </a:r>
          </a:p>
          <a:p>
            <a:pPr lvl="0"/>
            <a:r>
              <a:rPr lang="nl-NL" dirty="0"/>
              <a:t> Item 3</a:t>
            </a:r>
          </a:p>
          <a:p>
            <a:pPr lvl="0"/>
            <a:r>
              <a:rPr lang="nl-NL" dirty="0"/>
              <a:t> Item 4</a:t>
            </a:r>
          </a:p>
          <a:p>
            <a:pPr lvl="0"/>
            <a:r>
              <a:rPr lang="nl-NL" dirty="0"/>
              <a:t> Item 5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FA61D9E-78C0-8C4A-9CFB-4DDEC1E9A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2060" y="6345151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BB3576-970C-49AF-BF1A-1017DCDDD5BE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Picture 8" descr="Logo&#10;&#10;Description automatically generated">
            <a:extLst>
              <a:ext uri="{FF2B5EF4-FFF2-40B4-BE49-F238E27FC236}">
                <a16:creationId xmlns:a16="http://schemas.microsoft.com/office/drawing/2014/main" id="{07248A17-47AE-8E49-A899-1B194FACF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655" y="6226748"/>
            <a:ext cx="1756800" cy="494507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A92ECF-5D35-884F-898C-458607571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z="1200" dirty="0">
                <a:latin typeface="Abadi MT Pro" panose="020B0802020104020204" pitchFamily="34" charset="0"/>
              </a:rPr>
              <a:t>© EIPA 20xx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22124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dark - EIPA 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64822BC-935C-AD4A-B732-480CEA1D4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12762"/>
            <a:ext cx="4582155" cy="1153668"/>
          </a:xfrm>
          <a:prstGeom prst="rect">
            <a:avLst/>
          </a:prstGeom>
        </p:spPr>
        <p:txBody>
          <a:bodyPr lIns="540000" tIns="0" rIns="540000" bIns="0">
            <a:normAutofit/>
          </a:bodyPr>
          <a:lstStyle>
            <a:lvl1pPr>
              <a:defRPr sz="3500"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Index </a:t>
            </a:r>
            <a:br>
              <a:rPr lang="nl-NL" dirty="0"/>
            </a:br>
            <a:r>
              <a:rPr lang="nl-NL" dirty="0"/>
              <a:t>(click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)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BC9838F-DC25-0641-89F8-4C2B8BB24A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666430"/>
            <a:ext cx="11160124" cy="4678808"/>
          </a:xfrm>
          <a:prstGeom prst="rect">
            <a:avLst/>
          </a:prstGeom>
        </p:spPr>
        <p:txBody>
          <a:bodyPr lIns="540000" tIns="360000" rIns="0" bIns="0">
            <a:normAutofit/>
          </a:bodyPr>
          <a:lstStyle>
            <a:lvl1pPr>
              <a:defRPr sz="2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Item 1</a:t>
            </a:r>
          </a:p>
          <a:p>
            <a:pPr lvl="0"/>
            <a:r>
              <a:rPr lang="nl-NL" dirty="0"/>
              <a:t> Item 2</a:t>
            </a:r>
          </a:p>
          <a:p>
            <a:pPr lvl="0"/>
            <a:r>
              <a:rPr lang="nl-NL" dirty="0"/>
              <a:t> Item 3</a:t>
            </a:r>
          </a:p>
          <a:p>
            <a:pPr lvl="0"/>
            <a:r>
              <a:rPr lang="nl-NL" dirty="0"/>
              <a:t> Item 4</a:t>
            </a:r>
          </a:p>
          <a:p>
            <a:pPr lvl="0"/>
            <a:r>
              <a:rPr lang="nl-NL" dirty="0"/>
              <a:t> Item 5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4343F3F-E0B1-4643-9834-2F66F699A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2060" y="6345151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fld id="{8EBB3576-970C-49AF-BF1A-1017DCDDD5BE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6FA50AF-382E-8E48-95EA-E346ED6BBA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655" y="6243638"/>
            <a:ext cx="1756800" cy="477617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E4D59F79-405E-514D-B1EA-E5A2347F5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algn="r"/>
            <a:r>
              <a:rPr lang="nl-NL" sz="1200" dirty="0">
                <a:latin typeface="Abadi MT Pro" panose="020B0802020104020204" pitchFamily="34" charset="0"/>
              </a:rPr>
              <a:t>© EIPA 20xx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205594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mal slide bright - EIP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316BAB5-C354-DF4D-AFF5-617744DE4E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407738"/>
            <a:ext cx="11160124" cy="4937499"/>
          </a:xfrm>
          <a:prstGeom prst="rect">
            <a:avLst/>
          </a:prstGeom>
        </p:spPr>
        <p:txBody>
          <a:bodyPr lIns="540000" tIns="360000" rIns="0" bIns="0">
            <a:normAutofit/>
          </a:bodyPr>
          <a:lstStyle>
            <a:lvl1pPr marL="0" indent="0">
              <a:buFontTx/>
              <a:buNone/>
              <a:defRPr sz="2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E3B8BBC-0BA0-9846-93E5-30A11AB215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12763"/>
            <a:ext cx="11160123" cy="883776"/>
          </a:xfrm>
          <a:prstGeom prst="rect">
            <a:avLst/>
          </a:prstGeom>
        </p:spPr>
        <p:txBody>
          <a:bodyPr lIns="540000" tIns="0" rIns="540000" bIns="0">
            <a:normAutofit/>
          </a:bodyPr>
          <a:lstStyle>
            <a:lvl1pPr>
              <a:defRPr sz="3500" b="1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624E339-4063-4841-B420-60D156B89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2060" y="6345151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BB3576-970C-49AF-BF1A-1017DCDDD5BE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0534841-8E78-6C47-8CA2-B64D7C357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655" y="6226748"/>
            <a:ext cx="1756800" cy="494507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65A3141D-21E8-C149-963B-E4A9F721E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/>
            <a:r>
              <a:rPr lang="nl-NL" sz="1200" dirty="0">
                <a:latin typeface="Abadi MT Pro" panose="020B0802020104020204" pitchFamily="34" charset="0"/>
              </a:rPr>
              <a:t>© EIPA 20xx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64011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mal slide dark - EI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A7B6E5CC-26EC-144B-A91E-E77495161D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424364"/>
            <a:ext cx="11160124" cy="4920873"/>
          </a:xfrm>
          <a:prstGeom prst="rect">
            <a:avLst/>
          </a:prstGeom>
        </p:spPr>
        <p:txBody>
          <a:bodyPr lIns="540000" tIns="360000" rIns="0" bIns="0">
            <a:normAutofit/>
          </a:bodyPr>
          <a:lstStyle>
            <a:lvl1pPr marL="0" indent="0">
              <a:buFontTx/>
              <a:buNone/>
              <a:defRPr sz="2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AB13EAD-233A-0B4C-8042-2CE2BB759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12763"/>
            <a:ext cx="11160123" cy="900402"/>
          </a:xfrm>
          <a:prstGeom prst="rect">
            <a:avLst/>
          </a:prstGeom>
        </p:spPr>
        <p:txBody>
          <a:bodyPr lIns="540000" tIns="0" rIns="540000" bIns="0">
            <a:normAutofit/>
          </a:bodyPr>
          <a:lstStyle>
            <a:lvl1pPr>
              <a:defRPr sz="3500"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65C2C8D-537E-C64B-8987-7770BEB08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2060" y="6345151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fld id="{8EBB3576-970C-49AF-BF1A-1017DCDDD5BE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D27962E-DCCB-D041-A4D9-9A3D199707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655" y="6243638"/>
            <a:ext cx="1756800" cy="477617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7260FF1-7D42-4242-A8F9-7DEF2ED7D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l-NL" sz="1200" dirty="0">
                <a:latin typeface="Abadi MT Pro" panose="020B0802020104020204" pitchFamily="34" charset="0"/>
              </a:rPr>
              <a:t>© EIPA 20xx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84991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ight - EIPA 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188E8F-BEDF-AB44-8CB4-4C7E8D3BB7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99290" y="512763"/>
            <a:ext cx="6676773" cy="5832476"/>
          </a:xfrm>
          <a:prstGeom prst="rect">
            <a:avLst/>
          </a:prstGeom>
        </p:spPr>
        <p:txBody>
          <a:bodyPr wrap="square" lIns="360000" tIns="0" rIns="0" bIns="0" anchor="ctr">
            <a:normAutofit/>
          </a:bodyPr>
          <a:lstStyle>
            <a:lvl1pPr marL="0" indent="0">
              <a:buFontTx/>
              <a:buNone/>
              <a:defRPr sz="35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2980865-6089-1046-9AA5-395D5A69ABE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5938" y="512763"/>
            <a:ext cx="4483352" cy="5832476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r">
              <a:buFontTx/>
              <a:buNone/>
              <a:defRPr sz="9600" b="1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01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77F4C0D-A8A2-704B-A6AC-57369C37F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2060" y="6345151"/>
            <a:ext cx="40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BB3576-970C-49AF-BF1A-1017DCDDD5BE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0654180E-BF9B-F14F-8F6E-CD1C3DA8EC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655" y="6226748"/>
            <a:ext cx="1756800" cy="494507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C1D6EEA-0F53-0248-B4CA-5B32C2E1E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6080" y="6356350"/>
            <a:ext cx="2087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/>
            <a:r>
              <a:rPr lang="nl-NL" sz="1200" dirty="0">
                <a:latin typeface="Abadi MT Pro" panose="020B0802020104020204" pitchFamily="34" charset="0"/>
              </a:rPr>
              <a:t>© EIPA 20xx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44893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7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72A45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72A45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72A45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72A45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2A45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2A45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55">
          <p15:clr>
            <a:srgbClr val="F26B43"/>
          </p15:clr>
        </p15:guide>
        <p15:guide id="2" orient="horz" pos="3997">
          <p15:clr>
            <a:srgbClr val="F26B43"/>
          </p15:clr>
        </p15:guide>
        <p15:guide id="3" orient="horz" pos="323">
          <p15:clr>
            <a:srgbClr val="F26B43"/>
          </p15:clr>
        </p15:guide>
        <p15:guide id="4" pos="3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lorenzo.bernardini@uni.lu" TargetMode="Externa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31631F-A49C-A541-9FFD-C7D63555B5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8634" y="1649688"/>
            <a:ext cx="7713349" cy="3558624"/>
          </a:xfrm>
        </p:spPr>
        <p:txBody>
          <a:bodyPr/>
          <a:lstStyle/>
          <a:p>
            <a:pPr algn="ctr"/>
            <a:r>
              <a:rPr lang="en-GB" sz="3200" dirty="0">
                <a:latin typeface="Abadi"/>
                <a:ea typeface="+mn-lt"/>
                <a:cs typeface="+mn-lt"/>
              </a:rPr>
              <a:t>Presumption of innocence – Lights and Shadows</a:t>
            </a:r>
          </a:p>
          <a:p>
            <a:pPr algn="ctr"/>
            <a:endParaRPr lang="en-GB" sz="1800" i="1" dirty="0">
              <a:latin typeface="Abadi"/>
              <a:ea typeface="+mn-lt"/>
              <a:cs typeface="+mn-lt"/>
            </a:endParaRPr>
          </a:p>
          <a:p>
            <a:pPr algn="ctr"/>
            <a:r>
              <a:rPr lang="en-GB" sz="1800" b="0" dirty="0">
                <a:latin typeface="Abadi"/>
                <a:ea typeface="+mn-lt"/>
                <a:cs typeface="+mn-lt"/>
              </a:rPr>
              <a:t>Online, 3 July 2025</a:t>
            </a:r>
          </a:p>
          <a:p>
            <a:pPr algn="ctr"/>
            <a:endParaRPr lang="en-GB" sz="1800" i="1" dirty="0">
              <a:latin typeface="Abadi"/>
              <a:ea typeface="+mn-lt"/>
              <a:cs typeface="+mn-lt"/>
            </a:endParaRPr>
          </a:p>
          <a:p>
            <a:pPr algn="ctr"/>
            <a:r>
              <a:rPr lang="en-GB" sz="1800" dirty="0" err="1">
                <a:latin typeface="Abadi"/>
                <a:ea typeface="+mn-lt"/>
                <a:cs typeface="+mn-lt"/>
              </a:rPr>
              <a:t>Dr.</a:t>
            </a:r>
            <a:r>
              <a:rPr lang="en-GB" sz="1800" dirty="0">
                <a:latin typeface="Abadi"/>
                <a:ea typeface="+mn-lt"/>
                <a:cs typeface="+mn-lt"/>
              </a:rPr>
              <a:t> Lorenzo </a:t>
            </a:r>
            <a:r>
              <a:rPr lang="en-GB" sz="1800" dirty="0" err="1">
                <a:latin typeface="Abadi"/>
                <a:ea typeface="+mn-lt"/>
                <a:cs typeface="+mn-lt"/>
              </a:rPr>
              <a:t>Bernardini</a:t>
            </a:r>
            <a:endParaRPr lang="en-GB" sz="1800" dirty="0">
              <a:latin typeface="Abadi"/>
              <a:ea typeface="+mn-lt"/>
              <a:cs typeface="+mn-lt"/>
            </a:endParaRPr>
          </a:p>
          <a:p>
            <a:pPr algn="ctr"/>
            <a:r>
              <a:rPr lang="en-GB" sz="1800" b="0" dirty="0">
                <a:latin typeface="Abadi"/>
                <a:ea typeface="+mn-lt"/>
                <a:cs typeface="+mn-lt"/>
              </a:rPr>
              <a:t>Postdoctoral Researcher in Criminal Law,</a:t>
            </a:r>
            <a:br>
              <a:rPr lang="en-GB" sz="1800" b="0" dirty="0">
                <a:latin typeface="Abadi"/>
                <a:ea typeface="+mn-lt"/>
                <a:cs typeface="+mn-lt"/>
              </a:rPr>
            </a:br>
            <a:r>
              <a:rPr lang="en-GB" sz="1800" b="0" dirty="0">
                <a:latin typeface="Abadi"/>
                <a:ea typeface="+mn-lt"/>
                <a:cs typeface="+mn-lt"/>
              </a:rPr>
              <a:t>University of Luxembourg</a:t>
            </a:r>
          </a:p>
        </p:txBody>
      </p:sp>
      <p:pic>
        <p:nvPicPr>
          <p:cNvPr id="1026" name="Picture 2" descr="Press - University of Luxembourg">
            <a:extLst>
              <a:ext uri="{FF2B5EF4-FFF2-40B4-BE49-F238E27FC236}">
                <a16:creationId xmlns:a16="http://schemas.microsoft.com/office/drawing/2014/main" id="{F5258B92-1B81-A5E3-BE2D-CF52466B9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78" y="261722"/>
            <a:ext cx="1098550" cy="9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y Programme Overview - University of Luxembourg">
            <a:extLst>
              <a:ext uri="{FF2B5EF4-FFF2-40B4-BE49-F238E27FC236}">
                <a16:creationId xmlns:a16="http://schemas.microsoft.com/office/drawing/2014/main" id="{C5A1A135-0E58-7EFC-3B36-55FD1936E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308" y="380088"/>
            <a:ext cx="2099952" cy="69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5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0A068-FC85-5F60-8B7E-A0979A5E0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13F03-C8C3-DF37-2BB1-1A34C0D6BECE}"/>
              </a:ext>
            </a:extLst>
          </p:cNvPr>
          <p:cNvSpPr/>
          <p:nvPr/>
        </p:nvSpPr>
        <p:spPr>
          <a:xfrm>
            <a:off x="657195" y="2380875"/>
            <a:ext cx="10880930" cy="119359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8217240-2C49-A48E-64E9-9B42FC00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59771"/>
            <a:ext cx="11160123" cy="13783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badi" panose="020B0604020104020204" pitchFamily="34" charset="0"/>
              </a:rPr>
              <a:t>The pre-trial detention and the principle of presumption of innocence – Lack of harmonization?</a:t>
            </a:r>
            <a:endParaRPr lang="en-LU" sz="3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5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0AED4-059B-7CC3-573F-1A315A650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16EADD4-725C-BD1E-BB93-23534625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2762"/>
            <a:ext cx="11160123" cy="988779"/>
          </a:xfrm>
        </p:spPr>
        <p:txBody>
          <a:bodyPr>
            <a:normAutofit/>
          </a:bodyPr>
          <a:lstStyle/>
          <a:p>
            <a:r>
              <a:rPr lang="en-LU" sz="3200" dirty="0">
                <a:latin typeface="Abadi" panose="020B0604020104020204" pitchFamily="34" charset="0"/>
              </a:rPr>
              <a:t>Pre-trial detention and presumption of innocence </a:t>
            </a:r>
            <a:br>
              <a:rPr lang="en-LU" sz="3200" dirty="0">
                <a:latin typeface="Abadi" panose="020B0604020104020204" pitchFamily="34" charset="0"/>
              </a:rPr>
            </a:br>
            <a:r>
              <a:rPr lang="en-LU" sz="3200" dirty="0">
                <a:latin typeface="Abadi" panose="020B0604020104020204" pitchFamily="34" charset="0"/>
              </a:rPr>
              <a:t>(Case C-310/18 PPU – Milev)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80E76F6-6AFB-0A5F-0407-7AC041578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405288"/>
            <a:ext cx="11160122" cy="5037845"/>
          </a:xfrm>
        </p:spPr>
        <p:txBody>
          <a:bodyPr>
            <a:normAutofit/>
          </a:bodyPr>
          <a:lstStyle/>
          <a:p>
            <a:r>
              <a:rPr lang="en-US" sz="2300" b="1" dirty="0">
                <a:latin typeface="Abadi" panose="020B0604020104020204" pitchFamily="34" charset="0"/>
              </a:rPr>
              <a:t>The facts</a:t>
            </a:r>
            <a:endParaRPr lang="en-US" sz="2300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 err="1">
                <a:latin typeface="Abadi" panose="020B0604020104020204" pitchFamily="34" charset="0"/>
              </a:rPr>
              <a:t>Mr</a:t>
            </a:r>
            <a:r>
              <a:rPr lang="en-US" sz="2300" dirty="0">
                <a:latin typeface="Abadi" panose="020B0604020104020204" pitchFamily="34" charset="0"/>
              </a:rPr>
              <a:t> </a:t>
            </a:r>
            <a:r>
              <a:rPr lang="en-US" sz="2300" dirty="0" err="1">
                <a:latin typeface="Abadi" panose="020B0604020104020204" pitchFamily="34" charset="0"/>
              </a:rPr>
              <a:t>Milev</a:t>
            </a:r>
            <a:r>
              <a:rPr lang="en-US" sz="2300" dirty="0">
                <a:latin typeface="Abadi" panose="020B0604020104020204" pitchFamily="34" charset="0"/>
              </a:rPr>
              <a:t> is prosecuted in Bulgaria;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He has been </a:t>
            </a:r>
            <a:r>
              <a:rPr lang="en-US" sz="2300" b="1" dirty="0">
                <a:solidFill>
                  <a:srgbClr val="7030A0"/>
                </a:solidFill>
                <a:latin typeface="Abadi" panose="020B0604020104020204" pitchFamily="34" charset="0"/>
              </a:rPr>
              <a:t>detained on remand</a:t>
            </a:r>
            <a:r>
              <a:rPr lang="en-US" sz="2300" dirty="0">
                <a:latin typeface="Abadi" panose="020B0604020104020204" pitchFamily="34" charset="0"/>
              </a:rPr>
              <a:t>;</a:t>
            </a:r>
            <a:endParaRPr lang="en-US" sz="23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Before the trial court, he </a:t>
            </a:r>
            <a:r>
              <a:rPr lang="en-US" sz="2300" b="1" dirty="0">
                <a:solidFill>
                  <a:srgbClr val="7030A0"/>
                </a:solidFill>
                <a:latin typeface="Abadi" panose="020B0604020104020204" pitchFamily="34" charset="0"/>
              </a:rPr>
              <a:t>applied to be released</a:t>
            </a:r>
            <a:r>
              <a:rPr lang="en-US" sz="2300" dirty="0">
                <a:latin typeface="Abadi" panose="020B0604020104020204" pitchFamily="34" charset="0"/>
              </a:rPr>
              <a:t>.</a:t>
            </a:r>
            <a:endParaRPr lang="en-US" sz="2300" b="1" dirty="0">
              <a:latin typeface="Abadi" panose="020B0604020104020204" pitchFamily="34" charset="0"/>
            </a:endParaRPr>
          </a:p>
          <a:p>
            <a:r>
              <a:rPr lang="en-US" sz="2300" b="1" dirty="0">
                <a:latin typeface="Abadi" panose="020B0604020104020204" pitchFamily="34" charset="0"/>
              </a:rPr>
              <a:t>Legal issues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300" dirty="0">
                <a:latin typeface="Abadi" panose="020B0604020104020204" pitchFamily="34" charset="0"/>
              </a:rPr>
              <a:t>Domestic requirement for pre-trial detention (PTD) is the existence of “</a:t>
            </a:r>
            <a:r>
              <a:rPr lang="en-GB" sz="2300" b="1" dirty="0">
                <a:solidFill>
                  <a:srgbClr val="7030A0"/>
                </a:solidFill>
                <a:latin typeface="Abadi" panose="020B0604020104020204" pitchFamily="34" charset="0"/>
              </a:rPr>
              <a:t>reasonable grounds</a:t>
            </a:r>
            <a:r>
              <a:rPr lang="en-GB" sz="2300" dirty="0">
                <a:latin typeface="Abadi" panose="020B0604020104020204" pitchFamily="34" charset="0"/>
              </a:rPr>
              <a:t>” for having committed a criminal offence – is this to be understood as a mere </a:t>
            </a:r>
            <a:r>
              <a:rPr lang="en-GB" sz="2300" b="1" i="1" dirty="0">
                <a:solidFill>
                  <a:srgbClr val="7030A0"/>
                </a:solidFill>
                <a:latin typeface="Abadi" panose="020B0604020104020204" pitchFamily="34" charset="0"/>
              </a:rPr>
              <a:t>prima facie </a:t>
            </a:r>
            <a:r>
              <a:rPr lang="en-GB" sz="2300" b="1" dirty="0">
                <a:solidFill>
                  <a:srgbClr val="7030A0"/>
                </a:solidFill>
                <a:latin typeface="Abadi" panose="020B0604020104020204" pitchFamily="34" charset="0"/>
              </a:rPr>
              <a:t>finding</a:t>
            </a:r>
            <a:r>
              <a:rPr lang="en-GB" sz="2300" dirty="0">
                <a:solidFill>
                  <a:srgbClr val="7030A0"/>
                </a:solidFill>
                <a:latin typeface="Abadi" panose="020B0604020104020204" pitchFamily="34" charset="0"/>
              </a:rPr>
              <a:t> </a:t>
            </a:r>
            <a:r>
              <a:rPr lang="en-GB" sz="2300" dirty="0">
                <a:latin typeface="Abadi" panose="020B0604020104020204" pitchFamily="34" charset="0"/>
              </a:rPr>
              <a:t>or as a “</a:t>
            </a:r>
            <a:r>
              <a:rPr lang="en-GB" sz="2300" b="1" dirty="0">
                <a:solidFill>
                  <a:srgbClr val="7030A0"/>
                </a:solidFill>
                <a:latin typeface="Abadi" panose="020B0604020104020204" pitchFamily="34" charset="0"/>
              </a:rPr>
              <a:t>strong likelihood</a:t>
            </a:r>
            <a:r>
              <a:rPr lang="en-GB" sz="2300" b="1" dirty="0">
                <a:latin typeface="Abadi" panose="020B0604020104020204" pitchFamily="34" charset="0"/>
              </a:rPr>
              <a:t>” </a:t>
            </a:r>
            <a:r>
              <a:rPr lang="en-GB" sz="2300" dirty="0">
                <a:latin typeface="Abadi" panose="020B0604020104020204" pitchFamily="34" charset="0"/>
              </a:rPr>
              <a:t>in light of presumption of innocence?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300" dirty="0">
                <a:latin typeface="Abadi" panose="020B0604020104020204" pitchFamily="34" charset="0"/>
              </a:rPr>
              <a:t>Can a court merely state the reasons for its decision on PTD </a:t>
            </a:r>
            <a:br>
              <a:rPr lang="en-GB" sz="2300" dirty="0">
                <a:latin typeface="Abadi" panose="020B0604020104020204" pitchFamily="34" charset="0"/>
              </a:rPr>
            </a:br>
            <a:r>
              <a:rPr lang="en-GB" sz="2300" b="1" dirty="0">
                <a:solidFill>
                  <a:srgbClr val="7030A0"/>
                </a:solidFill>
                <a:latin typeface="Abadi" panose="020B0604020104020204" pitchFamily="34" charset="0"/>
              </a:rPr>
              <a:t>without comparing the incriminating and exculpatory evidence</a:t>
            </a:r>
            <a:r>
              <a:rPr lang="en-GB" sz="2300" dirty="0">
                <a:latin typeface="Abadi" panose="020B0604020104020204" pitchFamily="34" charset="0"/>
              </a:rPr>
              <a:t>, </a:t>
            </a:r>
            <a:br>
              <a:rPr lang="en-GB" sz="2300" dirty="0">
                <a:latin typeface="Abadi" panose="020B0604020104020204" pitchFamily="34" charset="0"/>
              </a:rPr>
            </a:br>
            <a:r>
              <a:rPr lang="en-GB" sz="2300" dirty="0">
                <a:latin typeface="Abadi" panose="020B0604020104020204" pitchFamily="34" charset="0"/>
              </a:rPr>
              <a:t>even if the accused’s lawyer has </a:t>
            </a:r>
            <a:r>
              <a:rPr lang="en-GB" sz="2300" b="1" dirty="0">
                <a:solidFill>
                  <a:srgbClr val="7030A0"/>
                </a:solidFill>
                <a:latin typeface="Abadi" panose="020B0604020104020204" pitchFamily="34" charset="0"/>
              </a:rPr>
              <a:t>submitted arguments to that effect</a:t>
            </a:r>
            <a:r>
              <a:rPr lang="en-GB" sz="2300" dirty="0">
                <a:solidFill>
                  <a:srgbClr val="7030A0"/>
                </a:solidFill>
                <a:latin typeface="Abadi" panose="020B0604020104020204" pitchFamily="34" charset="0"/>
              </a:rPr>
              <a:t>?</a:t>
            </a:r>
            <a:endParaRPr lang="en-GB" sz="2300" b="1" dirty="0">
              <a:solidFill>
                <a:srgbClr val="7030A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LU" sz="23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16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0AED4-059B-7CC3-573F-1A315A650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80E76F6-6AFB-0A5F-0407-7AC041578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19" y="693856"/>
            <a:ext cx="11005502" cy="499132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badi" panose="020B0604020104020204" pitchFamily="34" charset="0"/>
              </a:rPr>
              <a:t>EU provisions at stake</a:t>
            </a:r>
            <a:endParaRPr lang="en-US" sz="2800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sz="2600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600" dirty="0">
                <a:latin typeface="Abadi" panose="020B0604020104020204" pitchFamily="34" charset="0"/>
              </a:rPr>
              <a:t>Article</a:t>
            </a:r>
            <a:r>
              <a:rPr lang="en-US" sz="2600" b="1" dirty="0">
                <a:solidFill>
                  <a:srgbClr val="7030A0"/>
                </a:solidFill>
                <a:latin typeface="Abadi" panose="020B0604020104020204" pitchFamily="34" charset="0"/>
              </a:rPr>
              <a:t> 3 of Directive 2016/343 </a:t>
            </a:r>
            <a:r>
              <a:rPr lang="en-US" sz="2600" dirty="0">
                <a:latin typeface="Abadi" panose="020B0604020104020204" pitchFamily="34" charset="0"/>
              </a:rPr>
              <a:t>– suspects/accused persons are presumed </a:t>
            </a:r>
            <a:r>
              <a:rPr lang="en-US" sz="2600" b="1" dirty="0">
                <a:solidFill>
                  <a:srgbClr val="7030A0"/>
                </a:solidFill>
                <a:latin typeface="Abadi" panose="020B0604020104020204" pitchFamily="34" charset="0"/>
              </a:rPr>
              <a:t>innocent</a:t>
            </a:r>
            <a:r>
              <a:rPr lang="en-US" sz="2600" dirty="0">
                <a:latin typeface="Abadi" panose="020B0604020104020204" pitchFamily="34" charset="0"/>
              </a:rPr>
              <a:t> until proven guilty according to law;</a:t>
            </a:r>
          </a:p>
          <a:p>
            <a:endParaRPr lang="en-US" sz="2600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600" dirty="0">
                <a:latin typeface="Abadi" panose="020B0604020104020204" pitchFamily="34" charset="0"/>
              </a:rPr>
              <a:t>Article </a:t>
            </a:r>
            <a:r>
              <a:rPr lang="en-US" sz="2600" b="1" dirty="0">
                <a:solidFill>
                  <a:srgbClr val="7030A0"/>
                </a:solidFill>
                <a:latin typeface="Abadi" panose="020B0604020104020204" pitchFamily="34" charset="0"/>
              </a:rPr>
              <a:t>4 of Directive 2016/343 </a:t>
            </a:r>
            <a:r>
              <a:rPr lang="en-US" sz="2600" dirty="0">
                <a:latin typeface="Abadi" panose="020B0604020104020204" pitchFamily="34" charset="0"/>
              </a:rPr>
              <a:t>– judicial decisions cannot refer to suspect or accused persons as </a:t>
            </a:r>
            <a:r>
              <a:rPr lang="en-US" sz="2600" b="1" dirty="0">
                <a:solidFill>
                  <a:srgbClr val="7030A0"/>
                </a:solidFill>
                <a:latin typeface="Abadi" panose="020B0604020104020204" pitchFamily="34" charset="0"/>
              </a:rPr>
              <a:t>guilty</a:t>
            </a:r>
            <a:r>
              <a:rPr lang="en-US" sz="2600" dirty="0">
                <a:latin typeface="Abadi" panose="020B0604020104020204" pitchFamily="34" charset="0"/>
              </a:rPr>
              <a:t>, </a:t>
            </a:r>
            <a:r>
              <a:rPr lang="en-US" sz="2600" b="1" dirty="0">
                <a:solidFill>
                  <a:srgbClr val="7030A0"/>
                </a:solidFill>
                <a:latin typeface="Abadi" panose="020B0604020104020204" pitchFamily="34" charset="0"/>
              </a:rPr>
              <a:t>without prejudice to preliminary decisions which are based on suspicion or an incriminating evidence</a:t>
            </a:r>
            <a:r>
              <a:rPr lang="en-US" sz="2600" dirty="0">
                <a:latin typeface="Abadi" panose="020B0604020104020204" pitchFamily="34" charset="0"/>
              </a:rPr>
              <a:t>, until that person has been proven guilty according to law</a:t>
            </a:r>
          </a:p>
          <a:p>
            <a:endParaRPr lang="en-US" sz="2300" dirty="0">
              <a:latin typeface="Abadi" panose="020B0604020104020204" pitchFamily="34" charset="0"/>
            </a:endParaRPr>
          </a:p>
          <a:p>
            <a:endParaRPr lang="en-LU" sz="2300" dirty="0">
              <a:latin typeface="Abadi" panose="020B0604020104020204" pitchFamily="34" charset="0"/>
            </a:endParaRPr>
          </a:p>
          <a:p>
            <a:endParaRPr lang="en-LU" sz="2300" dirty="0">
              <a:latin typeface="Abadi" panose="020B0604020104020204" pitchFamily="34" charset="0"/>
            </a:endParaRPr>
          </a:p>
          <a:p>
            <a:endParaRPr lang="en-LU" sz="23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77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F287A-11BD-9ABA-9A52-12CB5EC36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3392A3-BB80-67AD-BACC-9154B7F2317A}"/>
              </a:ext>
            </a:extLst>
          </p:cNvPr>
          <p:cNvSpPr txBox="1"/>
          <p:nvPr/>
        </p:nvSpPr>
        <p:spPr>
          <a:xfrm>
            <a:off x="9156549" y="521373"/>
            <a:ext cx="2888488" cy="50167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badi" panose="020B0604020104020204" pitchFamily="34" charset="0"/>
              </a:rPr>
              <a:t>Opinion of the AG</a:t>
            </a:r>
          </a:p>
          <a:p>
            <a:pPr algn="ctr"/>
            <a:endParaRPr lang="en-US" sz="2000" b="1" dirty="0">
              <a:latin typeface="Abadi" panose="020B0604020104020204" pitchFamily="34" charset="0"/>
            </a:endParaRPr>
          </a:p>
          <a:p>
            <a:r>
              <a:rPr lang="en-LU" sz="2000" dirty="0">
                <a:latin typeface="Abadi" panose="020B0604020104020204" pitchFamily="34" charset="0"/>
              </a:rPr>
              <a:t>Where exculpatory evidence does not appear implausible, it is for the judge examining an appeal against PTD </a:t>
            </a:r>
            <a:r>
              <a:rPr lang="en-LU" sz="2000" u="sng" dirty="0">
                <a:solidFill>
                  <a:srgbClr val="7030A0"/>
                </a:solidFill>
                <a:latin typeface="Abadi" panose="020B0604020104020204" pitchFamily="34" charset="0"/>
              </a:rPr>
              <a:t>to take that evidence into account</a:t>
            </a:r>
            <a:r>
              <a:rPr lang="en-LU" sz="2000" dirty="0">
                <a:solidFill>
                  <a:srgbClr val="7030A0"/>
                </a:solidFill>
                <a:latin typeface="Abadi" panose="020B0604020104020204" pitchFamily="34" charset="0"/>
              </a:rPr>
              <a:t> </a:t>
            </a:r>
            <a:r>
              <a:rPr lang="en-LU" sz="2000" dirty="0">
                <a:latin typeface="Abadi" panose="020B0604020104020204" pitchFamily="34" charset="0"/>
              </a:rPr>
              <a:t>together with the </a:t>
            </a:r>
            <a:r>
              <a:rPr lang="en-LU" sz="2000" b="1" dirty="0">
                <a:solidFill>
                  <a:srgbClr val="7030A0"/>
                </a:solidFill>
                <a:latin typeface="Abadi" panose="020B0604020104020204" pitchFamily="34" charset="0"/>
              </a:rPr>
              <a:t>incriminating evidence</a:t>
            </a:r>
            <a:r>
              <a:rPr lang="en-LU" sz="2000" dirty="0">
                <a:solidFill>
                  <a:srgbClr val="7030A0"/>
                </a:solidFill>
                <a:latin typeface="Abadi" panose="020B0604020104020204" pitchFamily="34" charset="0"/>
              </a:rPr>
              <a:t> </a:t>
            </a:r>
            <a:r>
              <a:rPr lang="en-LU" sz="2000" dirty="0">
                <a:latin typeface="Abadi" panose="020B0604020104020204" pitchFamily="34" charset="0"/>
              </a:rPr>
              <a:t>in order to assess whether there are </a:t>
            </a:r>
            <a:r>
              <a:rPr lang="en-LU" sz="2000" b="1" u="sng" dirty="0">
                <a:solidFill>
                  <a:srgbClr val="7030A0"/>
                </a:solidFill>
                <a:latin typeface="Abadi" panose="020B0604020104020204" pitchFamily="34" charset="0"/>
              </a:rPr>
              <a:t>reasonable suspicions </a:t>
            </a:r>
            <a:r>
              <a:rPr lang="en-LU" sz="2000" dirty="0">
                <a:latin typeface="Abadi" panose="020B0604020104020204" pitchFamily="34" charset="0"/>
              </a:rPr>
              <a:t>that that person committed the offence at stake</a:t>
            </a:r>
            <a:endParaRPr lang="en-US" sz="3200" dirty="0">
              <a:latin typeface="Abadi" panose="020B0604020104020204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CD742A70-E787-3B86-554F-F46E4E705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63" y="128162"/>
            <a:ext cx="8688924" cy="6451542"/>
          </a:xfrm>
        </p:spPr>
        <p:txBody>
          <a:bodyPr>
            <a:normAutofit/>
          </a:bodyPr>
          <a:lstStyle/>
          <a:p>
            <a:r>
              <a:rPr lang="en-US" sz="2300" b="1" dirty="0">
                <a:latin typeface="Abadi" panose="020B0604020104020204" pitchFamily="34" charset="0"/>
              </a:rPr>
              <a:t>Request for a preliminary ruling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300" dirty="0">
                <a:latin typeface="Abadi" panose="020B0604020104020204" pitchFamily="34" charset="0"/>
              </a:rPr>
              <a:t>whether </a:t>
            </a:r>
            <a:r>
              <a:rPr lang="en-GB" sz="2300" b="1" dirty="0">
                <a:solidFill>
                  <a:srgbClr val="7030A0"/>
                </a:solidFill>
                <a:latin typeface="Abadi" panose="020B0604020104020204" pitchFamily="34" charset="0"/>
              </a:rPr>
              <a:t>Article 3, Article 4(1)</a:t>
            </a:r>
            <a:r>
              <a:rPr lang="en-GB" sz="2300" dirty="0">
                <a:solidFill>
                  <a:srgbClr val="7030A0"/>
                </a:solidFill>
                <a:latin typeface="Abadi" panose="020B0604020104020204" pitchFamily="34" charset="0"/>
              </a:rPr>
              <a:t> </a:t>
            </a:r>
            <a:r>
              <a:rPr lang="en-GB" sz="2300" b="1" dirty="0">
                <a:solidFill>
                  <a:srgbClr val="7030A0"/>
                </a:solidFill>
                <a:latin typeface="Abadi" panose="020B0604020104020204" pitchFamily="34" charset="0"/>
              </a:rPr>
              <a:t>Directive 2016/343</a:t>
            </a:r>
            <a:r>
              <a:rPr lang="en-GB" sz="2300" dirty="0">
                <a:solidFill>
                  <a:srgbClr val="7030A0"/>
                </a:solidFill>
                <a:latin typeface="Abadi" panose="020B0604020104020204" pitchFamily="34" charset="0"/>
              </a:rPr>
              <a:t> </a:t>
            </a:r>
            <a:r>
              <a:rPr lang="en-GB" sz="2300" dirty="0">
                <a:latin typeface="Abadi" panose="020B0604020104020204" pitchFamily="34" charset="0"/>
              </a:rPr>
              <a:t>in light of </a:t>
            </a:r>
            <a:r>
              <a:rPr lang="en-GB" sz="2300" b="1" dirty="0">
                <a:solidFill>
                  <a:srgbClr val="7030A0"/>
                </a:solidFill>
                <a:latin typeface="Abadi" panose="020B0604020104020204" pitchFamily="34" charset="0"/>
              </a:rPr>
              <a:t>Articles 47 </a:t>
            </a:r>
            <a:r>
              <a:rPr lang="en-GB" sz="2300" dirty="0">
                <a:latin typeface="Abadi" panose="020B0604020104020204" pitchFamily="34" charset="0"/>
              </a:rPr>
              <a:t>and </a:t>
            </a:r>
            <a:r>
              <a:rPr lang="en-GB" sz="2300" b="1" dirty="0">
                <a:solidFill>
                  <a:srgbClr val="7030A0"/>
                </a:solidFill>
                <a:latin typeface="Abadi" panose="020B0604020104020204" pitchFamily="34" charset="0"/>
              </a:rPr>
              <a:t>48</a:t>
            </a:r>
            <a:r>
              <a:rPr lang="en-GB" sz="2300" dirty="0">
                <a:latin typeface="Abadi" panose="020B0604020104020204" pitchFamily="34" charset="0"/>
              </a:rPr>
              <a:t> of </a:t>
            </a:r>
            <a:r>
              <a:rPr lang="en-GB" sz="2300" b="1" dirty="0">
                <a:solidFill>
                  <a:srgbClr val="7030A0"/>
                </a:solidFill>
                <a:latin typeface="Abadi" panose="020B0604020104020204" pitchFamily="34" charset="0"/>
              </a:rPr>
              <a:t>the Charter </a:t>
            </a:r>
            <a:r>
              <a:rPr lang="en-GB" sz="2300" dirty="0">
                <a:latin typeface="Abadi" panose="020B0604020104020204" pitchFamily="34" charset="0"/>
              </a:rPr>
              <a:t>implies that, when deciding on the grounds for PTD, a judge shall assess that </a:t>
            </a:r>
            <a:r>
              <a:rPr lang="en-GB" sz="2300" b="1" i="1" dirty="0">
                <a:solidFill>
                  <a:srgbClr val="7030A0"/>
                </a:solidFill>
                <a:latin typeface="Abadi" panose="020B0604020104020204" pitchFamily="34" charset="0"/>
              </a:rPr>
              <a:t>prima facie</a:t>
            </a:r>
            <a:r>
              <a:rPr lang="en-GB" sz="2300" dirty="0">
                <a:latin typeface="Abadi" panose="020B0604020104020204" pitchFamily="34" charset="0"/>
              </a:rPr>
              <a:t> the accused person may have committed the offence in question, or, differently, that there is </a:t>
            </a:r>
            <a:r>
              <a:rPr lang="en-GB" sz="2300" b="1" dirty="0">
                <a:solidFill>
                  <a:srgbClr val="7030A0"/>
                </a:solidFill>
                <a:latin typeface="Abadi" panose="020B0604020104020204" pitchFamily="34" charset="0"/>
              </a:rPr>
              <a:t>a strong likelihood</a:t>
            </a:r>
            <a:r>
              <a:rPr lang="en-GB" sz="2300" dirty="0">
                <a:latin typeface="Abadi" panose="020B0604020104020204" pitchFamily="34" charset="0"/>
              </a:rPr>
              <a:t> in this regard;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2300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300" dirty="0">
                <a:latin typeface="Abadi" panose="020B0604020104020204" pitchFamily="34" charset="0"/>
              </a:rPr>
              <a:t>whether those provisions entails that a national court ruling on an application to modify a PTD measure may state reasons for its decision </a:t>
            </a:r>
            <a:r>
              <a:rPr lang="en-GB" sz="2300" b="1" dirty="0">
                <a:solidFill>
                  <a:srgbClr val="7030A0"/>
                </a:solidFill>
                <a:latin typeface="Abadi" panose="020B0604020104020204" pitchFamily="34" charset="0"/>
              </a:rPr>
              <a:t>without comparing the incriminating and exculpatory evidence</a:t>
            </a:r>
            <a:r>
              <a:rPr lang="en-GB" sz="2300" dirty="0">
                <a:latin typeface="Abadi" panose="020B0604020104020204" pitchFamily="34" charset="0"/>
              </a:rPr>
              <a:t>, or rather that that court should furnish a </a:t>
            </a:r>
            <a:r>
              <a:rPr lang="en-GB" sz="2300" b="1" dirty="0">
                <a:solidFill>
                  <a:srgbClr val="7030A0"/>
                </a:solidFill>
                <a:latin typeface="Abadi" panose="020B0604020104020204" pitchFamily="34" charset="0"/>
              </a:rPr>
              <a:t>clear response </a:t>
            </a:r>
            <a:r>
              <a:rPr lang="en-GB" sz="2300" dirty="0">
                <a:latin typeface="Abadi" panose="020B0604020104020204" pitchFamily="34" charset="0"/>
              </a:rPr>
              <a:t>to the arguments submitted by the person detained.</a:t>
            </a:r>
            <a:endParaRPr lang="en-LU" sz="23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8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0AED4-059B-7CC3-573F-1A315A650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80E76F6-6AFB-0A5F-0407-7AC041578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97" y="287189"/>
            <a:ext cx="11160124" cy="509386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badi" panose="020B0604020104020204" pitchFamily="34" charset="0"/>
              </a:rPr>
              <a:t>Reasoning</a:t>
            </a:r>
            <a:endParaRPr lang="en-US" sz="2300" b="1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LU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LU" dirty="0">
                <a:latin typeface="Abadi" panose="020B0604020104020204" pitchFamily="34" charset="0"/>
              </a:rPr>
              <a:t>Articles 3 and 4 of the Directive in light of Recital 16 require that </a:t>
            </a:r>
            <a:r>
              <a:rPr lang="en-LU" b="1" dirty="0">
                <a:solidFill>
                  <a:srgbClr val="7030A0"/>
                </a:solidFill>
                <a:latin typeface="Abadi" panose="020B0604020104020204" pitchFamily="34" charset="0"/>
              </a:rPr>
              <a:t>decisions on PTD shall not present the suspect as being guilty</a:t>
            </a:r>
            <a:r>
              <a:rPr lang="en-LU" dirty="0">
                <a:latin typeface="Abadi" panose="020B0604020104020204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LU" dirty="0">
                <a:latin typeface="Abadi" panose="020B0604020104020204" pitchFamily="34" charset="0"/>
              </a:rPr>
              <a:t>Judicial authorities have to verify that there is a </a:t>
            </a:r>
            <a:r>
              <a:rPr lang="en-LU" b="1" i="1" dirty="0">
                <a:solidFill>
                  <a:srgbClr val="7030A0"/>
                </a:solidFill>
                <a:latin typeface="Abadi" panose="020B0604020104020204" pitchFamily="34" charset="0"/>
              </a:rPr>
              <a:t>sufficient</a:t>
            </a:r>
            <a:r>
              <a:rPr lang="en-LU" b="1" dirty="0">
                <a:solidFill>
                  <a:srgbClr val="7030A0"/>
                </a:solidFill>
                <a:latin typeface="Abadi" panose="020B0604020104020204" pitchFamily="34" charset="0"/>
              </a:rPr>
              <a:t> incriminating evidence</a:t>
            </a:r>
            <a:r>
              <a:rPr lang="en-LU" dirty="0">
                <a:solidFill>
                  <a:srgbClr val="7030A0"/>
                </a:solidFill>
                <a:latin typeface="Abadi" panose="020B0604020104020204" pitchFamily="34" charset="0"/>
              </a:rPr>
              <a:t> </a:t>
            </a:r>
            <a:r>
              <a:rPr lang="en-LU" dirty="0">
                <a:latin typeface="Abadi" panose="020B0604020104020204" pitchFamily="34" charset="0"/>
              </a:rPr>
              <a:t>against the person concerned to justify a PTD decision, </a:t>
            </a:r>
            <a:r>
              <a:rPr lang="en-LU" b="1" dirty="0">
                <a:solidFill>
                  <a:srgbClr val="7030A0"/>
                </a:solidFill>
                <a:latin typeface="Abadi" panose="020B0604020104020204" pitchFamily="34" charset="0"/>
              </a:rPr>
              <a:t>specifically referring to that evidence</a:t>
            </a:r>
            <a:r>
              <a:rPr lang="en-LU" dirty="0">
                <a:latin typeface="Abadi" panose="020B0604020104020204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LU" dirty="0">
                <a:latin typeface="Abadi" panose="020B0604020104020204" pitchFamily="34" charset="0"/>
              </a:rPr>
              <a:t>However, the Directive aims only at laying down </a:t>
            </a:r>
            <a:r>
              <a:rPr lang="en-LU" b="1" dirty="0">
                <a:solidFill>
                  <a:srgbClr val="7030A0"/>
                </a:solidFill>
                <a:latin typeface="Abadi" panose="020B0604020104020204" pitchFamily="34" charset="0"/>
              </a:rPr>
              <a:t>mininum standards</a:t>
            </a:r>
            <a:r>
              <a:rPr lang="en-LU" dirty="0">
                <a:solidFill>
                  <a:srgbClr val="7030A0"/>
                </a:solidFill>
                <a:latin typeface="Abadi" panose="020B0604020104020204" pitchFamily="34" charset="0"/>
              </a:rPr>
              <a:t> </a:t>
            </a:r>
            <a:r>
              <a:rPr lang="en-LU" dirty="0">
                <a:latin typeface="Abadi" panose="020B0604020104020204" pitchFamily="34" charset="0"/>
              </a:rPr>
              <a:t>– it does </a:t>
            </a:r>
            <a:r>
              <a:rPr lang="en-LU" b="1" u="sng" dirty="0">
                <a:solidFill>
                  <a:srgbClr val="7030A0"/>
                </a:solidFill>
                <a:latin typeface="Abadi" panose="020B0604020104020204" pitchFamily="34" charset="0"/>
              </a:rPr>
              <a:t>not</a:t>
            </a:r>
            <a:r>
              <a:rPr lang="en-LU" dirty="0">
                <a:latin typeface="Abadi" panose="020B0604020104020204" pitchFamily="34" charset="0"/>
              </a:rPr>
              <a:t> regulate </a:t>
            </a:r>
            <a:r>
              <a:rPr lang="en-LU" b="1" i="1" dirty="0">
                <a:solidFill>
                  <a:srgbClr val="7030A0"/>
                </a:solidFill>
                <a:latin typeface="Abadi" panose="020B0604020104020204" pitchFamily="34" charset="0"/>
              </a:rPr>
              <a:t>all</a:t>
            </a:r>
            <a:r>
              <a:rPr lang="en-LU" b="1" dirty="0">
                <a:solidFill>
                  <a:srgbClr val="7030A0"/>
                </a:solidFill>
                <a:latin typeface="Abadi" panose="020B0604020104020204" pitchFamily="34" charset="0"/>
              </a:rPr>
              <a:t> the conditions </a:t>
            </a:r>
            <a:r>
              <a:rPr lang="en-LU" dirty="0">
                <a:latin typeface="Abadi" panose="020B0604020104020204" pitchFamily="34" charset="0"/>
              </a:rPr>
              <a:t>for the adoption of decisions on PTD;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LU" dirty="0">
                <a:latin typeface="Abadi" panose="020B0604020104020204" pitchFamily="34" charset="0"/>
              </a:rPr>
              <a:t>PTD decisions may be adopted by Member States, provided </a:t>
            </a:r>
            <a:br>
              <a:rPr lang="en-LU" dirty="0">
                <a:latin typeface="Abadi" panose="020B0604020104020204" pitchFamily="34" charset="0"/>
              </a:rPr>
            </a:br>
            <a:r>
              <a:rPr lang="en-LU" dirty="0">
                <a:latin typeface="Abadi" panose="020B0604020104020204" pitchFamily="34" charset="0"/>
              </a:rPr>
              <a:t>that they </a:t>
            </a:r>
            <a:r>
              <a:rPr lang="en-LU" b="1" dirty="0">
                <a:solidFill>
                  <a:srgbClr val="7030A0"/>
                </a:solidFill>
                <a:latin typeface="Abadi" panose="020B0604020104020204" pitchFamily="34" charset="0"/>
              </a:rPr>
              <a:t>do </a:t>
            </a:r>
            <a:r>
              <a:rPr lang="en-LU" b="1" u="sng" dirty="0">
                <a:solidFill>
                  <a:srgbClr val="7030A0"/>
                </a:solidFill>
                <a:latin typeface="Abadi" panose="020B0604020104020204" pitchFamily="34" charset="0"/>
              </a:rPr>
              <a:t>not</a:t>
            </a:r>
            <a:r>
              <a:rPr lang="en-LU" b="1" dirty="0">
                <a:solidFill>
                  <a:srgbClr val="7030A0"/>
                </a:solidFill>
                <a:latin typeface="Abadi" panose="020B0604020104020204" pitchFamily="34" charset="0"/>
              </a:rPr>
              <a:t> present the suspect as being guilty</a:t>
            </a:r>
            <a:endParaRPr lang="en-LU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1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0AED4-059B-7CC3-573F-1A315A650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80E76F6-6AFB-0A5F-0407-7AC041578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97" y="376640"/>
            <a:ext cx="11160124" cy="5537143"/>
          </a:xfrm>
        </p:spPr>
        <p:txBody>
          <a:bodyPr>
            <a:normAutofit/>
          </a:bodyPr>
          <a:lstStyle/>
          <a:p>
            <a:r>
              <a:rPr lang="en-US" sz="2300" b="1" dirty="0">
                <a:latin typeface="Abadi" panose="020B0604020104020204" pitchFamily="34" charset="0"/>
              </a:rPr>
              <a:t>Reasoning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LU" sz="2400" dirty="0">
                <a:latin typeface="Abadi" panose="020B0604020104020204" pitchFamily="34" charset="0"/>
              </a:rPr>
              <a:t>Still, the </a:t>
            </a:r>
            <a:r>
              <a:rPr lang="en-LU" sz="2400" b="1" dirty="0">
                <a:solidFill>
                  <a:srgbClr val="7030A0"/>
                </a:solidFill>
                <a:latin typeface="Abadi" panose="020B0604020104020204" pitchFamily="34" charset="0"/>
              </a:rPr>
              <a:t>circumstances</a:t>
            </a:r>
            <a:r>
              <a:rPr lang="en-LU" sz="2400" b="1" dirty="0">
                <a:latin typeface="Abadi" panose="020B0604020104020204" pitchFamily="34" charset="0"/>
              </a:rPr>
              <a:t> </a:t>
            </a:r>
            <a:r>
              <a:rPr lang="en-LU" sz="2400" dirty="0">
                <a:latin typeface="Abadi" panose="020B0604020104020204" pitchFamily="34" charset="0"/>
              </a:rPr>
              <a:t>in which decision on PTD may be adopted – e.g., the</a:t>
            </a:r>
            <a:r>
              <a:rPr lang="en-LU" sz="2400" b="1" dirty="0">
                <a:latin typeface="Abadi" panose="020B0604020104020204" pitchFamily="34" charset="0"/>
              </a:rPr>
              <a:t> </a:t>
            </a:r>
            <a:r>
              <a:rPr lang="en-LU" sz="2400" b="1" dirty="0">
                <a:solidFill>
                  <a:srgbClr val="7030A0"/>
                </a:solidFill>
                <a:latin typeface="Abadi" panose="020B0604020104020204" pitchFamily="34" charset="0"/>
              </a:rPr>
              <a:t>degree of certainty </a:t>
            </a:r>
            <a:r>
              <a:rPr lang="en-GB" sz="2400" dirty="0">
                <a:latin typeface="Abadi" panose="020B0604020104020204" pitchFamily="34" charset="0"/>
              </a:rPr>
              <a:t>that the person concerned committed that offence, or the </a:t>
            </a:r>
            <a:r>
              <a:rPr lang="en-GB" sz="2400" b="1" dirty="0">
                <a:solidFill>
                  <a:srgbClr val="7030A0"/>
                </a:solidFill>
                <a:latin typeface="Abadi" panose="020B0604020104020204" pitchFamily="34" charset="0"/>
              </a:rPr>
              <a:t>rules governing</a:t>
            </a:r>
            <a:r>
              <a:rPr lang="en-GB" sz="2400" dirty="0">
                <a:solidFill>
                  <a:srgbClr val="7030A0"/>
                </a:solidFill>
                <a:latin typeface="Abadi" panose="020B0604020104020204" pitchFamily="34" charset="0"/>
              </a:rPr>
              <a:t> </a:t>
            </a:r>
            <a:r>
              <a:rPr lang="en-GB" sz="2400" b="1" dirty="0">
                <a:solidFill>
                  <a:srgbClr val="7030A0"/>
                </a:solidFill>
                <a:latin typeface="Abadi" panose="020B0604020104020204" pitchFamily="34" charset="0"/>
              </a:rPr>
              <a:t>examination of evidence </a:t>
            </a:r>
            <a:r>
              <a:rPr lang="en-GB" sz="2400" dirty="0">
                <a:latin typeface="Abadi" panose="020B0604020104020204" pitchFamily="34" charset="0"/>
              </a:rPr>
              <a:t>– is a matter that falls solely </a:t>
            </a:r>
            <a:r>
              <a:rPr lang="en-GB" sz="2400" b="1" dirty="0">
                <a:solidFill>
                  <a:srgbClr val="7030A0"/>
                </a:solidFill>
                <a:latin typeface="Abadi" panose="020B0604020104020204" pitchFamily="34" charset="0"/>
              </a:rPr>
              <a:t>within the remit of domestic law</a:t>
            </a:r>
            <a:r>
              <a:rPr lang="en-GB" sz="2400" dirty="0">
                <a:latin typeface="Abadi" panose="020B0604020104020204" pitchFamily="34" charset="0"/>
              </a:rPr>
              <a:t>.</a:t>
            </a:r>
          </a:p>
          <a:p>
            <a:endParaRPr lang="en-LU" sz="2300" b="1" dirty="0">
              <a:latin typeface="Abadi" panose="020B0604020104020204" pitchFamily="34" charset="0"/>
            </a:endParaRPr>
          </a:p>
          <a:p>
            <a:r>
              <a:rPr lang="en-LU" sz="2300" b="1" dirty="0">
                <a:latin typeface="Abadi" panose="020B0604020104020204" pitchFamily="34" charset="0"/>
              </a:rPr>
              <a:t>The ruling</a:t>
            </a:r>
            <a:endParaRPr lang="en-LU" sz="2300" dirty="0">
              <a:latin typeface="Abadi" panose="020B0604020104020204" pitchFamily="34" charset="0"/>
            </a:endParaRPr>
          </a:p>
          <a:p>
            <a:r>
              <a:rPr lang="en-GB" sz="2400" b="1" u="sng" dirty="0">
                <a:solidFill>
                  <a:srgbClr val="7030A0"/>
                </a:solidFill>
                <a:latin typeface="Abadi" panose="020B0604020104020204" pitchFamily="34" charset="0"/>
              </a:rPr>
              <a:t>Article 3 and Article 4(1) of Directive (EU) 2016/343</a:t>
            </a:r>
            <a:r>
              <a:rPr lang="en-GB" sz="2400" b="1" dirty="0">
                <a:solidFill>
                  <a:srgbClr val="7030A0"/>
                </a:solidFill>
                <a:latin typeface="Abadi" panose="020B0604020104020204" pitchFamily="34" charset="0"/>
              </a:rPr>
              <a:t> </a:t>
            </a:r>
            <a:r>
              <a:rPr lang="en-GB" sz="2400" dirty="0">
                <a:latin typeface="Abadi" panose="020B0604020104020204" pitchFamily="34" charset="0"/>
              </a:rPr>
              <a:t>does </a:t>
            </a:r>
            <a:r>
              <a:rPr lang="en-GB" sz="2400" b="1" u="sng" dirty="0">
                <a:solidFill>
                  <a:srgbClr val="7030A0"/>
                </a:solidFill>
                <a:latin typeface="Abadi" panose="020B0604020104020204" pitchFamily="34" charset="0"/>
              </a:rPr>
              <a:t>not preclude</a:t>
            </a:r>
            <a:r>
              <a:rPr lang="en-GB" sz="2400" dirty="0">
                <a:latin typeface="Abadi" panose="020B0604020104020204" pitchFamily="34" charset="0"/>
              </a:rPr>
              <a:t> the adoption of PTD decisions, which are based on incriminating evidence, </a:t>
            </a:r>
            <a:r>
              <a:rPr lang="en-GB" sz="2400" b="1" u="sng" dirty="0">
                <a:solidFill>
                  <a:srgbClr val="7030A0"/>
                </a:solidFill>
                <a:latin typeface="Abadi" panose="020B0604020104020204" pitchFamily="34" charset="0"/>
              </a:rPr>
              <a:t>provided that such decisions do not refer to the person in custody as being guilty</a:t>
            </a:r>
            <a:r>
              <a:rPr lang="en-GB" sz="2400" dirty="0">
                <a:latin typeface="Abadi" panose="020B0604020104020204" pitchFamily="34" charset="0"/>
              </a:rPr>
              <a:t>. </a:t>
            </a:r>
          </a:p>
          <a:p>
            <a:r>
              <a:rPr lang="en-GB" sz="2400" dirty="0">
                <a:latin typeface="Abadi" panose="020B0604020104020204" pitchFamily="34" charset="0"/>
              </a:rPr>
              <a:t>However, that directive </a:t>
            </a:r>
            <a:r>
              <a:rPr lang="en-GB" sz="2400" b="1" u="sng" dirty="0">
                <a:solidFill>
                  <a:srgbClr val="7030A0"/>
                </a:solidFill>
                <a:latin typeface="Abadi" panose="020B0604020104020204" pitchFamily="34" charset="0"/>
              </a:rPr>
              <a:t>does not govern</a:t>
            </a:r>
            <a:r>
              <a:rPr lang="en-GB" sz="2400" b="1" dirty="0">
                <a:solidFill>
                  <a:srgbClr val="7030A0"/>
                </a:solidFill>
                <a:latin typeface="Abadi" panose="020B0604020104020204" pitchFamily="34" charset="0"/>
              </a:rPr>
              <a:t> </a:t>
            </a:r>
            <a:r>
              <a:rPr lang="en-GB" sz="2400" dirty="0">
                <a:latin typeface="Abadi" panose="020B0604020104020204" pitchFamily="34" charset="0"/>
              </a:rPr>
              <a:t>the circumstances </a:t>
            </a:r>
            <a:br>
              <a:rPr lang="en-GB" sz="2400" dirty="0">
                <a:latin typeface="Abadi" panose="020B0604020104020204" pitchFamily="34" charset="0"/>
              </a:rPr>
            </a:br>
            <a:r>
              <a:rPr lang="en-GB" sz="2400" dirty="0">
                <a:latin typeface="Abadi" panose="020B0604020104020204" pitchFamily="34" charset="0"/>
              </a:rPr>
              <a:t>in which decisions on pre-trial detention may be adopted.</a:t>
            </a:r>
          </a:p>
        </p:txBody>
      </p:sp>
    </p:spTree>
    <p:extLst>
      <p:ext uri="{BB962C8B-B14F-4D97-AF65-F5344CB8AC3E}">
        <p14:creationId xmlns:p14="http://schemas.microsoft.com/office/powerpoint/2010/main" val="3918039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BE17A-A3BA-9E97-314E-9D2A052C2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EFDB6-F8F2-8D34-D2C0-8E412153A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D340C52-445A-64B4-CD87-D0E43556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2762"/>
            <a:ext cx="11160123" cy="988779"/>
          </a:xfrm>
        </p:spPr>
        <p:txBody>
          <a:bodyPr>
            <a:normAutofit/>
          </a:bodyPr>
          <a:lstStyle/>
          <a:p>
            <a:r>
              <a:rPr lang="en-LU" dirty="0">
                <a:latin typeface="Abadi" panose="020B0604020104020204" pitchFamily="34" charset="0"/>
              </a:rPr>
              <a:t>Burden of proof, pre-trial detention and presumption of innocence (</a:t>
            </a:r>
            <a:r>
              <a:rPr lang="en-LU">
                <a:latin typeface="Abadi" panose="020B0604020104020204" pitchFamily="34" charset="0"/>
              </a:rPr>
              <a:t>Case </a:t>
            </a:r>
            <a:r>
              <a:rPr lang="en-US" dirty="0">
                <a:latin typeface="Abadi" panose="020B0604020104020204" pitchFamily="34" charset="0"/>
              </a:rPr>
              <a:t>C-8/19</a:t>
            </a:r>
            <a:r>
              <a:rPr lang="en-LU">
                <a:latin typeface="Abadi" panose="020B0604020104020204" pitchFamily="34" charset="0"/>
              </a:rPr>
              <a:t> </a:t>
            </a:r>
            <a:r>
              <a:rPr lang="en-LU" dirty="0">
                <a:latin typeface="Abadi" panose="020B0604020104020204" pitchFamily="34" charset="0"/>
              </a:rPr>
              <a:t>PPU </a:t>
            </a:r>
            <a:r>
              <a:rPr lang="en-LU">
                <a:latin typeface="Abadi" panose="020B0604020104020204" pitchFamily="34" charset="0"/>
              </a:rPr>
              <a:t>– </a:t>
            </a:r>
            <a:r>
              <a:rPr lang="en-US" dirty="0">
                <a:latin typeface="Abadi" panose="020B0604020104020204" pitchFamily="34" charset="0"/>
              </a:rPr>
              <a:t>RH</a:t>
            </a:r>
            <a:r>
              <a:rPr lang="en-LU">
                <a:latin typeface="Abadi" panose="020B0604020104020204" pitchFamily="34" charset="0"/>
              </a:rPr>
              <a:t>)</a:t>
            </a:r>
            <a:endParaRPr lang="en-LU" dirty="0">
              <a:latin typeface="Abadi" panose="020B0604020104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053EAE8-3957-30EE-31D4-F840FF743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405288"/>
            <a:ext cx="11160124" cy="4939863"/>
          </a:xfrm>
        </p:spPr>
        <p:txBody>
          <a:bodyPr>
            <a:normAutofit lnSpcReduction="10000"/>
          </a:bodyPr>
          <a:lstStyle/>
          <a:p>
            <a:r>
              <a:rPr lang="en-US" sz="2300" b="1" dirty="0">
                <a:latin typeface="Abadi" panose="020B0604020104020204" pitchFamily="34" charset="0"/>
              </a:rPr>
              <a:t>The facts</a:t>
            </a:r>
            <a:endParaRPr lang="en-US" sz="2300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RH is prosecuted in Bulgaria;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He has been 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detained on remand</a:t>
            </a:r>
            <a:r>
              <a:rPr lang="en-US" sz="2300" dirty="0">
                <a:latin typeface="Abadi" panose="020B0604020104020204" pitchFamily="34" charset="0"/>
              </a:rPr>
              <a:t>;</a:t>
            </a:r>
            <a:endParaRPr lang="en-US" sz="23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He has now contested his continued detention – the court has to decide 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whether there are still </a:t>
            </a:r>
            <a:r>
              <a:rPr lang="en-US" sz="2300" b="1" i="1" u="sng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reasonable grounds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 to suspect him</a:t>
            </a:r>
            <a:r>
              <a:rPr lang="en-US" sz="2300" dirty="0">
                <a:latin typeface="Abadi" panose="020B0604020104020204" pitchFamily="34" charset="0"/>
              </a:rPr>
              <a:t> </a:t>
            </a:r>
          </a:p>
          <a:p>
            <a:r>
              <a:rPr lang="en-US" sz="2300" b="1" dirty="0">
                <a:latin typeface="Abadi" panose="020B0604020104020204" pitchFamily="34" charset="0"/>
              </a:rPr>
              <a:t>Legal issues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The referring judge 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struggles</a:t>
            </a:r>
            <a:r>
              <a:rPr lang="en-US" sz="2300" dirty="0">
                <a:latin typeface="Abadi" panose="020B0604020104020204" pitchFamily="34" charset="0"/>
              </a:rPr>
              <a:t> to justify detention based on incriminating evidence 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without violating the presumption of innocence </a:t>
            </a:r>
            <a:r>
              <a:rPr lang="en-US" sz="2300" dirty="0">
                <a:latin typeface="Abadi" panose="020B0604020104020204" pitchFamily="34" charset="0"/>
              </a:rPr>
              <a:t>(i.e. so that 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RH is not presented as guilty</a:t>
            </a:r>
            <a:r>
              <a:rPr lang="en-US" sz="2300" dirty="0">
                <a:latin typeface="Abadi" panose="020B0604020104020204" pitchFamily="34" charset="0"/>
              </a:rPr>
              <a:t>, while at the same time responding to the objections put forward by his </a:t>
            </a:r>
            <a:r>
              <a:rPr lang="en-US" sz="2300" dirty="0" err="1">
                <a:latin typeface="Abadi" panose="020B0604020104020204" pitchFamily="34" charset="0"/>
              </a:rPr>
              <a:t>defence</a:t>
            </a:r>
            <a:r>
              <a:rPr lang="en-US" sz="2300" dirty="0">
                <a:latin typeface="Abadi" panose="020B0604020104020204" pitchFamily="34" charset="0"/>
              </a:rPr>
              <a:t> counsel);</a:t>
            </a:r>
            <a:endParaRPr lang="en-US" sz="23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Bulgarian (case-)law obliges courts to adjudicate 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without </a:t>
            </a:r>
            <a:br>
              <a:rPr lang="en-US" sz="23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</a:b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waiting for the reply to a preliminary ruling</a:t>
            </a:r>
            <a:r>
              <a:rPr lang="en-US" sz="2300" dirty="0">
                <a:latin typeface="Abadi" panose="020B0604020104020204" pitchFamily="34" charset="0"/>
              </a:rPr>
              <a:t>; a 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disciplinary </a:t>
            </a:r>
            <a:br>
              <a:rPr lang="en-US" sz="23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</a:b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sanction </a:t>
            </a:r>
            <a:r>
              <a:rPr lang="en-US" sz="2300" dirty="0">
                <a:latin typeface="Abadi" panose="020B0604020104020204" pitchFamily="34" charset="0"/>
              </a:rPr>
              <a:t>may be imposed for 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delays</a:t>
            </a:r>
            <a:r>
              <a:rPr lang="en-US" sz="2300" dirty="0"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4511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38B6-C1B8-84C3-6FD9-984A5700C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F1F47-B732-AC44-D7F2-483AAA297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D09D51-A066-3AD5-52D1-10E9DAEC11D7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1F1A558-997D-CDB5-70C8-1CE598E3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420483"/>
            <a:ext cx="11547907" cy="6289793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latin typeface="Abadi" panose="020B0604020104020204" pitchFamily="34" charset="0"/>
              </a:rPr>
              <a:t>EU provisions at stake</a:t>
            </a:r>
            <a:endParaRPr lang="en-US" sz="2800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600" b="1" dirty="0">
                <a:latin typeface="Abadi" panose="020B0604020104020204" pitchFamily="34" charset="0"/>
              </a:rPr>
              <a:t>Article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 267 TFEU</a:t>
            </a:r>
            <a:r>
              <a:rPr lang="en-US" sz="2600" dirty="0">
                <a:latin typeface="Abadi" panose="020B0604020104020204" pitchFamily="34" charset="0"/>
              </a:rPr>
              <a:t>: right of national courts to refer preliminary questions.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600" b="1" dirty="0">
                <a:latin typeface="Abadi" panose="020B0604020104020204" pitchFamily="34" charset="0"/>
              </a:rPr>
              <a:t>Article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 47(2) Charter</a:t>
            </a:r>
            <a:r>
              <a:rPr lang="en-US" sz="2600" dirty="0">
                <a:latin typeface="Abadi" panose="020B0604020104020204" pitchFamily="34" charset="0"/>
              </a:rPr>
              <a:t>: right to a decision within a reasonable time.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600" b="1" dirty="0">
                <a:latin typeface="Abadi" panose="020B0604020104020204" pitchFamily="34" charset="0"/>
              </a:rPr>
              <a:t>Directive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 2016/343</a:t>
            </a:r>
            <a:r>
              <a:rPr lang="en-US" sz="2600" dirty="0">
                <a:latin typeface="Abadi" panose="020B0604020104020204" pitchFamily="34" charset="0"/>
              </a:rPr>
              <a:t>, especially: </a:t>
            </a:r>
            <a:r>
              <a:rPr lang="en-US" sz="2500" b="1" dirty="0">
                <a:solidFill>
                  <a:schemeClr val="tx1"/>
                </a:solidFill>
                <a:latin typeface="Abadi" panose="020B0604020104020204" pitchFamily="34" charset="0"/>
              </a:rPr>
              <a:t>Article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 4</a:t>
            </a:r>
            <a:r>
              <a:rPr lang="en-US" sz="2500" dirty="0">
                <a:latin typeface="Abadi" panose="020B0604020104020204" pitchFamily="34" charset="0"/>
              </a:rPr>
              <a:t> ⟶ No public reference to guilt; </a:t>
            </a:r>
            <a:r>
              <a:rPr lang="en-US" sz="2500" b="1" dirty="0">
                <a:solidFill>
                  <a:schemeClr val="tx1"/>
                </a:solidFill>
                <a:latin typeface="Abadi" panose="020B0604020104020204" pitchFamily="34" charset="0"/>
              </a:rPr>
              <a:t>Article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 6 </a:t>
            </a:r>
            <a:r>
              <a:rPr lang="en-US" sz="2500" dirty="0">
                <a:latin typeface="Abadi" panose="020B0604020104020204" pitchFamily="34" charset="0"/>
              </a:rPr>
              <a:t>⟶ Burden of proof on prosecution; </a:t>
            </a:r>
            <a:r>
              <a:rPr lang="en-US" sz="2500" b="1" dirty="0">
                <a:solidFill>
                  <a:schemeClr val="tx1"/>
                </a:solidFill>
                <a:latin typeface="Abadi" panose="020B0604020104020204" pitchFamily="34" charset="0"/>
              </a:rPr>
              <a:t>Recital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 16</a:t>
            </a:r>
            <a:r>
              <a:rPr lang="en-US" sz="2500" dirty="0">
                <a:latin typeface="Abadi" panose="020B0604020104020204" pitchFamily="34" charset="0"/>
              </a:rPr>
              <a:t> ⟶ Pre-trial detention can refer to incriminating elements, but not present someone as guilty.</a:t>
            </a:r>
          </a:p>
          <a:p>
            <a:r>
              <a:rPr lang="en-US" sz="2800" b="1" dirty="0">
                <a:latin typeface="Abadi" panose="020B0604020104020204" pitchFamily="34" charset="0"/>
              </a:rPr>
              <a:t>Request for a preliminary ruling</a:t>
            </a:r>
          </a:p>
          <a:p>
            <a:r>
              <a:rPr lang="en-US" sz="2600" dirty="0">
                <a:latin typeface="Abadi" panose="020B0604020104020204" pitchFamily="34" charset="0"/>
              </a:rPr>
              <a:t>(</a:t>
            </a:r>
            <a:r>
              <a:rPr lang="en-US" sz="2600" b="1" u="sng" dirty="0">
                <a:latin typeface="Abadi" panose="020B0604020104020204" pitchFamily="34" charset="0"/>
              </a:rPr>
              <a:t>1</a:t>
            </a:r>
            <a:r>
              <a:rPr lang="en-US" sz="2600" dirty="0">
                <a:latin typeface="Abadi" panose="020B0604020104020204" pitchFamily="34" charset="0"/>
              </a:rPr>
              <a:t>) ‘Whether national law (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Art. 489(2) NPK</a:t>
            </a:r>
            <a:r>
              <a:rPr lang="en-US" sz="2600" dirty="0">
                <a:latin typeface="Abadi" panose="020B0604020104020204" pitchFamily="34" charset="0"/>
              </a:rPr>
              <a:t>), which obliges courts to rule on pre-trial detention without waiting for the CJEU's reply to a preliminary question, is compatible with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Article 267 TFEU </a:t>
            </a:r>
            <a:r>
              <a:rPr lang="en-US" sz="2600" dirty="0">
                <a:latin typeface="Abadi" panose="020B0604020104020204" pitchFamily="34" charset="0"/>
              </a:rPr>
              <a:t>and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Article 47(2) of the Charter</a:t>
            </a:r>
            <a:r>
              <a:rPr lang="en-US" sz="2600" dirty="0">
                <a:latin typeface="Abadi" panose="020B0604020104020204" pitchFamily="34" charset="0"/>
              </a:rPr>
              <a:t>’</a:t>
            </a:r>
          </a:p>
          <a:p>
            <a:r>
              <a:rPr lang="en-US" sz="2600" dirty="0">
                <a:latin typeface="Abadi" panose="020B0604020104020204" pitchFamily="34" charset="0"/>
              </a:rPr>
              <a:t>(</a:t>
            </a:r>
            <a:r>
              <a:rPr lang="en-US" sz="2600" b="1" u="sng" dirty="0">
                <a:latin typeface="Abadi" panose="020B0604020104020204" pitchFamily="34" charset="0"/>
              </a:rPr>
              <a:t>2</a:t>
            </a:r>
            <a:r>
              <a:rPr lang="en-US" sz="2600" dirty="0">
                <a:latin typeface="Abadi" panose="020B0604020104020204" pitchFamily="34" charset="0"/>
              </a:rPr>
              <a:t>) ‘Whether, under 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Directive 2016/343</a:t>
            </a:r>
            <a:r>
              <a:rPr lang="en-US" sz="2600" dirty="0">
                <a:latin typeface="Abadi" panose="020B0604020104020204" pitchFamily="34" charset="0"/>
              </a:rPr>
              <a:t>, the national court: </a:t>
            </a:r>
          </a:p>
          <a:p>
            <a:pPr marL="1200150" lvl="1" indent="-514350">
              <a:buAutoNum type="alphaLcParenBoth"/>
            </a:pPr>
            <a:r>
              <a:rPr lang="en-US" sz="2500" dirty="0">
                <a:latin typeface="Abadi" panose="020B0604020104020204" pitchFamily="34" charset="0"/>
              </a:rPr>
              <a:t>must verify that there is 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sufficient incriminating evidence </a:t>
            </a:r>
            <a:r>
              <a:rPr lang="en-US" sz="2500" dirty="0">
                <a:latin typeface="Abadi" panose="020B0604020104020204" pitchFamily="34" charset="0"/>
              </a:rPr>
              <a:t>before extending detention; </a:t>
            </a:r>
          </a:p>
          <a:p>
            <a:pPr marL="1200150" lvl="1" indent="-514350">
              <a:buAutoNum type="alphaLcParenBoth"/>
            </a:pPr>
            <a:r>
              <a:rPr lang="en-US" sz="2500" dirty="0">
                <a:latin typeface="Abadi" panose="020B0604020104020204" pitchFamily="34" charset="0"/>
              </a:rPr>
              <a:t>must 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respond to </a:t>
            </a:r>
            <a:r>
              <a:rPr lang="en-US" sz="2500" b="1" dirty="0" err="1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defence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 objections </a:t>
            </a:r>
            <a:r>
              <a:rPr lang="en-US" sz="2500" dirty="0">
                <a:latin typeface="Abadi" panose="020B0604020104020204" pitchFamily="34" charset="0"/>
              </a:rPr>
              <a:t>about the lack of such evidence; </a:t>
            </a:r>
          </a:p>
          <a:p>
            <a:pPr marL="1200150" lvl="1" indent="-514350">
              <a:buAutoNum type="alphaLcParenBoth"/>
            </a:pPr>
            <a:r>
              <a:rPr lang="en-US" sz="2500" dirty="0">
                <a:latin typeface="Abadi" panose="020B0604020104020204" pitchFamily="34" charset="0"/>
              </a:rPr>
              <a:t>infringes EU law if it bases detention decisions on 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ECtHR case-law </a:t>
            </a:r>
            <a:r>
              <a:rPr lang="en-US" sz="2500" dirty="0">
                <a:latin typeface="Abadi" panose="020B0604020104020204" pitchFamily="34" charset="0"/>
              </a:rPr>
              <a:t>while 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clearly identifying incriminating elements</a:t>
            </a:r>
            <a:r>
              <a:rPr lang="en-US" sz="2500" dirty="0">
                <a:latin typeface="Abadi" panose="020B0604020104020204" pitchFamily="34" charset="0"/>
              </a:rPr>
              <a:t>”</a:t>
            </a:r>
          </a:p>
          <a:p>
            <a:endParaRPr lang="en-US" sz="2600" dirty="0">
              <a:latin typeface="Abadi" panose="020B0604020104020204" pitchFamily="34" charset="0"/>
            </a:endParaRPr>
          </a:p>
          <a:p>
            <a:endParaRPr lang="en-US" sz="2600" dirty="0">
              <a:latin typeface="Abadi" panose="020B0604020104020204" pitchFamily="34" charset="0"/>
            </a:endParaRPr>
          </a:p>
          <a:p>
            <a:endParaRPr lang="en-LU" sz="23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14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3959D-C42E-4F2E-DCAD-85C9011D5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D278B-44EA-ACD1-95D2-C57913E3A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90F91A-5B27-500B-F9A0-F61AF206701F}"/>
              </a:ext>
            </a:extLst>
          </p:cNvPr>
          <p:cNvSpPr txBox="1"/>
          <p:nvPr/>
        </p:nvSpPr>
        <p:spPr>
          <a:xfrm>
            <a:off x="8364052" y="492747"/>
            <a:ext cx="3694743" cy="16773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Abadi" panose="020B0604020104020204" pitchFamily="34" charset="0"/>
              </a:rPr>
              <a:t>Opinion of the AG</a:t>
            </a:r>
          </a:p>
          <a:p>
            <a:endParaRPr lang="en-US" sz="2000" dirty="0">
              <a:latin typeface="Abadi" panose="020B0604020104020204" pitchFamily="34" charset="0"/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Not applicable </a:t>
            </a:r>
            <a:r>
              <a:rPr lang="en-US" sz="2000" dirty="0">
                <a:latin typeface="Abadi" panose="020B0604020104020204" pitchFamily="34" charset="0"/>
              </a:rPr>
              <a:t>– the Court ruled by reasoned order (Article 99 Rules of Procedure)</a:t>
            </a:r>
            <a:endParaRPr lang="en-LU" sz="16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F0DA288-1FC5-4B20-802F-7887D3DED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28" y="347274"/>
            <a:ext cx="10560771" cy="636300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badi" panose="020B0604020104020204" pitchFamily="34" charset="0"/>
              </a:rPr>
              <a:t>Reasoning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LU" sz="2400">
                <a:latin typeface="Abadi" panose="020B0604020104020204" pitchFamily="34" charset="0"/>
              </a:rPr>
              <a:t>National courts </a:t>
            </a:r>
            <a:r>
              <a:rPr lang="en-LU" sz="2400" b="1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must be free to make a preliminary 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</a:br>
            <a:r>
              <a:rPr lang="en-LU" sz="2400" b="1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reference</a:t>
            </a:r>
            <a:r>
              <a:rPr lang="en-LU" sz="2400">
                <a:latin typeface="Abadi" panose="020B0604020104020204" pitchFamily="34" charset="0"/>
              </a:rPr>
              <a:t> and wait for an answer (Art. 267 TFEU).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LU" sz="2400">
                <a:latin typeface="Abadi" panose="020B0604020104020204" pitchFamily="34" charset="0"/>
              </a:rPr>
              <a:t>Disciplinary sanctions for doing so </a:t>
            </a:r>
            <a:r>
              <a:rPr lang="en-LU" sz="2400" b="1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undermine 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</a:br>
            <a:r>
              <a:rPr lang="en-LU" sz="2400" b="1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judicial independence</a:t>
            </a:r>
            <a:r>
              <a:rPr lang="en-LU" sz="2400">
                <a:latin typeface="Abadi" panose="020B0604020104020204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LU" sz="2400">
                <a:latin typeface="Abadi" panose="020B0604020104020204" pitchFamily="34" charset="0"/>
              </a:rPr>
              <a:t>Directive 2016/343 does </a:t>
            </a:r>
            <a:r>
              <a:rPr lang="en-LU" sz="2400" b="1" u="sng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not</a:t>
            </a:r>
            <a:r>
              <a:rPr lang="en-LU" sz="2400">
                <a:latin typeface="Abadi" panose="020B0604020104020204" pitchFamily="34" charset="0"/>
              </a:rPr>
              <a:t> regulate national rules on PTD but:</a:t>
            </a:r>
          </a:p>
          <a:p>
            <a:pPr marL="1028700" lvl="1" indent="-342900">
              <a:buFont typeface="Wingdings" pitchFamily="2" charset="2"/>
              <a:buChar char="§"/>
            </a:pPr>
            <a:r>
              <a:rPr lang="en-LU">
                <a:latin typeface="Abadi" panose="020B0604020104020204" pitchFamily="34" charset="0"/>
              </a:rPr>
              <a:t>Decisions can rely </a:t>
            </a:r>
            <a:r>
              <a:rPr lang="en-LU" b="1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on incriminating evidence</a:t>
            </a:r>
            <a:r>
              <a:rPr lang="en-LU">
                <a:latin typeface="Abadi" panose="020B0604020104020204" pitchFamily="34" charset="0"/>
              </a:rPr>
              <a:t>, if no reference to guilt is made;</a:t>
            </a:r>
          </a:p>
          <a:p>
            <a:pPr marL="1028700" lvl="1" indent="-342900">
              <a:buFont typeface="Wingdings" pitchFamily="2" charset="2"/>
              <a:buChar char="§"/>
            </a:pPr>
            <a:r>
              <a:rPr lang="en-LU">
                <a:latin typeface="Abadi" panose="020B0604020104020204" pitchFamily="34" charset="0"/>
              </a:rPr>
              <a:t>Judges may </a:t>
            </a:r>
            <a:r>
              <a:rPr lang="en-LU" b="1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weigh inculpatory and exculpatory evidence</a:t>
            </a:r>
            <a:r>
              <a:rPr lang="en-LU">
                <a:latin typeface="Abadi" panose="020B0604020104020204" pitchFamily="34" charset="0"/>
              </a:rPr>
              <a:t>, and respond to defence objections;</a:t>
            </a:r>
          </a:p>
          <a:p>
            <a:pPr marL="1028700" lvl="1" indent="-342900">
              <a:buFont typeface="Wingdings" pitchFamily="2" charset="2"/>
              <a:buChar char="§"/>
            </a:pPr>
            <a:r>
              <a:rPr lang="en-LU">
                <a:latin typeface="Abadi" panose="020B0604020104020204" pitchFamily="34" charset="0"/>
              </a:rPr>
              <a:t>These procedural acts do </a:t>
            </a:r>
            <a:r>
              <a:rPr lang="en-LU" b="1" u="sng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not</a:t>
            </a:r>
            <a:r>
              <a:rPr lang="en-LU">
                <a:latin typeface="Abadi" panose="020B0604020104020204" pitchFamily="34" charset="0"/>
              </a:rPr>
              <a:t> violate the presumption of innocence.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LU" sz="2400">
                <a:latin typeface="Abadi" panose="020B0604020104020204" pitchFamily="34" charset="0"/>
              </a:rPr>
              <a:t>Procedural autonomy is preserved </a:t>
            </a:r>
            <a:r>
              <a:rPr lang="en-LU" sz="2400" b="1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within the limits set by EU law</a:t>
            </a:r>
            <a:r>
              <a:rPr lang="en-LU" sz="2400">
                <a:latin typeface="Abadi" panose="020B0604020104020204" pitchFamily="34" charset="0"/>
              </a:rPr>
              <a:t>.</a:t>
            </a:r>
            <a:endParaRPr lang="en-LU" sz="2400" dirty="0">
              <a:latin typeface="Abadi" panose="020B0604020104020204" pitchFamily="34" charset="0"/>
            </a:endParaRPr>
          </a:p>
        </p:txBody>
      </p:sp>
      <p:pic>
        <p:nvPicPr>
          <p:cNvPr id="10" name="Picture 9" descr="A close up of text&#10;&#10;AI-generated content may be incorrect.">
            <a:extLst>
              <a:ext uri="{FF2B5EF4-FFF2-40B4-BE49-F238E27FC236}">
                <a16:creationId xmlns:a16="http://schemas.microsoft.com/office/drawing/2014/main" id="{28440496-CB2C-7111-FCCF-359557C9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7" y="5403273"/>
            <a:ext cx="9102436" cy="14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3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835D1-FE92-7EF6-D350-19581F06D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A327D-35DE-F92C-EBBF-C20C914AE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9DCE9AC-0690-BB50-0E85-37A56DB45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97" y="597079"/>
            <a:ext cx="11160124" cy="567451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badi" panose="020B0604020104020204" pitchFamily="34" charset="0"/>
              </a:rPr>
              <a:t>The ruling</a:t>
            </a:r>
          </a:p>
          <a:p>
            <a:r>
              <a:rPr lang="en-GB" sz="2600" dirty="0">
                <a:latin typeface="Abadi" panose="020B0604020104020204" pitchFamily="34" charset="0"/>
              </a:rPr>
              <a:t>Article 267 TFEU and Article 47(2) Charter:</a:t>
            </a:r>
          </a:p>
          <a:p>
            <a:pPr marL="1143000" lvl="1" indent="-457200">
              <a:buFont typeface="Wingdings" pitchFamily="2" charset="2"/>
              <a:buChar char="§"/>
            </a:pPr>
            <a:r>
              <a:rPr lang="en-GB" sz="2500" dirty="0">
                <a:latin typeface="Abadi" panose="020B0604020104020204" pitchFamily="34" charset="0"/>
              </a:rPr>
              <a:t>National law </a:t>
            </a:r>
            <a:r>
              <a:rPr lang="en-GB" sz="2500" b="1" u="sng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cannot prevent </a:t>
            </a:r>
            <a:r>
              <a:rPr lang="en-GB" sz="2500" dirty="0">
                <a:latin typeface="Abadi" panose="020B0604020104020204" pitchFamily="34" charset="0"/>
              </a:rPr>
              <a:t>or sanction a court for referring a question or waiting for a reply.</a:t>
            </a:r>
          </a:p>
          <a:p>
            <a:r>
              <a:rPr lang="en-GB" sz="2600" dirty="0">
                <a:latin typeface="Abadi" panose="020B0604020104020204" pitchFamily="34" charset="0"/>
              </a:rPr>
              <a:t>Articles 4 and 6 of Directive 2016/343:</a:t>
            </a:r>
          </a:p>
          <a:p>
            <a:pPr marL="1143000" lvl="1" indent="-457200">
              <a:buFont typeface="Wingdings" pitchFamily="2" charset="2"/>
              <a:buChar char="§"/>
            </a:pPr>
            <a:r>
              <a:rPr lang="en-GB" sz="2500" dirty="0">
                <a:latin typeface="Abadi" panose="020B0604020104020204" pitchFamily="34" charset="0"/>
              </a:rPr>
              <a:t>Do </a:t>
            </a:r>
            <a:r>
              <a:rPr lang="en-GB" sz="2500" b="1" u="sng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not</a:t>
            </a:r>
            <a:r>
              <a:rPr lang="en-GB" sz="2500" dirty="0">
                <a:latin typeface="Abadi" panose="020B0604020104020204" pitchFamily="34" charset="0"/>
              </a:rPr>
              <a:t> preclude pre-trial detention decisions </a:t>
            </a:r>
            <a:r>
              <a:rPr lang="en-GB" sz="25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based on incriminating evidence</a:t>
            </a:r>
            <a:r>
              <a:rPr lang="en-GB" sz="2500" dirty="0">
                <a:latin typeface="Abadi" panose="020B0604020104020204" pitchFamily="34" charset="0"/>
              </a:rPr>
              <a:t>;</a:t>
            </a:r>
          </a:p>
          <a:p>
            <a:pPr marL="1143000" lvl="1" indent="-457200">
              <a:buFont typeface="Wingdings" pitchFamily="2" charset="2"/>
              <a:buChar char="§"/>
            </a:pPr>
            <a:r>
              <a:rPr lang="en-GB" sz="2500" dirty="0">
                <a:latin typeface="Abadi" panose="020B0604020104020204" pitchFamily="34" charset="0"/>
              </a:rPr>
              <a:t>Courts </a:t>
            </a:r>
            <a:r>
              <a:rPr lang="en-GB" sz="25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can give reasons </a:t>
            </a:r>
            <a:r>
              <a:rPr lang="en-GB" sz="2500" dirty="0">
                <a:latin typeface="Abadi" panose="020B0604020104020204" pitchFamily="34" charset="0"/>
              </a:rPr>
              <a:t>and </a:t>
            </a:r>
            <a:r>
              <a:rPr lang="en-GB" sz="25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respond to the defence</a:t>
            </a:r>
            <a:r>
              <a:rPr lang="en-GB" sz="2500" dirty="0">
                <a:latin typeface="Abadi" panose="020B0604020104020204" pitchFamily="34" charset="0"/>
              </a:rPr>
              <a:t>, </a:t>
            </a:r>
            <a:r>
              <a:rPr lang="en-GB" sz="2500" i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as long as no declaration of guilt is made</a:t>
            </a:r>
            <a:r>
              <a:rPr lang="en-GB" sz="2500" dirty="0">
                <a:latin typeface="Abadi" panose="020B0604020104020204" pitchFamily="34" charset="0"/>
              </a:rPr>
              <a:t>.</a:t>
            </a:r>
          </a:p>
          <a:p>
            <a:r>
              <a:rPr lang="en-GB" sz="2600" dirty="0">
                <a:latin typeface="Abadi" panose="020B0604020104020204" pitchFamily="34" charset="0"/>
              </a:rPr>
              <a:t>The allocation of the </a:t>
            </a: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burden of proof </a:t>
            </a:r>
            <a:r>
              <a:rPr lang="en-GB" sz="2600" dirty="0">
                <a:latin typeface="Abadi" panose="020B0604020104020204" pitchFamily="34" charset="0"/>
              </a:rPr>
              <a:t>in PTD remains </a:t>
            </a: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under national law</a:t>
            </a:r>
            <a:r>
              <a:rPr lang="en-GB" sz="2600" dirty="0">
                <a:latin typeface="Abadi" panose="020B0604020104020204" pitchFamily="34" charset="0"/>
              </a:rPr>
              <a:t>, but must respect the Charter and Directive 2016/343.</a:t>
            </a:r>
            <a:endParaRPr lang="en-LU" sz="2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7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DF07DD-71BC-360E-98A3-9097AB78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21" y="2476643"/>
            <a:ext cx="11160123" cy="137838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badi" panose="020B0604020104020204" pitchFamily="34" charset="0"/>
              </a:rPr>
              <a:t>Introduction to the Directive 2016/343 on the presumption of innocence</a:t>
            </a:r>
            <a:endParaRPr lang="en-LU" sz="3600" dirty="0">
              <a:latin typeface="Abadi" panose="020B06040201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C468A-089C-5F8D-9D95-B36CC384F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B3E75-A1F5-BCA3-D59D-B5A48E8ACFB6}"/>
              </a:ext>
            </a:extLst>
          </p:cNvPr>
          <p:cNvSpPr/>
          <p:nvPr/>
        </p:nvSpPr>
        <p:spPr>
          <a:xfrm>
            <a:off x="657195" y="2380875"/>
            <a:ext cx="10880930" cy="119359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752476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0AED4-059B-7CC3-573F-1A315A650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16EADD4-725C-BD1E-BB93-23534625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2762"/>
            <a:ext cx="11160123" cy="988779"/>
          </a:xfrm>
        </p:spPr>
        <p:txBody>
          <a:bodyPr>
            <a:normAutofit fontScale="90000"/>
          </a:bodyPr>
          <a:lstStyle/>
          <a:p>
            <a:r>
              <a:rPr lang="en-LU" dirty="0">
                <a:latin typeface="Abadi" panose="020B0604020104020204" pitchFamily="34" charset="0"/>
              </a:rPr>
              <a:t>Burden of proof, pre-trial detention and presumption of innocence (Case C-653/19 PPU – DK)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80E76F6-6AFB-0A5F-0407-7AC041578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405288"/>
            <a:ext cx="11160124" cy="4939863"/>
          </a:xfrm>
        </p:spPr>
        <p:txBody>
          <a:bodyPr>
            <a:normAutofit fontScale="92500"/>
          </a:bodyPr>
          <a:lstStyle/>
          <a:p>
            <a:r>
              <a:rPr lang="en-US" sz="2300" b="1" dirty="0">
                <a:latin typeface="Abadi" panose="020B0604020104020204" pitchFamily="34" charset="0"/>
              </a:rPr>
              <a:t>The facts</a:t>
            </a:r>
            <a:endParaRPr lang="en-US" sz="2300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DK is prosecuted in Bulgaria;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He has been </a:t>
            </a:r>
            <a:r>
              <a:rPr lang="en-US" sz="2300" b="1" dirty="0">
                <a:solidFill>
                  <a:srgbClr val="C00000"/>
                </a:solidFill>
                <a:latin typeface="Abadi" panose="020B0604020104020204" pitchFamily="34" charset="0"/>
              </a:rPr>
              <a:t>detained on remand</a:t>
            </a:r>
            <a:r>
              <a:rPr lang="en-US" sz="2300" dirty="0">
                <a:latin typeface="Abadi" panose="020B0604020104020204" pitchFamily="34" charset="0"/>
              </a:rPr>
              <a:t>;</a:t>
            </a:r>
            <a:endParaRPr lang="en-US" sz="23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Before the trial court, he </a:t>
            </a:r>
            <a:r>
              <a:rPr lang="en-US" sz="2300" b="1" dirty="0">
                <a:solidFill>
                  <a:srgbClr val="C00000"/>
                </a:solidFill>
                <a:latin typeface="Abadi" panose="020B0604020104020204" pitchFamily="34" charset="0"/>
              </a:rPr>
              <a:t>applied to be released</a:t>
            </a:r>
            <a:r>
              <a:rPr lang="en-US" sz="2300" dirty="0">
                <a:latin typeface="Abadi" panose="020B0604020104020204" pitchFamily="34" charset="0"/>
              </a:rPr>
              <a:t>.</a:t>
            </a:r>
            <a:endParaRPr lang="en-US" sz="2300" b="1" dirty="0">
              <a:latin typeface="Abadi" panose="020B0604020104020204" pitchFamily="34" charset="0"/>
            </a:endParaRPr>
          </a:p>
          <a:p>
            <a:r>
              <a:rPr lang="en-US" sz="2300" b="1" dirty="0">
                <a:latin typeface="Abadi" panose="020B0604020104020204" pitchFamily="34" charset="0"/>
              </a:rPr>
              <a:t>Legal issues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In Bulgaria, the trial court verifies whether the detention is lawful – if so, detention continues for an indefinite period of time;</a:t>
            </a:r>
            <a:endParaRPr lang="en-US" sz="23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The court </a:t>
            </a:r>
            <a:r>
              <a:rPr lang="en-US" sz="2300" b="1" u="sng" dirty="0">
                <a:solidFill>
                  <a:srgbClr val="C00000"/>
                </a:solidFill>
                <a:latin typeface="Abadi" panose="020B0604020104020204" pitchFamily="34" charset="0"/>
              </a:rPr>
              <a:t>cannot</a:t>
            </a:r>
            <a:r>
              <a:rPr lang="en-US" sz="2300" dirty="0">
                <a:latin typeface="Abadi" panose="020B0604020104020204" pitchFamily="34" charset="0"/>
              </a:rPr>
              <a:t> subsequently examine the issue of its own motion (</a:t>
            </a:r>
            <a:r>
              <a:rPr lang="en-US" sz="2300" i="1" dirty="0">
                <a:latin typeface="Abadi" panose="020B0604020104020204" pitchFamily="34" charset="0"/>
              </a:rPr>
              <a:t>motu proprio</a:t>
            </a:r>
            <a:r>
              <a:rPr lang="en-US" sz="2300" dirty="0">
                <a:latin typeface="Abadi" panose="020B0604020104020204" pitchFamily="34" charset="0"/>
              </a:rPr>
              <a:t>);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It will be for the </a:t>
            </a:r>
            <a:r>
              <a:rPr lang="en-US" sz="2300" b="1" u="sng" dirty="0">
                <a:solidFill>
                  <a:srgbClr val="C00000"/>
                </a:solidFill>
                <a:latin typeface="Abadi" panose="020B0604020104020204" pitchFamily="34" charset="0"/>
              </a:rPr>
              <a:t>accused person</a:t>
            </a:r>
            <a:r>
              <a:rPr lang="en-US" sz="2300" b="1" dirty="0">
                <a:solidFill>
                  <a:srgbClr val="C00000"/>
                </a:solidFill>
                <a:latin typeface="Abadi" panose="020B0604020104020204" pitchFamily="34" charset="0"/>
              </a:rPr>
              <a:t> </a:t>
            </a:r>
            <a:r>
              <a:rPr lang="en-US" sz="2300" dirty="0">
                <a:latin typeface="Abadi" panose="020B0604020104020204" pitchFamily="34" charset="0"/>
              </a:rPr>
              <a:t>to </a:t>
            </a:r>
            <a:r>
              <a:rPr lang="en-US" sz="2300" b="1" u="sng" dirty="0">
                <a:solidFill>
                  <a:srgbClr val="C00000"/>
                </a:solidFill>
                <a:latin typeface="Abadi" panose="020B0604020104020204" pitchFamily="34" charset="0"/>
              </a:rPr>
              <a:t>prove</a:t>
            </a:r>
            <a:r>
              <a:rPr lang="en-US" sz="2300" b="1" dirty="0">
                <a:solidFill>
                  <a:srgbClr val="C00000"/>
                </a:solidFill>
                <a:latin typeface="Abadi" panose="020B0604020104020204" pitchFamily="34" charset="0"/>
              </a:rPr>
              <a:t> </a:t>
            </a:r>
            <a:r>
              <a:rPr lang="en-US" sz="2300" dirty="0">
                <a:latin typeface="Abadi" panose="020B0604020104020204" pitchFamily="34" charset="0"/>
              </a:rPr>
              <a:t>the existence of </a:t>
            </a:r>
            <a:br>
              <a:rPr lang="en-US" sz="2300" dirty="0">
                <a:latin typeface="Abadi" panose="020B0604020104020204" pitchFamily="34" charset="0"/>
              </a:rPr>
            </a:br>
            <a:r>
              <a:rPr lang="en-US" sz="2300" dirty="0">
                <a:latin typeface="Abadi" panose="020B0604020104020204" pitchFamily="34" charset="0"/>
              </a:rPr>
              <a:t>new circumstances justifying their release.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The domestic court doubts as to whether the </a:t>
            </a:r>
            <a:r>
              <a:rPr lang="en-US" sz="2300" b="1" u="sng" dirty="0">
                <a:solidFill>
                  <a:srgbClr val="C00000"/>
                </a:solidFill>
                <a:latin typeface="Abadi" panose="020B0604020104020204" pitchFamily="34" charset="0"/>
              </a:rPr>
              <a:t>allocation of the</a:t>
            </a:r>
            <a:br>
              <a:rPr lang="en-US" sz="2300" b="1" u="sng" dirty="0">
                <a:solidFill>
                  <a:srgbClr val="C00000"/>
                </a:solidFill>
                <a:latin typeface="Abadi" panose="020B0604020104020204" pitchFamily="34" charset="0"/>
              </a:rPr>
            </a:br>
            <a:r>
              <a:rPr lang="en-US" sz="2300" b="1" u="sng" dirty="0" err="1">
                <a:solidFill>
                  <a:srgbClr val="C00000"/>
                </a:solidFill>
                <a:latin typeface="Abadi" panose="020B0604020104020204" pitchFamily="34" charset="0"/>
              </a:rPr>
              <a:t>burder</a:t>
            </a:r>
            <a:r>
              <a:rPr lang="en-US" sz="2300" b="1" u="sng" dirty="0">
                <a:solidFill>
                  <a:srgbClr val="C00000"/>
                </a:solidFill>
                <a:latin typeface="Abadi" panose="020B0604020104020204" pitchFamily="34" charset="0"/>
              </a:rPr>
              <a:t> of proof</a:t>
            </a:r>
            <a:r>
              <a:rPr lang="en-US" sz="2300" dirty="0">
                <a:latin typeface="Abadi" panose="020B0604020104020204" pitchFamily="34" charset="0"/>
              </a:rPr>
              <a:t> is compatible with the presumption of innocence</a:t>
            </a:r>
          </a:p>
          <a:p>
            <a:endParaRPr lang="en-LU" sz="23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23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0AED4-059B-7CC3-573F-1A315A650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80E76F6-6AFB-0A5F-0407-7AC041578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420484"/>
            <a:ext cx="7394066" cy="628979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badi" panose="020B0604020104020204" pitchFamily="34" charset="0"/>
              </a:rPr>
              <a:t>EU provisions at stake</a:t>
            </a:r>
            <a:endParaRPr lang="en-US" sz="2800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600" b="1" dirty="0">
                <a:latin typeface="Abadi" panose="020B0604020104020204" pitchFamily="34" charset="0"/>
              </a:rPr>
              <a:t>Article</a:t>
            </a:r>
            <a:r>
              <a:rPr lang="en-US" sz="2600" b="1" dirty="0">
                <a:solidFill>
                  <a:srgbClr val="C00000"/>
                </a:solidFill>
                <a:latin typeface="Abadi" panose="020B0604020104020204" pitchFamily="34" charset="0"/>
              </a:rPr>
              <a:t> 6 of Directive 2016/343 </a:t>
            </a:r>
            <a:r>
              <a:rPr lang="en-US" sz="2600" dirty="0">
                <a:latin typeface="Abadi" panose="020B0604020104020204" pitchFamily="34" charset="0"/>
              </a:rPr>
              <a:t>– the </a:t>
            </a:r>
            <a:r>
              <a:rPr lang="en-US" sz="2600" b="1" dirty="0">
                <a:solidFill>
                  <a:srgbClr val="C00000"/>
                </a:solidFill>
                <a:latin typeface="Abadi" panose="020B0604020104020204" pitchFamily="34" charset="0"/>
              </a:rPr>
              <a:t>burden of proof</a:t>
            </a:r>
            <a:r>
              <a:rPr lang="en-US" sz="2600" dirty="0">
                <a:solidFill>
                  <a:srgbClr val="C00000"/>
                </a:solidFill>
                <a:latin typeface="Abadi" panose="020B0604020104020204" pitchFamily="34" charset="0"/>
              </a:rPr>
              <a:t> </a:t>
            </a:r>
            <a:r>
              <a:rPr lang="en-US" sz="2600" dirty="0">
                <a:latin typeface="Abadi" panose="020B0604020104020204" pitchFamily="34" charset="0"/>
              </a:rPr>
              <a:t>for </a:t>
            </a:r>
            <a:r>
              <a:rPr lang="en-US" sz="2600" b="1" dirty="0">
                <a:solidFill>
                  <a:srgbClr val="C00000"/>
                </a:solidFill>
                <a:latin typeface="Abadi" panose="020B0604020104020204" pitchFamily="34" charset="0"/>
              </a:rPr>
              <a:t>establishing the guilt </a:t>
            </a:r>
            <a:r>
              <a:rPr lang="en-US" sz="2600" dirty="0">
                <a:latin typeface="Abadi" panose="020B0604020104020204" pitchFamily="34" charset="0"/>
              </a:rPr>
              <a:t>of suspects and accused persons </a:t>
            </a:r>
            <a:r>
              <a:rPr lang="en-US" sz="2600" b="1" dirty="0">
                <a:solidFill>
                  <a:srgbClr val="C00000"/>
                </a:solidFill>
                <a:latin typeface="Abadi" panose="020B0604020104020204" pitchFamily="34" charset="0"/>
              </a:rPr>
              <a:t>is on the prosecution</a:t>
            </a:r>
            <a:r>
              <a:rPr lang="en-US" sz="2600" dirty="0">
                <a:latin typeface="Abadi" panose="020B0604020104020204" pitchFamily="34" charset="0"/>
              </a:rPr>
              <a:t>;</a:t>
            </a:r>
          </a:p>
          <a:p>
            <a:r>
              <a:rPr lang="en-US" sz="2800" b="1" dirty="0">
                <a:latin typeface="Abadi" panose="020B0604020104020204" pitchFamily="34" charset="0"/>
              </a:rPr>
              <a:t>Request for a preliminary ruling</a:t>
            </a:r>
          </a:p>
          <a:p>
            <a:r>
              <a:rPr lang="en-US" sz="2600" dirty="0">
                <a:latin typeface="Abadi" panose="020B0604020104020204" pitchFamily="34" charset="0"/>
              </a:rPr>
              <a:t>‘Is a national law that requires a change in circumstances as a condition for granting the release of the accused person from detention, consistent with </a:t>
            </a:r>
            <a:r>
              <a:rPr lang="en-US" sz="2600" b="1" dirty="0">
                <a:solidFill>
                  <a:srgbClr val="C00000"/>
                </a:solidFill>
                <a:latin typeface="Abadi" panose="020B0604020104020204" pitchFamily="34" charset="0"/>
              </a:rPr>
              <a:t>Article 6 and recital 22 of Directive 2016/343</a:t>
            </a:r>
            <a:r>
              <a:rPr lang="en-US" sz="2600" dirty="0">
                <a:latin typeface="Abadi" panose="020B0604020104020204" pitchFamily="34" charset="0"/>
              </a:rPr>
              <a:t> and with </a:t>
            </a:r>
            <a:r>
              <a:rPr lang="en-US" sz="2600" b="1" dirty="0">
                <a:solidFill>
                  <a:srgbClr val="C00000"/>
                </a:solidFill>
                <a:latin typeface="Abadi" panose="020B0604020104020204" pitchFamily="34" charset="0"/>
              </a:rPr>
              <a:t>Articles 6</a:t>
            </a:r>
            <a:r>
              <a:rPr lang="en-US" sz="2600" dirty="0">
                <a:latin typeface="Abadi" panose="020B0604020104020204" pitchFamily="34" charset="0"/>
              </a:rPr>
              <a:t> and </a:t>
            </a:r>
            <a:r>
              <a:rPr lang="en-US" sz="2600" b="1" dirty="0">
                <a:solidFill>
                  <a:srgbClr val="C00000"/>
                </a:solidFill>
                <a:latin typeface="Abadi" panose="020B0604020104020204" pitchFamily="34" charset="0"/>
              </a:rPr>
              <a:t>47 of the [Charter]</a:t>
            </a:r>
            <a:r>
              <a:rPr lang="en-US" sz="2600" dirty="0">
                <a:latin typeface="Abadi" panose="020B0604020104020204" pitchFamily="34" charset="0"/>
              </a:rPr>
              <a:t>?’</a:t>
            </a:r>
          </a:p>
          <a:p>
            <a:endParaRPr lang="en-LU" sz="2300" dirty="0">
              <a:latin typeface="Abadi" panose="020B0604020104020204" pitchFamily="34" charset="0"/>
            </a:endParaRPr>
          </a:p>
          <a:p>
            <a:endParaRPr lang="en-LU" sz="2300" dirty="0">
              <a:latin typeface="Abadi" panose="020B06040201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1BEF9-E162-2D90-8F56-9ACC07FCCD92}"/>
              </a:ext>
            </a:extLst>
          </p:cNvPr>
          <p:cNvSpPr txBox="1"/>
          <p:nvPr/>
        </p:nvSpPr>
        <p:spPr>
          <a:xfrm>
            <a:off x="8145843" y="420484"/>
            <a:ext cx="3694743" cy="13696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Abadi" panose="020B0604020104020204" pitchFamily="34" charset="0"/>
              </a:rPr>
              <a:t>Opinion of the AG</a:t>
            </a:r>
          </a:p>
          <a:p>
            <a:endParaRPr lang="en-US" sz="2000" dirty="0">
              <a:latin typeface="Abadi" panose="020B0604020104020204" pitchFamily="34" charset="0"/>
            </a:endParaRPr>
          </a:p>
          <a:p>
            <a:r>
              <a:rPr lang="en-US" sz="2000" dirty="0">
                <a:latin typeface="Abadi" panose="020B0604020104020204" pitchFamily="34" charset="0"/>
              </a:rPr>
              <a:t>Article 6 of the Directive </a:t>
            </a:r>
            <a:r>
              <a:rPr lang="en-US" sz="2000" b="1" dirty="0">
                <a:solidFill>
                  <a:srgbClr val="C00000"/>
                </a:solidFill>
                <a:latin typeface="Abadi" panose="020B0604020104020204" pitchFamily="34" charset="0"/>
              </a:rPr>
              <a:t>does not apply </a:t>
            </a:r>
            <a:r>
              <a:rPr lang="en-US" sz="2000" dirty="0">
                <a:latin typeface="Abadi" panose="020B0604020104020204" pitchFamily="34" charset="0"/>
              </a:rPr>
              <a:t>to PTD proceedings</a:t>
            </a:r>
            <a:endParaRPr lang="en-LU" sz="1600" dirty="0"/>
          </a:p>
        </p:txBody>
      </p:sp>
    </p:spTree>
    <p:extLst>
      <p:ext uri="{BB962C8B-B14F-4D97-AF65-F5344CB8AC3E}">
        <p14:creationId xmlns:p14="http://schemas.microsoft.com/office/powerpoint/2010/main" val="1625168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0AED4-059B-7CC3-573F-1A315A650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80E76F6-6AFB-0A5F-0407-7AC041578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684754"/>
            <a:ext cx="11160124" cy="509386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badi" panose="020B0604020104020204" pitchFamily="34" charset="0"/>
              </a:rPr>
              <a:t>Reasoning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LU" sz="2600" dirty="0">
                <a:latin typeface="Abadi" panose="020B0604020104020204" pitchFamily="34" charset="0"/>
              </a:rPr>
              <a:t>Articles 3 and 4 of the Directive require that </a:t>
            </a:r>
            <a:r>
              <a:rPr lang="en-LU" sz="2600" b="1" dirty="0">
                <a:solidFill>
                  <a:srgbClr val="C00000"/>
                </a:solidFill>
                <a:latin typeface="Abadi" panose="020B0604020104020204" pitchFamily="34" charset="0"/>
              </a:rPr>
              <a:t>decisions on PTD shall not present the suspect as being guilty</a:t>
            </a:r>
            <a:r>
              <a:rPr lang="en-LU" sz="2600" dirty="0">
                <a:latin typeface="Abadi" panose="020B0604020104020204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LU" sz="2600" dirty="0">
                <a:latin typeface="Abadi" panose="020B0604020104020204" pitchFamily="34" charset="0"/>
              </a:rPr>
              <a:t>Article 6 of the Directive governs the allocation of the burden of proof </a:t>
            </a:r>
            <a:r>
              <a:rPr lang="en-LU" sz="2600" b="1" u="sng" dirty="0">
                <a:solidFill>
                  <a:srgbClr val="C00000"/>
                </a:solidFill>
                <a:latin typeface="Abadi" panose="020B0604020104020204" pitchFamily="34" charset="0"/>
              </a:rPr>
              <a:t>only</a:t>
            </a:r>
            <a:r>
              <a:rPr lang="en-LU" sz="2600" b="1" dirty="0">
                <a:latin typeface="Abadi" panose="020B0604020104020204" pitchFamily="34" charset="0"/>
              </a:rPr>
              <a:t> </a:t>
            </a:r>
            <a:r>
              <a:rPr lang="en-LU" sz="2600" dirty="0">
                <a:latin typeface="Abadi" panose="020B0604020104020204" pitchFamily="34" charset="0"/>
              </a:rPr>
              <a:t>in the adoption of judicial decision </a:t>
            </a:r>
            <a:r>
              <a:rPr lang="en-LU" sz="2600" b="1" u="sng" dirty="0">
                <a:solidFill>
                  <a:srgbClr val="C00000"/>
                </a:solidFill>
                <a:latin typeface="Abadi" panose="020B0604020104020204" pitchFamily="34" charset="0"/>
              </a:rPr>
              <a:t>on guilt</a:t>
            </a:r>
            <a:r>
              <a:rPr lang="en-LU" sz="2600" dirty="0">
                <a:latin typeface="Abadi" panose="020B0604020104020204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LU" sz="2600" dirty="0">
                <a:latin typeface="Abadi" panose="020B0604020104020204" pitchFamily="34" charset="0"/>
              </a:rPr>
              <a:t>A </a:t>
            </a:r>
            <a:r>
              <a:rPr lang="en-LU" sz="2600" b="1" dirty="0">
                <a:solidFill>
                  <a:srgbClr val="C00000"/>
                </a:solidFill>
                <a:latin typeface="Abadi" panose="020B0604020104020204" pitchFamily="34" charset="0"/>
              </a:rPr>
              <a:t>decision on PTD cannot be considered a decision on the </a:t>
            </a:r>
            <a:r>
              <a:rPr lang="en-LU" sz="2600" b="1" u="sng" dirty="0">
                <a:solidFill>
                  <a:srgbClr val="C00000"/>
                </a:solidFill>
                <a:latin typeface="Abadi" panose="020B0604020104020204" pitchFamily="34" charset="0"/>
              </a:rPr>
              <a:t>guilt</a:t>
            </a:r>
            <a:r>
              <a:rPr lang="en-LU" sz="2600" b="1" dirty="0">
                <a:solidFill>
                  <a:srgbClr val="C00000"/>
                </a:solidFill>
                <a:latin typeface="Abadi" panose="020B0604020104020204" pitchFamily="34" charset="0"/>
              </a:rPr>
              <a:t> </a:t>
            </a:r>
            <a:r>
              <a:rPr lang="en-LU" sz="2600" dirty="0">
                <a:latin typeface="Abadi" panose="020B0604020104020204" pitchFamily="34" charset="0"/>
              </a:rPr>
              <a:t>of the accused person;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LU" sz="2600" dirty="0">
                <a:latin typeface="Abadi" panose="020B0604020104020204" pitchFamily="34" charset="0"/>
              </a:rPr>
              <a:t>Thus, Article 6 of the Directive does </a:t>
            </a:r>
            <a:r>
              <a:rPr lang="en-LU" sz="2600" b="1" u="sng" dirty="0">
                <a:solidFill>
                  <a:srgbClr val="C00000"/>
                </a:solidFill>
                <a:latin typeface="Abadi" panose="020B0604020104020204" pitchFamily="34" charset="0"/>
              </a:rPr>
              <a:t>not</a:t>
            </a:r>
            <a:r>
              <a:rPr lang="en-LU" sz="2600" dirty="0">
                <a:latin typeface="Abadi" panose="020B0604020104020204" pitchFamily="34" charset="0"/>
              </a:rPr>
              <a:t> apply;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LU" sz="2600" dirty="0">
                <a:latin typeface="Abadi" panose="020B0604020104020204" pitchFamily="34" charset="0"/>
              </a:rPr>
              <a:t>The </a:t>
            </a:r>
            <a:r>
              <a:rPr lang="en-LU" sz="2600" b="1" dirty="0">
                <a:solidFill>
                  <a:srgbClr val="C00000"/>
                </a:solidFill>
                <a:latin typeface="Abadi" panose="020B0604020104020204" pitchFamily="34" charset="0"/>
              </a:rPr>
              <a:t>allocation of the burden of proof </a:t>
            </a:r>
            <a:r>
              <a:rPr lang="en-LU" sz="2600" dirty="0">
                <a:latin typeface="Abadi" panose="020B0604020104020204" pitchFamily="34" charset="0"/>
              </a:rPr>
              <a:t>can be regulated </a:t>
            </a:r>
            <a:br>
              <a:rPr lang="en-LU" sz="2600" dirty="0">
                <a:latin typeface="Abadi" panose="020B0604020104020204" pitchFamily="34" charset="0"/>
              </a:rPr>
            </a:br>
            <a:r>
              <a:rPr lang="en-LU" sz="2600" dirty="0">
                <a:latin typeface="Abadi" panose="020B0604020104020204" pitchFamily="34" charset="0"/>
              </a:rPr>
              <a:t>by Member States (</a:t>
            </a:r>
            <a:r>
              <a:rPr lang="en-LU" sz="2600" b="1" dirty="0">
                <a:solidFill>
                  <a:srgbClr val="C00000"/>
                </a:solidFill>
                <a:latin typeface="Abadi" panose="020B0604020104020204" pitchFamily="34" charset="0"/>
              </a:rPr>
              <a:t>procedural autonomy</a:t>
            </a:r>
            <a:r>
              <a:rPr lang="en-LU" sz="2600" dirty="0">
                <a:latin typeface="Abadi" panose="020B06040201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4962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96DDE-1938-5ABF-A82B-965EDFB00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EFD8511-0E00-87FE-2E40-593EF79D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97" y="597079"/>
            <a:ext cx="11160124" cy="567451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badi" panose="020B0604020104020204" pitchFamily="34" charset="0"/>
              </a:rPr>
              <a:t>The ruling</a:t>
            </a:r>
          </a:p>
          <a:p>
            <a:r>
              <a:rPr lang="en-GB" sz="2600" b="1" u="sng" dirty="0">
                <a:solidFill>
                  <a:srgbClr val="C00000"/>
                </a:solidFill>
                <a:latin typeface="Abadi" panose="020B0604020104020204" pitchFamily="34" charset="0"/>
              </a:rPr>
              <a:t>Article 6 of Directive 2016/343</a:t>
            </a:r>
            <a:r>
              <a:rPr lang="en-GB" sz="2600" dirty="0">
                <a:latin typeface="Abadi" panose="020B0604020104020204" pitchFamily="34" charset="0"/>
              </a:rPr>
              <a:t> and </a:t>
            </a:r>
            <a:r>
              <a:rPr lang="en-GB" sz="2600" b="1" u="sng" dirty="0">
                <a:solidFill>
                  <a:srgbClr val="C00000"/>
                </a:solidFill>
                <a:latin typeface="Abadi" panose="020B0604020104020204" pitchFamily="34" charset="0"/>
              </a:rPr>
              <a:t>Articles 6 and 47 of the Charter </a:t>
            </a:r>
            <a:r>
              <a:rPr lang="en-GB" sz="2600" dirty="0">
                <a:latin typeface="Abadi" panose="020B0604020104020204" pitchFamily="34" charset="0"/>
              </a:rPr>
              <a:t>of Fundamental Rights of the European Union </a:t>
            </a:r>
            <a:r>
              <a:rPr lang="en-GB" sz="2600" b="1" u="sng" dirty="0">
                <a:solidFill>
                  <a:srgbClr val="C00000"/>
                </a:solidFill>
                <a:latin typeface="Abadi" panose="020B0604020104020204" pitchFamily="34" charset="0"/>
              </a:rPr>
              <a:t>do not apply</a:t>
            </a:r>
            <a:r>
              <a:rPr lang="en-GB" sz="2600" dirty="0">
                <a:latin typeface="Abadi" panose="020B0604020104020204" pitchFamily="34" charset="0"/>
              </a:rPr>
              <a:t> to a national law that makes the release of a person held in PTD pending trial conditional on that person establishing the existence of new circumstances justifying that release.</a:t>
            </a:r>
          </a:p>
          <a:p>
            <a:endParaRPr lang="en-GB" sz="2300" b="1" dirty="0">
              <a:latin typeface="Abadi" panose="020B0604020104020204" pitchFamily="34" charset="0"/>
            </a:endParaRPr>
          </a:p>
          <a:p>
            <a:endParaRPr lang="en-GB" sz="2300" b="1" dirty="0">
              <a:latin typeface="Abadi" panose="020B0604020104020204" pitchFamily="34" charset="0"/>
            </a:endParaRPr>
          </a:p>
          <a:p>
            <a:r>
              <a:rPr lang="en-GB" sz="2800" b="1" dirty="0">
                <a:latin typeface="Abadi" panose="020B0604020104020204" pitchFamily="34" charset="0"/>
              </a:rPr>
              <a:t>The consequence</a:t>
            </a:r>
          </a:p>
          <a:p>
            <a:r>
              <a:rPr lang="en-GB" sz="2600" dirty="0">
                <a:latin typeface="Abadi" panose="020B0604020104020204" pitchFamily="34" charset="0"/>
              </a:rPr>
              <a:t>The </a:t>
            </a:r>
            <a:r>
              <a:rPr lang="en-GB" sz="2600" b="1" dirty="0">
                <a:solidFill>
                  <a:srgbClr val="C00000"/>
                </a:solidFill>
                <a:latin typeface="Abadi" panose="020B0604020104020204" pitchFamily="34" charset="0"/>
              </a:rPr>
              <a:t>allocation of the burden of proof </a:t>
            </a:r>
            <a:r>
              <a:rPr lang="en-GB" sz="2600" dirty="0">
                <a:latin typeface="Abadi" panose="020B0604020104020204" pitchFamily="34" charset="0"/>
              </a:rPr>
              <a:t>in domestic </a:t>
            </a:r>
            <a:r>
              <a:rPr lang="en-GB" sz="2600" b="1" dirty="0">
                <a:solidFill>
                  <a:srgbClr val="C00000"/>
                </a:solidFill>
                <a:latin typeface="Abadi" panose="020B0604020104020204" pitchFamily="34" charset="0"/>
              </a:rPr>
              <a:t>PTD proceedings </a:t>
            </a:r>
            <a:br>
              <a:rPr lang="en-GB" sz="2600" dirty="0">
                <a:latin typeface="Abadi" panose="020B0604020104020204" pitchFamily="34" charset="0"/>
              </a:rPr>
            </a:br>
            <a:r>
              <a:rPr lang="en-GB" sz="2600" dirty="0">
                <a:latin typeface="Abadi" panose="020B0604020104020204" pitchFamily="34" charset="0"/>
              </a:rPr>
              <a:t>will remain </a:t>
            </a:r>
            <a:r>
              <a:rPr lang="en-GB" sz="2600" b="1" dirty="0">
                <a:solidFill>
                  <a:srgbClr val="C00000"/>
                </a:solidFill>
                <a:latin typeface="Abadi" panose="020B0604020104020204" pitchFamily="34" charset="0"/>
              </a:rPr>
              <a:t>within the remit of national law</a:t>
            </a:r>
            <a:r>
              <a:rPr lang="en-GB" sz="2600" dirty="0">
                <a:latin typeface="Abadi" panose="020B0604020104020204" pitchFamily="34" charset="0"/>
              </a:rPr>
              <a:t>.</a:t>
            </a:r>
            <a:endParaRPr lang="en-LU" sz="2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27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6B30A-02F0-5AF1-CE58-395523559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F10F9-2079-EE46-4A2A-47F237DD0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D5A1-2E57-B591-0A98-5578B6229EA5}"/>
              </a:ext>
            </a:extLst>
          </p:cNvPr>
          <p:cNvSpPr/>
          <p:nvPr/>
        </p:nvSpPr>
        <p:spPr>
          <a:xfrm>
            <a:off x="657195" y="2380875"/>
            <a:ext cx="10880930" cy="119359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85616FE-1820-7F07-AF9E-5DED42F5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59771"/>
            <a:ext cx="11160123" cy="137838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badi" panose="020B0604020104020204" pitchFamily="34" charset="0"/>
              </a:rPr>
              <a:t>Safeguards in relation to parallel criminal proceedings</a:t>
            </a:r>
            <a:endParaRPr lang="en-LU" sz="3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59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0AED4-059B-7CC3-573F-1A315A650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16EADD4-725C-BD1E-BB93-23534625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2762"/>
            <a:ext cx="11160123" cy="988779"/>
          </a:xfrm>
        </p:spPr>
        <p:txBody>
          <a:bodyPr>
            <a:normAutofit/>
          </a:bodyPr>
          <a:lstStyle/>
          <a:p>
            <a:r>
              <a:rPr lang="en-LU" sz="3200" dirty="0">
                <a:latin typeface="Abadi" panose="020B0604020104020204" pitchFamily="34" charset="0"/>
              </a:rPr>
              <a:t>Plea bargain and presumption of innocence </a:t>
            </a:r>
            <a:br>
              <a:rPr lang="en-LU" sz="3200" dirty="0">
                <a:latin typeface="Abadi" panose="020B0604020104020204" pitchFamily="34" charset="0"/>
              </a:rPr>
            </a:br>
            <a:r>
              <a:rPr lang="en-LU" sz="3200" dirty="0">
                <a:latin typeface="Abadi" panose="020B0604020104020204" pitchFamily="34" charset="0"/>
              </a:rPr>
              <a:t>(Case C-338/20 – AH and others)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80E76F6-6AFB-0A5F-0407-7AC041578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405288"/>
            <a:ext cx="11160124" cy="5304988"/>
          </a:xfrm>
        </p:spPr>
        <p:txBody>
          <a:bodyPr>
            <a:normAutofit/>
          </a:bodyPr>
          <a:lstStyle/>
          <a:p>
            <a:r>
              <a:rPr lang="en-US" sz="2300" b="1" dirty="0">
                <a:latin typeface="Abadi" panose="020B0604020104020204" pitchFamily="34" charset="0"/>
              </a:rPr>
              <a:t>The facts</a:t>
            </a:r>
            <a:endParaRPr lang="en-US" sz="2300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Six individuals (MH and others) are prosecuted for their </a:t>
            </a:r>
            <a:r>
              <a:rPr lang="en-US" sz="2300" b="1" dirty="0">
                <a:solidFill>
                  <a:srgbClr val="0070C0"/>
                </a:solidFill>
                <a:latin typeface="Abadi" panose="020B0604020104020204" pitchFamily="34" charset="0"/>
              </a:rPr>
              <a:t>membership of a criminal organization</a:t>
            </a:r>
            <a:r>
              <a:rPr lang="en-US" sz="2300" dirty="0">
                <a:latin typeface="Abadi" panose="020B0604020104020204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MH concluded an </a:t>
            </a:r>
            <a:r>
              <a:rPr lang="en-US" sz="2300" b="1" dirty="0">
                <a:solidFill>
                  <a:srgbClr val="0070C0"/>
                </a:solidFill>
                <a:latin typeface="Abadi" panose="020B0604020104020204" pitchFamily="34" charset="0"/>
              </a:rPr>
              <a:t>agreement</a:t>
            </a:r>
            <a:r>
              <a:rPr lang="en-US" sz="2300" dirty="0">
                <a:latin typeface="Abadi" panose="020B0604020104020204" pitchFamily="34" charset="0"/>
              </a:rPr>
              <a:t> with the prosecutor – </a:t>
            </a:r>
            <a:r>
              <a:rPr lang="en-US" sz="2300" b="1" u="sng" dirty="0">
                <a:solidFill>
                  <a:srgbClr val="0070C0"/>
                </a:solidFill>
                <a:latin typeface="Abadi" panose="020B0604020104020204" pitchFamily="34" charset="0"/>
              </a:rPr>
              <a:t>admission of guilt</a:t>
            </a:r>
            <a:r>
              <a:rPr lang="en-US" sz="2300" b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US" sz="2300" dirty="0">
                <a:latin typeface="Abadi" panose="020B0604020104020204" pitchFamily="34" charset="0"/>
              </a:rPr>
              <a:t>in exchange of a reduced sentence;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Admission to be </a:t>
            </a:r>
            <a:r>
              <a:rPr lang="en-US" sz="2300" b="1" dirty="0">
                <a:solidFill>
                  <a:srgbClr val="0070C0"/>
                </a:solidFill>
                <a:latin typeface="Abadi" panose="020B0604020104020204" pitchFamily="34" charset="0"/>
              </a:rPr>
              <a:t>part</a:t>
            </a:r>
            <a:r>
              <a:rPr lang="en-US" sz="2300" dirty="0">
                <a:latin typeface="Abadi" panose="020B0604020104020204" pitchFamily="34" charset="0"/>
              </a:rPr>
              <a:t> of a criminal organization, </a:t>
            </a:r>
            <a:r>
              <a:rPr lang="en-US" sz="2300" b="1" u="sng" dirty="0">
                <a:solidFill>
                  <a:srgbClr val="0070C0"/>
                </a:solidFill>
                <a:latin typeface="Abadi" panose="020B0604020104020204" pitchFamily="34" charset="0"/>
              </a:rPr>
              <a:t>together with the other five people</a:t>
            </a:r>
            <a:r>
              <a:rPr lang="en-US" sz="2300" dirty="0">
                <a:latin typeface="Abadi" panose="020B0604020104020204" pitchFamily="34" charset="0"/>
              </a:rPr>
              <a:t> who, however, </a:t>
            </a:r>
            <a:r>
              <a:rPr lang="en-US" sz="2300" b="1" u="sng" dirty="0">
                <a:solidFill>
                  <a:srgbClr val="0070C0"/>
                </a:solidFill>
                <a:latin typeface="Abadi" panose="020B0604020104020204" pitchFamily="34" charset="0"/>
              </a:rPr>
              <a:t>did not admit their guilt</a:t>
            </a:r>
            <a:r>
              <a:rPr lang="en-US" sz="2300" dirty="0">
                <a:latin typeface="Abadi" panose="020B0604020104020204" pitchFamily="34" charset="0"/>
              </a:rPr>
              <a:t>;</a:t>
            </a:r>
          </a:p>
          <a:p>
            <a:r>
              <a:rPr lang="en-US" sz="2300" b="1" dirty="0">
                <a:latin typeface="Abadi" panose="020B0604020104020204" pitchFamily="34" charset="0"/>
              </a:rPr>
              <a:t>Legal issues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Is such an agreement compatible with the </a:t>
            </a:r>
            <a:r>
              <a:rPr lang="en-US" sz="2300" b="1" dirty="0">
                <a:solidFill>
                  <a:srgbClr val="0070C0"/>
                </a:solidFill>
                <a:latin typeface="Abadi" panose="020B0604020104020204" pitchFamily="34" charset="0"/>
              </a:rPr>
              <a:t>presumption of innocence</a:t>
            </a:r>
            <a:r>
              <a:rPr lang="en-US" sz="2300" dirty="0">
                <a:latin typeface="Abadi" panose="020B0604020104020204" pitchFamily="34" charset="0"/>
              </a:rPr>
              <a:t>?</a:t>
            </a:r>
            <a:br>
              <a:rPr lang="en-US" sz="2300" dirty="0">
                <a:latin typeface="Abadi" panose="020B0604020104020204" pitchFamily="34" charset="0"/>
              </a:rPr>
            </a:br>
            <a:endParaRPr lang="en-LU" sz="23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89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0AED4-059B-7CC3-573F-1A315A650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C7AE5E-7C35-828D-6693-8F0C341AA962}"/>
              </a:ext>
            </a:extLst>
          </p:cNvPr>
          <p:cNvSpPr txBox="1"/>
          <p:nvPr/>
        </p:nvSpPr>
        <p:spPr>
          <a:xfrm>
            <a:off x="8105699" y="954094"/>
            <a:ext cx="3882001" cy="4770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badi" panose="020B0604020104020204" pitchFamily="34" charset="0"/>
              </a:rPr>
              <a:t>Opinion of the AG</a:t>
            </a:r>
          </a:p>
          <a:p>
            <a:endParaRPr lang="en-US" sz="2400" dirty="0">
              <a:latin typeface="Abadi" panose="020B0604020104020204" pitchFamily="34" charset="0"/>
            </a:endParaRPr>
          </a:p>
          <a:p>
            <a:r>
              <a:rPr lang="en-US" sz="2000" dirty="0">
                <a:latin typeface="Abadi" panose="020B0604020104020204" pitchFamily="34" charset="0"/>
              </a:rPr>
              <a:t>- Such agreement is </a:t>
            </a:r>
            <a:r>
              <a:rPr lang="en-US" sz="2000" b="1" dirty="0">
                <a:solidFill>
                  <a:srgbClr val="0070C0"/>
                </a:solidFill>
                <a:latin typeface="Abadi" panose="020B0604020104020204" pitchFamily="34" charset="0"/>
              </a:rPr>
              <a:t>compatible</a:t>
            </a:r>
            <a:r>
              <a:rPr lang="en-US" sz="2000" dirty="0">
                <a:latin typeface="Abadi" panose="020B0604020104020204" pitchFamily="34" charset="0"/>
              </a:rPr>
              <a:t> with EU law provided that:</a:t>
            </a:r>
            <a:br>
              <a:rPr lang="en-US" sz="2000" dirty="0">
                <a:latin typeface="Abadi" panose="020B0604020104020204" pitchFamily="34" charset="0"/>
              </a:rPr>
            </a:br>
            <a:br>
              <a:rPr lang="en-US" sz="2000" dirty="0">
                <a:latin typeface="Abadi" panose="020B0604020104020204" pitchFamily="34" charset="0"/>
              </a:rPr>
            </a:br>
            <a:r>
              <a:rPr lang="en-US" sz="2000" dirty="0">
                <a:latin typeface="Abadi" panose="020B0604020104020204" pitchFamily="34" charset="0"/>
              </a:rPr>
              <a:t>(</a:t>
            </a:r>
            <a:r>
              <a:rPr lang="en-US" sz="2000" dirty="0" err="1">
                <a:latin typeface="Abadi" panose="020B0604020104020204" pitchFamily="34" charset="0"/>
              </a:rPr>
              <a:t>i</a:t>
            </a:r>
            <a:r>
              <a:rPr lang="en-US" sz="2000" dirty="0">
                <a:latin typeface="Abadi" panose="020B0604020104020204" pitchFamily="34" charset="0"/>
              </a:rPr>
              <a:t>) references to other accused persons are </a:t>
            </a:r>
            <a:r>
              <a:rPr lang="en-US" sz="2000" b="1" dirty="0">
                <a:solidFill>
                  <a:srgbClr val="0070C0"/>
                </a:solidFill>
                <a:latin typeface="Abadi" panose="020B0604020104020204" pitchFamily="34" charset="0"/>
              </a:rPr>
              <a:t>necessary</a:t>
            </a:r>
            <a:r>
              <a:rPr lang="en-US" sz="2000" dirty="0">
                <a:latin typeface="Abadi" panose="020B0604020104020204" pitchFamily="34" charset="0"/>
              </a:rPr>
              <a:t> for identifying the </a:t>
            </a:r>
            <a:r>
              <a:rPr lang="en-US" sz="2000" b="1" dirty="0">
                <a:solidFill>
                  <a:srgbClr val="0070C0"/>
                </a:solidFill>
                <a:latin typeface="Abadi" panose="020B0604020104020204" pitchFamily="34" charset="0"/>
              </a:rPr>
              <a:t>legal characterization </a:t>
            </a:r>
            <a:r>
              <a:rPr lang="en-US" sz="2000" dirty="0">
                <a:latin typeface="Abadi" panose="020B0604020104020204" pitchFamily="34" charset="0"/>
              </a:rPr>
              <a:t>of the offence;</a:t>
            </a:r>
          </a:p>
          <a:p>
            <a:endParaRPr lang="en-US" sz="2000" dirty="0">
              <a:latin typeface="Abadi" panose="020B0604020104020204" pitchFamily="34" charset="0"/>
            </a:endParaRPr>
          </a:p>
          <a:p>
            <a:r>
              <a:rPr lang="en-US" sz="2000" dirty="0">
                <a:latin typeface="Abadi" panose="020B0604020104020204" pitchFamily="34" charset="0"/>
              </a:rPr>
              <a:t>(ii) it is </a:t>
            </a:r>
            <a:r>
              <a:rPr lang="en-US" sz="2000" b="1" dirty="0">
                <a:solidFill>
                  <a:srgbClr val="0070C0"/>
                </a:solidFill>
                <a:latin typeface="Abadi" panose="020B0604020104020204" pitchFamily="34" charset="0"/>
              </a:rPr>
              <a:t>clearly stated </a:t>
            </a:r>
            <a:r>
              <a:rPr lang="en-US" sz="2000" dirty="0">
                <a:latin typeface="Abadi" panose="020B0604020104020204" pitchFamily="34" charset="0"/>
              </a:rPr>
              <a:t>that those persons are being prosecuted in separate criminal proceedings and </a:t>
            </a:r>
            <a:r>
              <a:rPr lang="en-US" sz="2000" b="1" dirty="0">
                <a:solidFill>
                  <a:srgbClr val="0070C0"/>
                </a:solidFill>
                <a:latin typeface="Abadi" panose="020B0604020104020204" pitchFamily="34" charset="0"/>
              </a:rPr>
              <a:t>their guilt has not yet been determined </a:t>
            </a:r>
            <a:r>
              <a:rPr lang="en-US" sz="2000" dirty="0">
                <a:latin typeface="Abadi" panose="020B0604020104020204" pitchFamily="34" charset="0"/>
              </a:rPr>
              <a:t>by law</a:t>
            </a:r>
            <a:endParaRPr lang="en-LU" sz="1600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B4FDD4D-5656-6CCC-D7F3-D00CE075E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51" y="333577"/>
            <a:ext cx="7527232" cy="601157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badi" panose="020B0604020104020204" pitchFamily="34" charset="0"/>
              </a:rPr>
              <a:t>EU provisions at stake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600" b="1" dirty="0">
                <a:latin typeface="Abadi" panose="020B0604020104020204" pitchFamily="34" charset="0"/>
              </a:rPr>
              <a:t>Article </a:t>
            </a:r>
            <a:r>
              <a:rPr lang="en-US" sz="2600" b="1" dirty="0">
                <a:solidFill>
                  <a:srgbClr val="0070C0"/>
                </a:solidFill>
                <a:latin typeface="Abadi" panose="020B0604020104020204" pitchFamily="34" charset="0"/>
              </a:rPr>
              <a:t>4(1) of Directive 2016/343</a:t>
            </a:r>
            <a:r>
              <a:rPr lang="en-US" sz="2600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US" sz="2600" dirty="0">
                <a:latin typeface="Abadi" panose="020B0604020104020204" pitchFamily="34" charset="0"/>
              </a:rPr>
              <a:t>– as long as a suspect/accused person has not been proved guilty </a:t>
            </a:r>
            <a:r>
              <a:rPr lang="en-US" sz="2600" b="1" u="sng" dirty="0">
                <a:solidFill>
                  <a:srgbClr val="0070C0"/>
                </a:solidFill>
                <a:latin typeface="Abadi" panose="020B0604020104020204" pitchFamily="34" charset="0"/>
              </a:rPr>
              <a:t>judicial decisions, other than those on guilt, do not refer to that person as being guilty</a:t>
            </a:r>
            <a:r>
              <a:rPr lang="en-US" sz="2600" dirty="0">
                <a:latin typeface="Abadi" panose="020B0604020104020204" pitchFamily="34" charset="0"/>
              </a:rPr>
              <a:t>”</a:t>
            </a:r>
            <a:endParaRPr lang="en-LU" sz="2600" dirty="0">
              <a:latin typeface="Abadi" panose="020B0604020104020204" pitchFamily="34" charset="0"/>
            </a:endParaRPr>
          </a:p>
          <a:p>
            <a:r>
              <a:rPr lang="en-US" sz="2800" b="1" dirty="0">
                <a:latin typeface="Abadi" panose="020B0604020104020204" pitchFamily="34" charset="0"/>
              </a:rPr>
              <a:t>Request for a preliminary ruling</a:t>
            </a:r>
          </a:p>
          <a:p>
            <a:r>
              <a:rPr lang="en-GB" sz="2600" dirty="0">
                <a:latin typeface="Abadi" panose="020B0604020104020204" pitchFamily="34" charset="0"/>
              </a:rPr>
              <a:t>“whether Article 4(1) of Directive 2016/343 </a:t>
            </a:r>
            <a:r>
              <a:rPr lang="en-GB" sz="2600" b="1" u="sng" dirty="0">
                <a:solidFill>
                  <a:srgbClr val="0070C0"/>
                </a:solidFill>
                <a:latin typeface="Abadi" panose="020B0604020104020204" pitchFamily="34" charset="0"/>
              </a:rPr>
              <a:t>precludes</a:t>
            </a:r>
            <a:r>
              <a:rPr lang="en-GB" sz="2600" dirty="0">
                <a:latin typeface="Abadi" panose="020B0604020104020204" pitchFamily="34" charset="0"/>
              </a:rPr>
              <a:t> an agreement, in which the accused person admits his guilt in exchange for a reduced sentence that </a:t>
            </a:r>
            <a:r>
              <a:rPr lang="en-GB" sz="2600" b="1" dirty="0">
                <a:solidFill>
                  <a:srgbClr val="0070C0"/>
                </a:solidFill>
                <a:latin typeface="Abadi" panose="020B0604020104020204" pitchFamily="34" charset="0"/>
              </a:rPr>
              <a:t>expressly mentions as joint perpetrators </a:t>
            </a:r>
            <a:r>
              <a:rPr lang="en-GB" sz="2600" dirty="0">
                <a:latin typeface="Abadi" panose="020B0604020104020204" pitchFamily="34" charset="0"/>
              </a:rPr>
              <a:t>of the criminal offence at issue not only that person, but also </a:t>
            </a:r>
            <a:r>
              <a:rPr lang="en-GB" sz="2600" b="1" dirty="0">
                <a:solidFill>
                  <a:srgbClr val="0070C0"/>
                </a:solidFill>
                <a:latin typeface="Abadi" panose="020B0604020104020204" pitchFamily="34" charset="0"/>
              </a:rPr>
              <a:t>the other accused persons</a:t>
            </a:r>
            <a:r>
              <a:rPr lang="en-GB" sz="2600" dirty="0">
                <a:latin typeface="Abadi" panose="020B0604020104020204" pitchFamily="34" charset="0"/>
              </a:rPr>
              <a:t>, who did not admit their guilt”</a:t>
            </a:r>
            <a:endParaRPr lang="en-LU" sz="2600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LU" sz="2300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LU" sz="23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2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0AED4-059B-7CC3-573F-1A315A650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80E76F6-6AFB-0A5F-0407-7AC041578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19" y="586409"/>
            <a:ext cx="11417562" cy="509386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badi" panose="020B0604020104020204" pitchFamily="34" charset="0"/>
              </a:rPr>
              <a:t>Reasoning</a:t>
            </a:r>
            <a:endParaRPr lang="en-US" sz="2300" b="1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LU" sz="2400" dirty="0">
                <a:latin typeface="Abadi" panose="020B0604020104020204" pitchFamily="34" charset="0"/>
              </a:rPr>
              <a:t>Directive 2016/343 is </a:t>
            </a:r>
            <a:r>
              <a:rPr lang="en-LU" sz="2400" b="1" dirty="0">
                <a:solidFill>
                  <a:srgbClr val="0070C0"/>
                </a:solidFill>
                <a:latin typeface="Abadi" panose="020B0604020104020204" pitchFamily="34" charset="0"/>
              </a:rPr>
              <a:t>applicable</a:t>
            </a:r>
            <a:r>
              <a:rPr lang="en-LU" sz="2400" dirty="0">
                <a:latin typeface="Abadi" panose="020B0604020104020204" pitchFamily="34" charset="0"/>
              </a:rPr>
              <a:t> – The defendants are </a:t>
            </a:r>
            <a:r>
              <a:rPr lang="en-LU" sz="2400" b="1" dirty="0">
                <a:solidFill>
                  <a:srgbClr val="0070C0"/>
                </a:solidFill>
                <a:latin typeface="Abadi" panose="020B0604020104020204" pitchFamily="34" charset="0"/>
              </a:rPr>
              <a:t>suspects</a:t>
            </a:r>
            <a:r>
              <a:rPr lang="en-LU" sz="2400" dirty="0">
                <a:latin typeface="Abadi" panose="020B0604020104020204" pitchFamily="34" charset="0"/>
              </a:rPr>
              <a:t> in criminal proceedings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LU" sz="2400" dirty="0">
                <a:latin typeface="Abadi" panose="020B0604020104020204" pitchFamily="34" charset="0"/>
              </a:rPr>
              <a:t>Article </a:t>
            </a:r>
            <a:r>
              <a:rPr lang="en-LU" sz="2400" dirty="0">
                <a:solidFill>
                  <a:srgbClr val="0070C0"/>
                </a:solidFill>
                <a:latin typeface="Abadi" panose="020B0604020104020204" pitchFamily="34" charset="0"/>
              </a:rPr>
              <a:t>48(1) of the Charter </a:t>
            </a:r>
            <a:r>
              <a:rPr lang="en-LU" sz="2400" dirty="0">
                <a:latin typeface="Abadi" panose="020B0604020104020204" pitchFamily="34" charset="0"/>
              </a:rPr>
              <a:t>corresponds to </a:t>
            </a:r>
            <a:r>
              <a:rPr lang="en-LU" sz="2400" b="1" dirty="0">
                <a:solidFill>
                  <a:srgbClr val="0070C0"/>
                </a:solidFill>
                <a:latin typeface="Abadi" panose="020B0604020104020204" pitchFamily="34" charset="0"/>
              </a:rPr>
              <a:t>Article 6(2) ECHR </a:t>
            </a:r>
            <a:r>
              <a:rPr lang="en-LU" sz="2400" dirty="0">
                <a:latin typeface="Abadi" panose="020B0604020104020204" pitchFamily="34" charset="0"/>
              </a:rPr>
              <a:t>– relevance of the ECtHR’s case-law as a </a:t>
            </a:r>
            <a:r>
              <a:rPr lang="en-LU" sz="2400" b="1" dirty="0">
                <a:solidFill>
                  <a:srgbClr val="0070C0"/>
                </a:solidFill>
                <a:latin typeface="Abadi" panose="020B0604020104020204" pitchFamily="34" charset="0"/>
              </a:rPr>
              <a:t>minimum benchmark</a:t>
            </a:r>
            <a:r>
              <a:rPr lang="en-LU" sz="2400" dirty="0">
                <a:latin typeface="Abadi" panose="020B0604020104020204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LU" sz="2400" i="1" dirty="0">
                <a:latin typeface="Abadi" panose="020B0604020104020204" pitchFamily="34" charset="0"/>
              </a:rPr>
              <a:t> </a:t>
            </a:r>
            <a:r>
              <a:rPr lang="en-LU" sz="2400" i="1" dirty="0">
                <a:solidFill>
                  <a:srgbClr val="0070C0"/>
                </a:solidFill>
                <a:latin typeface="Abadi" panose="020B0604020104020204" pitchFamily="34" charset="0"/>
              </a:rPr>
              <a:t>Karaman v. Germany</a:t>
            </a:r>
            <a:r>
              <a:rPr lang="en-LU" sz="2400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LU" sz="2400" dirty="0">
                <a:latin typeface="Abadi" panose="020B0604020104020204" pitchFamily="34" charset="0"/>
              </a:rPr>
              <a:t>(ECtHR, 2014): </a:t>
            </a:r>
          </a:p>
          <a:p>
            <a:pPr marL="1028700" lvl="1" indent="-342900">
              <a:buFont typeface="Wingdings" pitchFamily="2" charset="2"/>
              <a:buChar char="§"/>
            </a:pPr>
            <a:r>
              <a:rPr lang="en-LU" dirty="0">
                <a:latin typeface="Abadi" panose="020B0604020104020204" pitchFamily="34" charset="0"/>
              </a:rPr>
              <a:t>the “</a:t>
            </a:r>
            <a:r>
              <a:rPr lang="en-LU" b="1" dirty="0">
                <a:solidFill>
                  <a:srgbClr val="0070C0"/>
                </a:solidFill>
                <a:latin typeface="Abadi" panose="020B0604020104020204" pitchFamily="34" charset="0"/>
              </a:rPr>
              <a:t>choice of words</a:t>
            </a:r>
            <a:r>
              <a:rPr lang="en-LU" dirty="0">
                <a:latin typeface="Abadi" panose="020B0604020104020204" pitchFamily="34" charset="0"/>
              </a:rPr>
              <a:t>” in judicial decisions is pivotal;</a:t>
            </a:r>
          </a:p>
          <a:p>
            <a:pPr marL="1028700" lvl="1" indent="-342900">
              <a:buFont typeface="Wingdings" pitchFamily="2" charset="2"/>
              <a:buChar char="§"/>
            </a:pPr>
            <a:r>
              <a:rPr lang="en-LU" dirty="0">
                <a:latin typeface="Abadi" panose="020B0604020104020204" pitchFamily="34" charset="0"/>
              </a:rPr>
              <a:t>decisions on the participation of third persons </a:t>
            </a:r>
            <a:r>
              <a:rPr lang="en-LU" b="1" u="sng" dirty="0">
                <a:solidFill>
                  <a:srgbClr val="0070C0"/>
                </a:solidFill>
                <a:latin typeface="Abadi" panose="020B0604020104020204" pitchFamily="34" charset="0"/>
              </a:rPr>
              <a:t>are not </a:t>
            </a:r>
            <a:r>
              <a:rPr lang="en-LU" b="1" i="1" u="sng" dirty="0">
                <a:solidFill>
                  <a:srgbClr val="0070C0"/>
                </a:solidFill>
                <a:latin typeface="Abadi" panose="020B0604020104020204" pitchFamily="34" charset="0"/>
              </a:rPr>
              <a:t>per se</a:t>
            </a:r>
            <a:r>
              <a:rPr lang="en-LU" b="1" u="sng" dirty="0">
                <a:solidFill>
                  <a:srgbClr val="0070C0"/>
                </a:solidFill>
                <a:latin typeface="Abadi" panose="020B0604020104020204" pitchFamily="34" charset="0"/>
              </a:rPr>
              <a:t> unlawful</a:t>
            </a:r>
            <a:r>
              <a:rPr lang="en-LU" dirty="0">
                <a:latin typeface="Abadi" panose="020B0604020104020204" pitchFamily="34" charset="0"/>
              </a:rPr>
              <a:t>, but they shall provide only that information </a:t>
            </a:r>
            <a:r>
              <a:rPr lang="en-LU" b="1" dirty="0">
                <a:solidFill>
                  <a:srgbClr val="0070C0"/>
                </a:solidFill>
                <a:latin typeface="Abadi" panose="020B0604020104020204" pitchFamily="34" charset="0"/>
              </a:rPr>
              <a:t>necessary</a:t>
            </a:r>
            <a:r>
              <a:rPr lang="en-LU" dirty="0">
                <a:latin typeface="Abadi" panose="020B0604020104020204" pitchFamily="34" charset="0"/>
              </a:rPr>
              <a:t> to </a:t>
            </a:r>
            <a:r>
              <a:rPr lang="en-LU" b="1" u="sng" dirty="0">
                <a:solidFill>
                  <a:srgbClr val="0070C0"/>
                </a:solidFill>
                <a:latin typeface="Abadi" panose="020B0604020104020204" pitchFamily="34" charset="0"/>
              </a:rPr>
              <a:t>assess the criminal liability </a:t>
            </a:r>
            <a:r>
              <a:rPr lang="en-LU" dirty="0">
                <a:latin typeface="Abadi" panose="020B0604020104020204" pitchFamily="34" charset="0"/>
              </a:rPr>
              <a:t>of the person concerned – it shall </a:t>
            </a:r>
            <a:r>
              <a:rPr lang="en-LU" b="1" u="sng" dirty="0">
                <a:solidFill>
                  <a:srgbClr val="0070C0"/>
                </a:solidFill>
                <a:latin typeface="Abadi" panose="020B0604020104020204" pitchFamily="34" charset="0"/>
              </a:rPr>
              <a:t>not</a:t>
            </a:r>
            <a:r>
              <a:rPr lang="en-LU" dirty="0">
                <a:latin typeface="Abadi" panose="020B0604020104020204" pitchFamily="34" charset="0"/>
              </a:rPr>
              <a:t> become a “</a:t>
            </a:r>
            <a:r>
              <a:rPr lang="en-LU" b="1" dirty="0">
                <a:solidFill>
                  <a:srgbClr val="0070C0"/>
                </a:solidFill>
                <a:latin typeface="Abadi" panose="020B0604020104020204" pitchFamily="34" charset="0"/>
              </a:rPr>
              <a:t>pre-judgment</a:t>
            </a:r>
            <a:r>
              <a:rPr lang="en-LU" dirty="0">
                <a:latin typeface="Abadi" panose="020B0604020104020204" pitchFamily="34" charset="0"/>
              </a:rPr>
              <a:t>” on other persons.</a:t>
            </a:r>
            <a:endParaRPr lang="en-LU" sz="2400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LU" sz="2400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LU" sz="2300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LU" sz="23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95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0AED4-059B-7CC3-573F-1A315A650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80E76F6-6AFB-0A5F-0407-7AC041578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99" y="497793"/>
            <a:ext cx="11160122" cy="507251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badi" panose="020B0604020104020204" pitchFamily="34" charset="0"/>
                <a:ea typeface="Open Sans" pitchFamily="2" charset="0"/>
                <a:cs typeface="Open Sans" pitchFamily="2" charset="0"/>
              </a:rPr>
              <a:t>The ruling</a:t>
            </a:r>
            <a:endParaRPr lang="en-US" sz="2800" dirty="0">
              <a:latin typeface="Abadi" panose="020B0604020104020204" pitchFamily="34" charset="0"/>
              <a:ea typeface="Open Sans" pitchFamily="2" charset="0"/>
              <a:cs typeface="Open Sans" pitchFamily="2" charset="0"/>
            </a:endParaRPr>
          </a:p>
          <a:p>
            <a:r>
              <a:rPr lang="en-US" sz="2400" dirty="0">
                <a:latin typeface="Abadi" panose="020B0604020104020204" pitchFamily="34" charset="0"/>
                <a:ea typeface="Open Sans" pitchFamily="2" charset="0"/>
                <a:cs typeface="Open Sans" pitchFamily="2" charset="0"/>
              </a:rPr>
              <a:t>Article </a:t>
            </a:r>
            <a:r>
              <a:rPr lang="en-US" sz="2400" b="1" dirty="0">
                <a:solidFill>
                  <a:srgbClr val="0070C0"/>
                </a:solidFill>
                <a:latin typeface="Abadi" panose="020B0604020104020204" pitchFamily="34" charset="0"/>
                <a:ea typeface="Open Sans" pitchFamily="2" charset="0"/>
                <a:cs typeface="Open Sans" pitchFamily="2" charset="0"/>
              </a:rPr>
              <a:t>4(1) of Directive 2016/343 </a:t>
            </a:r>
            <a:r>
              <a:rPr lang="en-US" sz="2400" b="1" u="sng" dirty="0">
                <a:solidFill>
                  <a:srgbClr val="0070C0"/>
                </a:solidFill>
                <a:latin typeface="Abadi" panose="020B0604020104020204" pitchFamily="34" charset="0"/>
                <a:ea typeface="Open Sans" pitchFamily="2" charset="0"/>
                <a:cs typeface="Open Sans" pitchFamily="2" charset="0"/>
              </a:rPr>
              <a:t>does not preclude</a:t>
            </a:r>
            <a:r>
              <a:rPr lang="en-US" sz="2400" dirty="0">
                <a:latin typeface="Abadi" panose="020B0604020104020204" pitchFamily="34" charset="0"/>
                <a:ea typeface="Open Sans" pitchFamily="2" charset="0"/>
                <a:cs typeface="Open Sans" pitchFamily="2" charset="0"/>
              </a:rPr>
              <a:t> an agreement wherein an accused person admits guilt in exchange for a reduced sentence, even if the agreement explicitly identifies other accused individuals as joint perpetrators of the same offense, provide that: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Abadi" panose="020B0604020104020204" pitchFamily="34" charset="0"/>
                <a:ea typeface="Open Sans" pitchFamily="2" charset="0"/>
                <a:cs typeface="Open Sans" pitchFamily="2" charset="0"/>
              </a:rPr>
              <a:t>that reference is </a:t>
            </a:r>
            <a:r>
              <a:rPr lang="en-US" sz="2400" b="1" u="sng" dirty="0">
                <a:solidFill>
                  <a:srgbClr val="0070C0"/>
                </a:solidFill>
                <a:latin typeface="Abadi" panose="020B0604020104020204" pitchFamily="34" charset="0"/>
                <a:ea typeface="Open Sans" pitchFamily="2" charset="0"/>
                <a:cs typeface="Open Sans" pitchFamily="2" charset="0"/>
              </a:rPr>
              <a:t>necessary for the </a:t>
            </a:r>
            <a:r>
              <a:rPr lang="en-US" sz="2400" b="1" u="sng" dirty="0" err="1">
                <a:solidFill>
                  <a:srgbClr val="0070C0"/>
                </a:solidFill>
                <a:latin typeface="Abadi" panose="020B0604020104020204" pitchFamily="34" charset="0"/>
                <a:ea typeface="Open Sans" pitchFamily="2" charset="0"/>
                <a:cs typeface="Open Sans" pitchFamily="2" charset="0"/>
              </a:rPr>
              <a:t>categorisation</a:t>
            </a:r>
            <a:r>
              <a:rPr lang="en-US" sz="2400" b="1" u="sng" dirty="0">
                <a:solidFill>
                  <a:srgbClr val="0070C0"/>
                </a:solidFill>
                <a:latin typeface="Abadi" panose="020B0604020104020204" pitchFamily="34" charset="0"/>
                <a:ea typeface="Open Sans" pitchFamily="2" charset="0"/>
                <a:cs typeface="Open Sans" pitchFamily="2" charset="0"/>
              </a:rPr>
              <a:t> of the legal liability</a:t>
            </a:r>
            <a:r>
              <a:rPr lang="en-US" sz="2400" b="1" dirty="0">
                <a:solidFill>
                  <a:srgbClr val="0070C0"/>
                </a:solidFill>
                <a:latin typeface="Abadi" panose="020B06040201040202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400" dirty="0">
                <a:latin typeface="Abadi" panose="020B0604020104020204" pitchFamily="34" charset="0"/>
                <a:ea typeface="Open Sans" pitchFamily="2" charset="0"/>
                <a:cs typeface="Open Sans" pitchFamily="2" charset="0"/>
              </a:rPr>
              <a:t>of the person who entered into the agreement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Abadi" panose="020B0604020104020204" pitchFamily="34" charset="0"/>
                <a:ea typeface="Open Sans" pitchFamily="2" charset="0"/>
                <a:cs typeface="Open Sans" pitchFamily="2" charset="0"/>
              </a:rPr>
              <a:t>and, second, that that same agreement makes it clear that </a:t>
            </a:r>
            <a:r>
              <a:rPr lang="en-US" sz="2400" b="1" u="sng" dirty="0">
                <a:solidFill>
                  <a:srgbClr val="0070C0"/>
                </a:solidFill>
                <a:latin typeface="Abadi" panose="020B0604020104020204" pitchFamily="34" charset="0"/>
                <a:ea typeface="Open Sans" pitchFamily="2" charset="0"/>
                <a:cs typeface="Open Sans" pitchFamily="2" charset="0"/>
              </a:rPr>
              <a:t>those other persons are being prosecuted in separate criminal proceedings</a:t>
            </a:r>
            <a:r>
              <a:rPr lang="en-US" sz="2400" dirty="0">
                <a:latin typeface="Abadi" panose="020B0604020104020204" pitchFamily="34" charset="0"/>
                <a:ea typeface="Open Sans" pitchFamily="2" charset="0"/>
                <a:cs typeface="Open Sans" pitchFamily="2" charset="0"/>
              </a:rPr>
              <a:t> and that their guilt has </a:t>
            </a:r>
            <a:r>
              <a:rPr lang="en-LU" sz="2400" b="1" u="sng" dirty="0">
                <a:solidFill>
                  <a:srgbClr val="0070C0"/>
                </a:solidFill>
                <a:latin typeface="Abadi" panose="020B0604020104020204" pitchFamily="34" charset="0"/>
              </a:rPr>
              <a:t>not</a:t>
            </a:r>
            <a:r>
              <a:rPr lang="en-US" sz="2400" dirty="0">
                <a:latin typeface="Abadi" panose="020B0604020104020204" pitchFamily="34" charset="0"/>
                <a:ea typeface="Open Sans" pitchFamily="2" charset="0"/>
                <a:cs typeface="Open Sans" pitchFamily="2" charset="0"/>
              </a:rPr>
              <a:t> been legally established.</a:t>
            </a:r>
            <a:endParaRPr lang="en-US" sz="2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50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324B7-D274-8C5E-F7A0-9BE476110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F59AA9-F567-7B44-EA68-7AF67B7D5D11}"/>
              </a:ext>
            </a:extLst>
          </p:cNvPr>
          <p:cNvSpPr/>
          <p:nvPr/>
        </p:nvSpPr>
        <p:spPr>
          <a:xfrm>
            <a:off x="0" y="28055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D232B-69CC-E637-CDB2-F4DC59BAB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29</a:t>
            </a:fld>
            <a:endParaRPr lang="nl-NL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1309C6F-FB6D-970E-242A-710EDC70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2762"/>
            <a:ext cx="11160123" cy="98877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badi" panose="020B0604020104020204" pitchFamily="34" charset="0"/>
              </a:rPr>
              <a:t>Can a company be fined on the basis of a pending indictment? </a:t>
            </a:r>
            <a:r>
              <a:rPr lang="en-LU" sz="3200">
                <a:latin typeface="Abadi" panose="020B0604020104020204" pitchFamily="34" charset="0"/>
              </a:rPr>
              <a:t>(Case </a:t>
            </a:r>
            <a:r>
              <a:rPr lang="en-US" sz="3200" dirty="0">
                <a:latin typeface="Abadi" panose="020B0604020104020204" pitchFamily="34" charset="0"/>
              </a:rPr>
              <a:t>203/21</a:t>
            </a:r>
            <a:r>
              <a:rPr lang="en-LU" sz="3200">
                <a:latin typeface="Abadi" panose="020B0604020104020204" pitchFamily="34" charset="0"/>
              </a:rPr>
              <a:t> – </a:t>
            </a:r>
            <a:r>
              <a:rPr lang="en-US" sz="3200" dirty="0">
                <a:latin typeface="Abadi" panose="020B0604020104020204" pitchFamily="34" charset="0"/>
              </a:rPr>
              <a:t>DELTA STORY 2003</a:t>
            </a:r>
            <a:r>
              <a:rPr lang="en-LU" sz="3200">
                <a:latin typeface="Abadi" panose="020B0604020104020204" pitchFamily="34" charset="0"/>
              </a:rPr>
              <a:t>)</a:t>
            </a:r>
            <a:endParaRPr lang="en-LU" sz="3200" dirty="0">
              <a:latin typeface="Abadi" panose="020B0604020104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449131-E5C3-CAFC-9591-DE3D7D005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405288"/>
            <a:ext cx="11160124" cy="5304988"/>
          </a:xfrm>
        </p:spPr>
        <p:txBody>
          <a:bodyPr>
            <a:normAutofit fontScale="92500" lnSpcReduction="10000"/>
          </a:bodyPr>
          <a:lstStyle/>
          <a:p>
            <a:r>
              <a:rPr lang="en-US" sz="2300" b="1" dirty="0">
                <a:latin typeface="Abadi" panose="020B0604020104020204" pitchFamily="34" charset="0"/>
              </a:rPr>
              <a:t>The facts</a:t>
            </a:r>
            <a:endParaRPr lang="en-US" sz="2300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Delta Stroy 2003, a </a:t>
            </a:r>
            <a:r>
              <a:rPr lang="en-US" sz="2300" b="1" dirty="0">
                <a:solidFill>
                  <a:schemeClr val="accent3"/>
                </a:solidFill>
                <a:latin typeface="Abadi" panose="020B0604020104020204" pitchFamily="34" charset="0"/>
              </a:rPr>
              <a:t>Bulgarian company</a:t>
            </a:r>
            <a:r>
              <a:rPr lang="en-US" sz="2300" dirty="0">
                <a:latin typeface="Abadi" panose="020B0604020104020204" pitchFamily="34" charset="0"/>
              </a:rPr>
              <a:t>, was </a:t>
            </a:r>
            <a:r>
              <a:rPr lang="en-US" sz="2300" b="1" dirty="0">
                <a:solidFill>
                  <a:schemeClr val="accent3"/>
                </a:solidFill>
                <a:latin typeface="Abadi" panose="020B0604020104020204" pitchFamily="34" charset="0"/>
              </a:rPr>
              <a:t>prosecuted in separate proceedings </a:t>
            </a:r>
            <a:r>
              <a:rPr lang="en-US" sz="2300" dirty="0">
                <a:latin typeface="Abadi" panose="020B0604020104020204" pitchFamily="34" charset="0"/>
              </a:rPr>
              <a:t>for a financial penalty tied to a VAT offence allegedly committed by </a:t>
            </a:r>
            <a:r>
              <a:rPr lang="en-US" sz="2300" b="1" dirty="0">
                <a:solidFill>
                  <a:schemeClr val="accent3"/>
                </a:solidFill>
                <a:latin typeface="Abadi" panose="020B0604020104020204" pitchFamily="34" charset="0"/>
              </a:rPr>
              <a:t>its representative </a:t>
            </a:r>
            <a:r>
              <a:rPr lang="en-US" sz="2300" dirty="0">
                <a:latin typeface="Abadi" panose="020B0604020104020204" pitchFamily="34" charset="0"/>
              </a:rPr>
              <a:t>(</a:t>
            </a:r>
            <a:r>
              <a:rPr lang="en-US" sz="2300" b="1" dirty="0">
                <a:solidFill>
                  <a:schemeClr val="accent3"/>
                </a:solidFill>
                <a:latin typeface="Abadi" panose="020B0604020104020204" pitchFamily="34" charset="0"/>
              </a:rPr>
              <a:t>ZK</a:t>
            </a:r>
            <a:r>
              <a:rPr lang="en-US" sz="2300" dirty="0">
                <a:latin typeface="Abadi" panose="020B0604020104020204" pitchFamily="34" charset="0"/>
              </a:rPr>
              <a:t>). ZK was charged with </a:t>
            </a:r>
            <a:r>
              <a:rPr lang="en-US" sz="2300" b="1" dirty="0">
                <a:solidFill>
                  <a:schemeClr val="accent3"/>
                </a:solidFill>
                <a:latin typeface="Abadi" panose="020B0604020104020204" pitchFamily="34" charset="0"/>
              </a:rPr>
              <a:t>evading approx. €5,800 </a:t>
            </a:r>
            <a:r>
              <a:rPr lang="en-US" sz="2300" dirty="0">
                <a:latin typeface="Abadi" panose="020B0604020104020204" pitchFamily="34" charset="0"/>
              </a:rPr>
              <a:t>in VAT.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While the </a:t>
            </a:r>
            <a:r>
              <a:rPr lang="en-US" sz="2300" b="1" dirty="0">
                <a:solidFill>
                  <a:schemeClr val="accent3"/>
                </a:solidFill>
                <a:latin typeface="Abadi" panose="020B0604020104020204" pitchFamily="34" charset="0"/>
              </a:rPr>
              <a:t>criminal proceedings against ZK were still </a:t>
            </a:r>
            <a:r>
              <a:rPr lang="en-US" sz="2300" b="1" u="sng" dirty="0">
                <a:solidFill>
                  <a:schemeClr val="accent3"/>
                </a:solidFill>
                <a:latin typeface="Abadi" panose="020B0604020104020204" pitchFamily="34" charset="0"/>
              </a:rPr>
              <a:t>pending</a:t>
            </a:r>
            <a:r>
              <a:rPr lang="en-US" sz="2300" dirty="0">
                <a:latin typeface="Abadi" panose="020B0604020104020204" pitchFamily="34" charset="0"/>
              </a:rPr>
              <a:t>, the </a:t>
            </a:r>
            <a:r>
              <a:rPr lang="en-US" sz="2300" b="1" u="sng" dirty="0">
                <a:solidFill>
                  <a:schemeClr val="accent3"/>
                </a:solidFill>
                <a:latin typeface="Abadi" panose="020B0604020104020204" pitchFamily="34" charset="0"/>
              </a:rPr>
              <a:t>company itself was sanctioned</a:t>
            </a:r>
            <a:r>
              <a:rPr lang="en-US" sz="2300" dirty="0">
                <a:latin typeface="Abadi" panose="020B0604020104020204" pitchFamily="34" charset="0"/>
              </a:rPr>
              <a:t> under Bulgarian law (ZANN), based on the alleged advantage it gained from the offence.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Under Bulgarian law (Art. 83a ZANN), a legal person can be penalized </a:t>
            </a:r>
            <a:r>
              <a:rPr lang="en-US" sz="2300" b="1" dirty="0">
                <a:solidFill>
                  <a:schemeClr val="accent3"/>
                </a:solidFill>
                <a:latin typeface="Abadi" panose="020B0604020104020204" pitchFamily="34" charset="0"/>
              </a:rPr>
              <a:t>without the representative being convicted first</a:t>
            </a:r>
            <a:r>
              <a:rPr lang="en-US" sz="2300" dirty="0">
                <a:latin typeface="Abadi" panose="020B0604020104020204" pitchFamily="34" charset="0"/>
              </a:rPr>
              <a:t>.</a:t>
            </a:r>
          </a:p>
          <a:p>
            <a:r>
              <a:rPr lang="en-US" sz="2300" b="1" dirty="0">
                <a:latin typeface="Abadi" panose="020B0604020104020204" pitchFamily="34" charset="0"/>
              </a:rPr>
              <a:t>Legal issues and request for a preliminary ruling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Can a financial penalty be imposed on a company for </a:t>
            </a:r>
            <a:r>
              <a:rPr lang="en-US" sz="2300" b="1" dirty="0">
                <a:solidFill>
                  <a:schemeClr val="accent3"/>
                </a:solidFill>
                <a:latin typeface="Abadi" panose="020B0604020104020204" pitchFamily="34" charset="0"/>
              </a:rPr>
              <a:t>an offence </a:t>
            </a:r>
            <a:r>
              <a:rPr lang="en-US" sz="2300" b="1" u="sng" dirty="0">
                <a:solidFill>
                  <a:schemeClr val="accent3"/>
                </a:solidFill>
                <a:latin typeface="Abadi" panose="020B0604020104020204" pitchFamily="34" charset="0"/>
              </a:rPr>
              <a:t>not yet established</a:t>
            </a:r>
            <a:r>
              <a:rPr lang="en-US" sz="2300" dirty="0">
                <a:latin typeface="Abadi" panose="020B0604020104020204" pitchFamily="34" charset="0"/>
              </a:rPr>
              <a:t> (i.e., pending proceedings against the natural person)?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Is it lawful to fix such a penalty at the </a:t>
            </a:r>
            <a:r>
              <a:rPr lang="en-US" sz="2300" b="1" dirty="0">
                <a:solidFill>
                  <a:schemeClr val="accent3"/>
                </a:solidFill>
                <a:latin typeface="Abadi" panose="020B0604020104020204" pitchFamily="34" charset="0"/>
              </a:rPr>
              <a:t>amount of the benefit allegedly derived</a:t>
            </a:r>
            <a:r>
              <a:rPr lang="en-US" sz="2300" dirty="0">
                <a:latin typeface="Abadi" panose="020B0604020104020204" pitchFamily="34" charset="0"/>
              </a:rPr>
              <a:t>, even if the underlying offence </a:t>
            </a:r>
            <a:r>
              <a:rPr lang="en-US" sz="2300" b="1" dirty="0">
                <a:solidFill>
                  <a:schemeClr val="accent3"/>
                </a:solidFill>
                <a:latin typeface="Abadi" panose="020B0604020104020204" pitchFamily="34" charset="0"/>
              </a:rPr>
              <a:t>has </a:t>
            </a:r>
            <a:r>
              <a:rPr lang="en-US" sz="2300" b="1" u="sng" dirty="0">
                <a:solidFill>
                  <a:schemeClr val="accent3"/>
                </a:solidFill>
                <a:latin typeface="Abadi" panose="020B0604020104020204" pitchFamily="34" charset="0"/>
              </a:rPr>
              <a:t>not</a:t>
            </a:r>
            <a:r>
              <a:rPr lang="en-US" sz="2300" b="1" dirty="0">
                <a:solidFill>
                  <a:schemeClr val="accent3"/>
                </a:solidFill>
                <a:latin typeface="Abadi" panose="020B0604020104020204" pitchFamily="34" charset="0"/>
              </a:rPr>
              <a:t> been established</a:t>
            </a:r>
            <a:r>
              <a:rPr lang="en-US" sz="2300" dirty="0">
                <a:latin typeface="Abadi" panose="020B0604020104020204" pitchFamily="34" charset="0"/>
              </a:rPr>
              <a:t>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Abadi" panose="020B0604020104020204" pitchFamily="34" charset="0"/>
              </a:rPr>
              <a:t>Is such a penalty to be considered as a ‘</a:t>
            </a:r>
            <a:r>
              <a:rPr lang="en-US" sz="2300" b="1" dirty="0">
                <a:solidFill>
                  <a:schemeClr val="accent3"/>
                </a:solidFill>
                <a:latin typeface="Abadi" panose="020B0604020104020204" pitchFamily="34" charset="0"/>
              </a:rPr>
              <a:t>confiscation</a:t>
            </a:r>
            <a:r>
              <a:rPr lang="en-US" sz="2300" dirty="0">
                <a:latin typeface="Abadi" panose="020B0604020104020204" pitchFamily="34" charset="0"/>
              </a:rPr>
              <a:t>’ measure according to EU law?</a:t>
            </a:r>
            <a:endParaRPr lang="en-LU" sz="23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23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FCD3B-82B9-8273-C3AF-8D0543FCB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CA4751-9D0E-719E-42AE-4DBB57B6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063488"/>
            <a:ext cx="11160124" cy="5281750"/>
          </a:xfrm>
        </p:spPr>
        <p:txBody>
          <a:bodyPr/>
          <a:lstStyle/>
          <a:p>
            <a:r>
              <a:rPr lang="en-LU" dirty="0">
                <a:latin typeface="Abadi" panose="020B0604020104020204" pitchFamily="34" charset="0"/>
              </a:rPr>
              <a:t>Article 48 of the Charter of Fundamental Rights</a:t>
            </a:r>
          </a:p>
          <a:p>
            <a:r>
              <a:rPr lang="en-GB" dirty="0">
                <a:latin typeface="Abadi" panose="020B0604020104020204" pitchFamily="34" charset="0"/>
              </a:rPr>
              <a:t>1. Everyone who has been charged shall be </a:t>
            </a:r>
            <a:r>
              <a:rPr lang="en-GB" b="1" dirty="0">
                <a:solidFill>
                  <a:schemeClr val="accent3"/>
                </a:solidFill>
                <a:latin typeface="Abadi" panose="020B0604020104020204" pitchFamily="34" charset="0"/>
              </a:rPr>
              <a:t>presumed innocent </a:t>
            </a:r>
            <a:r>
              <a:rPr lang="en-GB" dirty="0">
                <a:latin typeface="Abadi" panose="020B0604020104020204" pitchFamily="34" charset="0"/>
              </a:rPr>
              <a:t>until proved guilty according to law.</a:t>
            </a:r>
          </a:p>
          <a:p>
            <a:r>
              <a:rPr lang="en-GB" dirty="0">
                <a:latin typeface="Abadi" panose="020B0604020104020204" pitchFamily="34" charset="0"/>
              </a:rPr>
              <a:t>2. Respect for the </a:t>
            </a:r>
            <a:r>
              <a:rPr lang="en-GB" b="1" dirty="0">
                <a:solidFill>
                  <a:schemeClr val="accent5"/>
                </a:solidFill>
                <a:latin typeface="Abadi" panose="020B0604020104020204" pitchFamily="34" charset="0"/>
              </a:rPr>
              <a:t>rights of the defence </a:t>
            </a:r>
            <a:r>
              <a:rPr lang="en-GB" dirty="0">
                <a:latin typeface="Abadi" panose="020B0604020104020204" pitchFamily="34" charset="0"/>
              </a:rPr>
              <a:t>of anyone who has been charged shall be guaranteed.</a:t>
            </a:r>
          </a:p>
          <a:p>
            <a:br>
              <a:rPr lang="en-LU" dirty="0">
                <a:latin typeface="Abadi" panose="020B0604020104020204" pitchFamily="34" charset="0"/>
              </a:rPr>
            </a:br>
            <a:r>
              <a:rPr lang="en-LU" dirty="0">
                <a:latin typeface="Abadi" panose="020B0604020104020204" pitchFamily="34" charset="0"/>
              </a:rPr>
              <a:t>    How to fill the </a:t>
            </a:r>
            <a:r>
              <a:rPr lang="en-LU" i="1" u="sng" dirty="0">
                <a:latin typeface="Abadi" panose="020B0604020104020204" pitchFamily="34" charset="0"/>
              </a:rPr>
              <a:t>scope</a:t>
            </a:r>
            <a:r>
              <a:rPr lang="en-LU" u="sng" dirty="0">
                <a:latin typeface="Abadi" panose="020B0604020104020204" pitchFamily="34" charset="0"/>
              </a:rPr>
              <a:t> and </a:t>
            </a:r>
            <a:r>
              <a:rPr lang="en-LU" i="1" u="sng" dirty="0">
                <a:latin typeface="Abadi" panose="020B0604020104020204" pitchFamily="34" charset="0"/>
              </a:rPr>
              <a:t>meaning</a:t>
            </a:r>
            <a:r>
              <a:rPr lang="en-LU" dirty="0">
                <a:latin typeface="Abadi" panose="020B0604020104020204" pitchFamily="34" charset="0"/>
              </a:rPr>
              <a:t> of those expressions? </a:t>
            </a:r>
          </a:p>
          <a:p>
            <a:endParaRPr lang="en-LU" dirty="0">
              <a:latin typeface="Abadi" panose="020B0604020104020204" pitchFamily="34" charset="0"/>
            </a:endParaRPr>
          </a:p>
          <a:p>
            <a:r>
              <a:rPr lang="en-LU" dirty="0">
                <a:latin typeface="Abadi" panose="020B0604020104020204" pitchFamily="34" charset="0"/>
              </a:rPr>
              <a:t>Similar rights are laid down in the </a:t>
            </a:r>
            <a:r>
              <a:rPr lang="en-LU" b="1" dirty="0">
                <a:solidFill>
                  <a:srgbClr val="0070C0"/>
                </a:solidFill>
                <a:latin typeface="Abadi" panose="020B0604020104020204" pitchFamily="34" charset="0"/>
              </a:rPr>
              <a:t>European Convention on Human Rights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LU" dirty="0">
                <a:latin typeface="Abadi" panose="020B0604020104020204" pitchFamily="34" charset="0"/>
              </a:rPr>
              <a:t>Article 6(2) ECHR – </a:t>
            </a:r>
            <a:r>
              <a:rPr lang="en-LU" b="1" dirty="0">
                <a:solidFill>
                  <a:schemeClr val="accent3"/>
                </a:solidFill>
                <a:latin typeface="Abadi" panose="020B0604020104020204" pitchFamily="34" charset="0"/>
              </a:rPr>
              <a:t>right to be presumed innocent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LU" dirty="0">
                <a:latin typeface="Abadi" panose="020B0604020104020204" pitchFamily="34" charset="0"/>
              </a:rPr>
              <a:t>Article 6(3) ECHR – </a:t>
            </a:r>
            <a:r>
              <a:rPr lang="en-LU" b="1" dirty="0">
                <a:solidFill>
                  <a:schemeClr val="accent5"/>
                </a:solidFill>
                <a:latin typeface="Abadi" panose="020B0604020104020204" pitchFamily="34" charset="0"/>
              </a:rPr>
              <a:t>rights of the defence</a:t>
            </a:r>
          </a:p>
          <a:p>
            <a:endParaRPr lang="en-LU" dirty="0">
              <a:latin typeface="Abadi" panose="020B06040201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3032E0-7645-9B66-7214-7609F9D1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2762"/>
            <a:ext cx="11160123" cy="550725"/>
          </a:xfrm>
        </p:spPr>
        <p:txBody>
          <a:bodyPr/>
          <a:lstStyle/>
          <a:p>
            <a:r>
              <a:rPr lang="en-LU" dirty="0">
                <a:latin typeface="Abadi" panose="020B0604020104020204" pitchFamily="34" charset="0"/>
              </a:rPr>
              <a:t>A composite legal framework (I)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72680-17B8-BD0F-692F-76318C343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EEAA2-865B-CF06-1467-6E8AECF1E0DA}"/>
              </a:ext>
            </a:extLst>
          </p:cNvPr>
          <p:cNvSpPr/>
          <p:nvPr/>
        </p:nvSpPr>
        <p:spPr>
          <a:xfrm>
            <a:off x="796792" y="1798983"/>
            <a:ext cx="10880930" cy="163001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pic>
        <p:nvPicPr>
          <p:cNvPr id="7" name="Picture 6" descr="A yellow and blue triangle sign&#10;&#10;Description automatically generated">
            <a:extLst>
              <a:ext uri="{FF2B5EF4-FFF2-40B4-BE49-F238E27FC236}">
                <a16:creationId xmlns:a16="http://schemas.microsoft.com/office/drawing/2014/main" id="{B7017B95-3C9E-96AF-4380-D0CCA15F3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2" y="3704363"/>
            <a:ext cx="550725" cy="55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91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D549D-B471-2893-2F33-D71FD66C2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885FC-1838-75B5-1B1B-69725006D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57E77-7517-451A-30BF-1778D8D74D17}"/>
              </a:ext>
            </a:extLst>
          </p:cNvPr>
          <p:cNvSpPr txBox="1"/>
          <p:nvPr/>
        </p:nvSpPr>
        <p:spPr>
          <a:xfrm>
            <a:off x="159326" y="2894206"/>
            <a:ext cx="11873347" cy="38160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badi" panose="020B0604020104020204" pitchFamily="34" charset="0"/>
              </a:rPr>
              <a:t>Opinion of the AG</a:t>
            </a:r>
          </a:p>
          <a:p>
            <a:endParaRPr lang="en-US" sz="1050" dirty="0">
              <a:latin typeface="Abadi" panose="020B0604020104020204" pitchFamily="34" charset="0"/>
            </a:endParaRPr>
          </a:p>
          <a:p>
            <a:pPr marL="514350" indent="-514350">
              <a:buAutoNum type="romanLcParenBoth"/>
            </a:pPr>
            <a:r>
              <a:rPr lang="en-US" sz="2200" dirty="0">
                <a:latin typeface="Abadi" panose="020B0604020104020204" pitchFamily="34" charset="0"/>
              </a:rPr>
              <a:t>The financial penalty imposed on the legal person is of a </a:t>
            </a:r>
            <a:r>
              <a:rPr lang="en-US" sz="2200" b="1" dirty="0">
                <a:solidFill>
                  <a:schemeClr val="accent3"/>
                </a:solidFill>
                <a:latin typeface="Abadi" panose="020B0604020104020204" pitchFamily="34" charset="0"/>
              </a:rPr>
              <a:t>criminal natur</a:t>
            </a:r>
            <a:r>
              <a:rPr lang="en-US" sz="2200" dirty="0">
                <a:solidFill>
                  <a:schemeClr val="accent3"/>
                </a:solidFill>
                <a:latin typeface="Abadi" panose="020B0604020104020204" pitchFamily="34" charset="0"/>
              </a:rPr>
              <a:t>e</a:t>
            </a:r>
            <a:r>
              <a:rPr lang="en-US" sz="2200" dirty="0">
                <a:latin typeface="Abadi" panose="020B0604020104020204" pitchFamily="34" charset="0"/>
              </a:rPr>
              <a:t>, thus EU fundamental rights under Articles 47–49 of the Charter apply.</a:t>
            </a:r>
          </a:p>
          <a:p>
            <a:pPr marL="514350" indent="-514350">
              <a:buAutoNum type="romanLcParenBoth"/>
            </a:pPr>
            <a:r>
              <a:rPr lang="en-US" sz="2200" dirty="0">
                <a:latin typeface="Abadi" panose="020B0604020104020204" pitchFamily="34" charset="0"/>
              </a:rPr>
              <a:t>He emphasized the </a:t>
            </a:r>
            <a:r>
              <a:rPr lang="en-US" sz="2200" b="1" dirty="0">
                <a:solidFill>
                  <a:schemeClr val="accent3"/>
                </a:solidFill>
                <a:latin typeface="Abadi" panose="020B0604020104020204" pitchFamily="34" charset="0"/>
              </a:rPr>
              <a:t>right of legal persons to fundamental rights</a:t>
            </a:r>
            <a:r>
              <a:rPr lang="en-US" sz="2200" dirty="0">
                <a:latin typeface="Abadi" panose="020B0604020104020204" pitchFamily="34" charset="0"/>
              </a:rPr>
              <a:t>. </a:t>
            </a:r>
          </a:p>
          <a:p>
            <a:pPr marL="514350" indent="-514350">
              <a:buAutoNum type="romanLcParenBoth"/>
            </a:pPr>
            <a:r>
              <a:rPr lang="en-US" sz="2200" dirty="0">
                <a:latin typeface="Abadi" panose="020B0604020104020204" pitchFamily="34" charset="0"/>
              </a:rPr>
              <a:t>He distinguished between financial penalties and confiscation, finding that </a:t>
            </a:r>
            <a:r>
              <a:rPr lang="en-US" sz="2200" b="1" dirty="0">
                <a:latin typeface="Abadi" panose="020B0604020104020204" pitchFamily="34" charset="0"/>
              </a:rPr>
              <a:t>th</a:t>
            </a:r>
            <a:r>
              <a:rPr lang="en-US" sz="2200" b="1" dirty="0">
                <a:solidFill>
                  <a:schemeClr val="accent3"/>
                </a:solidFill>
                <a:latin typeface="Abadi" panose="020B0604020104020204" pitchFamily="34" charset="0"/>
              </a:rPr>
              <a:t>e Bulgarian penalty system does </a:t>
            </a:r>
            <a:r>
              <a:rPr lang="en-US" sz="2200" b="1" u="sng" dirty="0">
                <a:solidFill>
                  <a:schemeClr val="accent3"/>
                </a:solidFill>
                <a:latin typeface="Abadi" panose="020B0604020104020204" pitchFamily="34" charset="0"/>
              </a:rPr>
              <a:t>not</a:t>
            </a:r>
            <a:r>
              <a:rPr lang="en-US" sz="2200" b="1" dirty="0">
                <a:solidFill>
                  <a:schemeClr val="accent3"/>
                </a:solidFill>
                <a:latin typeface="Abadi" panose="020B0604020104020204" pitchFamily="34" charset="0"/>
              </a:rPr>
              <a:t> qualify as confiscation </a:t>
            </a:r>
            <a:r>
              <a:rPr lang="en-US" sz="2200" dirty="0">
                <a:latin typeface="Abadi" panose="020B0604020104020204" pitchFamily="34" charset="0"/>
              </a:rPr>
              <a:t>under EU law.</a:t>
            </a:r>
          </a:p>
          <a:p>
            <a:pPr marL="514350" indent="-514350">
              <a:buAutoNum type="romanLcParenBoth"/>
            </a:pPr>
            <a:r>
              <a:rPr lang="en-US" sz="2200" dirty="0">
                <a:latin typeface="Abadi" panose="020B0604020104020204" pitchFamily="34" charset="0"/>
              </a:rPr>
              <a:t>He accepted that the offence </a:t>
            </a:r>
            <a:r>
              <a:rPr lang="en-US" sz="2200" b="1" u="sng" dirty="0">
                <a:solidFill>
                  <a:schemeClr val="accent3"/>
                </a:solidFill>
                <a:latin typeface="Abadi" panose="020B0604020104020204" pitchFamily="34" charset="0"/>
              </a:rPr>
              <a:t>could be imputed to the company </a:t>
            </a:r>
            <a:r>
              <a:rPr lang="en-US" sz="2200" b="1" dirty="0">
                <a:solidFill>
                  <a:schemeClr val="accent3"/>
                </a:solidFill>
                <a:latin typeface="Abadi" panose="020B0604020104020204" pitchFamily="34" charset="0"/>
              </a:rPr>
              <a:t>based on the acts of its representative</a:t>
            </a:r>
            <a:r>
              <a:rPr lang="en-US" sz="2200" dirty="0">
                <a:latin typeface="Abadi" panose="020B0604020104020204" pitchFamily="34" charset="0"/>
              </a:rPr>
              <a:t>, but only if there are adequate procedural safeguards. </a:t>
            </a:r>
          </a:p>
          <a:p>
            <a:pPr marL="514350" indent="-514350">
              <a:buAutoNum type="romanLcParenBoth"/>
            </a:pPr>
            <a:r>
              <a:rPr lang="en-US" sz="2200" dirty="0">
                <a:latin typeface="Abadi" panose="020B0604020104020204" pitchFamily="34" charset="0"/>
              </a:rPr>
              <a:t>However, he </a:t>
            </a:r>
            <a:r>
              <a:rPr lang="en-US" sz="2200" b="1" dirty="0">
                <a:solidFill>
                  <a:schemeClr val="accent3"/>
                </a:solidFill>
                <a:latin typeface="Abadi" panose="020B0604020104020204" pitchFamily="34" charset="0"/>
              </a:rPr>
              <a:t>found the second presumption </a:t>
            </a:r>
            <a:r>
              <a:rPr lang="en-US" sz="2200" dirty="0">
                <a:latin typeface="Abadi" panose="020B0604020104020204" pitchFamily="34" charset="0"/>
              </a:rPr>
              <a:t>(</a:t>
            </a:r>
            <a:r>
              <a:rPr lang="en-US" sz="2200" b="1" u="sng" dirty="0">
                <a:solidFill>
                  <a:schemeClr val="accent3"/>
                </a:solidFill>
                <a:latin typeface="Abadi" panose="020B0604020104020204" pitchFamily="34" charset="0"/>
              </a:rPr>
              <a:t>that the offence was committed</a:t>
            </a:r>
            <a:r>
              <a:rPr lang="en-US" sz="2200" dirty="0">
                <a:latin typeface="Abadi" panose="020B0604020104020204" pitchFamily="34" charset="0"/>
              </a:rPr>
              <a:t>) </a:t>
            </a:r>
            <a:r>
              <a:rPr lang="en-US" sz="2200" b="1" dirty="0">
                <a:solidFill>
                  <a:schemeClr val="accent3"/>
                </a:solidFill>
                <a:latin typeface="Abadi" panose="020B0604020104020204" pitchFamily="34" charset="0"/>
              </a:rPr>
              <a:t>problematic</a:t>
            </a:r>
            <a:r>
              <a:rPr lang="en-US" sz="2200" dirty="0">
                <a:latin typeface="Abadi" panose="020B0604020104020204" pitchFamily="34" charset="0"/>
              </a:rPr>
              <a:t> if it precludes the company from effectively defending itself before the penalty is imposed.</a:t>
            </a:r>
            <a:endParaRPr lang="en-LU" sz="2200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14D86B6-BBAD-3537-FF63-563F247BB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51" y="147724"/>
            <a:ext cx="11665822" cy="266821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badi" panose="020B0604020104020204" pitchFamily="34" charset="0"/>
              </a:rPr>
              <a:t>EU provisions at stake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600" b="1" dirty="0">
                <a:latin typeface="Abadi" panose="020B0604020104020204" pitchFamily="34" charset="0"/>
              </a:rPr>
              <a:t>Article </a:t>
            </a:r>
            <a:r>
              <a:rPr lang="en-US" sz="2600" b="1" dirty="0">
                <a:solidFill>
                  <a:schemeClr val="accent3"/>
                </a:solidFill>
                <a:latin typeface="Abadi" panose="020B0604020104020204" pitchFamily="34" charset="0"/>
              </a:rPr>
              <a:t>48 of the Charter </a:t>
            </a:r>
            <a:r>
              <a:rPr lang="en-US" sz="2600" b="1" dirty="0">
                <a:latin typeface="Abadi" panose="020B0604020104020204" pitchFamily="34" charset="0"/>
              </a:rPr>
              <a:t>– presumption of innocence;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LU" sz="2600">
                <a:latin typeface="Abadi" panose="020B0604020104020204" pitchFamily="34" charset="0"/>
              </a:rPr>
              <a:t>Directive </a:t>
            </a:r>
            <a:r>
              <a:rPr lang="en-LU" sz="2600" b="1">
                <a:solidFill>
                  <a:schemeClr val="accent3"/>
                </a:solidFill>
                <a:latin typeface="Abadi" panose="020B0604020104020204" pitchFamily="34" charset="0"/>
              </a:rPr>
              <a:t>2014/42/EU </a:t>
            </a:r>
            <a:r>
              <a:rPr lang="en-LU" sz="2600">
                <a:latin typeface="Abadi" panose="020B0604020104020204" pitchFamily="34" charset="0"/>
              </a:rPr>
              <a:t>(on confiscation)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LU" sz="2600">
                <a:latin typeface="Abadi" panose="020B0604020104020204" pitchFamily="34" charset="0"/>
              </a:rPr>
              <a:t>Framework Decisions </a:t>
            </a:r>
            <a:r>
              <a:rPr lang="en-LU" sz="2600" b="1">
                <a:solidFill>
                  <a:schemeClr val="accent3"/>
                </a:solidFill>
                <a:latin typeface="Abadi" panose="020B0604020104020204" pitchFamily="34" charset="0"/>
              </a:rPr>
              <a:t>2005/212/JHA and 2005/214/JHA</a:t>
            </a:r>
            <a:r>
              <a:rPr lang="en-LU" sz="2600">
                <a:latin typeface="Abadi" panose="020B0604020104020204" pitchFamily="34" charset="0"/>
              </a:rPr>
              <a:t> (confiscation and financial penalties)</a:t>
            </a:r>
            <a:endParaRPr lang="en-LU" sz="23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7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00F0B-B51F-8E7A-7298-FDE4D5750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6BA11-440B-05CC-84C7-CF6E2AE43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31</a:t>
            </a:fld>
            <a:endParaRPr lang="nl-N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CFDF3B-3EFB-2958-4434-0E8C67CF9668}"/>
              </a:ext>
            </a:extLst>
          </p:cNvPr>
          <p:cNvSpPr/>
          <p:nvPr/>
        </p:nvSpPr>
        <p:spPr>
          <a:xfrm>
            <a:off x="0" y="3678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0E0C2D4-F425-2512-61F3-101408E15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" y="110340"/>
            <a:ext cx="12011891" cy="671088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Abadi" panose="020B0604020104020204" pitchFamily="34" charset="0"/>
              </a:rPr>
              <a:t>Reasoning</a:t>
            </a:r>
            <a:endParaRPr lang="en-US" sz="2000" b="1" dirty="0">
              <a:latin typeface="Abadi" panose="020B0604020104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Not a </a:t>
            </a:r>
            <a:r>
              <a:rPr lang="en-US" sz="2000" dirty="0">
                <a:solidFill>
                  <a:schemeClr val="tx2"/>
                </a:solidFill>
                <a:latin typeface="Abadi" panose="020B0604020104020204" pitchFamily="34" charset="0"/>
              </a:rPr>
              <a:t>c</a:t>
            </a: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onfiscation </a:t>
            </a:r>
            <a:r>
              <a:rPr lang="en-US" sz="2000" dirty="0">
                <a:solidFill>
                  <a:schemeClr val="tx2"/>
                </a:solidFill>
                <a:latin typeface="Abadi" panose="020B0604020104020204" pitchFamily="34" charset="0"/>
              </a:rPr>
              <a:t>c</a:t>
            </a: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ase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The penalty imposed </a:t>
            </a:r>
            <a:r>
              <a:rPr lang="en-LU" sz="2000" b="1">
                <a:solidFill>
                  <a:schemeClr val="accent3"/>
                </a:solidFill>
                <a:latin typeface="Abadi" panose="020B0604020104020204" pitchFamily="34" charset="0"/>
              </a:rPr>
              <a:t>is </a:t>
            </a:r>
            <a:r>
              <a:rPr lang="en-LU" sz="2000" b="1" u="sng">
                <a:solidFill>
                  <a:schemeClr val="accent3"/>
                </a:solidFill>
                <a:latin typeface="Abadi" panose="020B0604020104020204" pitchFamily="34" charset="0"/>
              </a:rPr>
              <a:t>not</a:t>
            </a:r>
            <a:r>
              <a:rPr lang="en-LU" sz="2000" b="1">
                <a:solidFill>
                  <a:schemeClr val="accent3"/>
                </a:solidFill>
                <a:latin typeface="Abadi" panose="020B0604020104020204" pitchFamily="34" charset="0"/>
              </a:rPr>
              <a:t> a </a:t>
            </a:r>
            <a:r>
              <a:rPr lang="en-US" sz="2000" b="1" dirty="0">
                <a:solidFill>
                  <a:schemeClr val="accent3"/>
                </a:solidFill>
                <a:latin typeface="Abadi" panose="020B0604020104020204" pitchFamily="34" charset="0"/>
              </a:rPr>
              <a:t>“</a:t>
            </a:r>
            <a:r>
              <a:rPr lang="en-LU" sz="2000" b="1">
                <a:solidFill>
                  <a:schemeClr val="accent3"/>
                </a:solidFill>
                <a:latin typeface="Abadi" panose="020B0604020104020204" pitchFamily="34" charset="0"/>
              </a:rPr>
              <a:t>confiscation</a:t>
            </a:r>
            <a:r>
              <a:rPr lang="en-US" sz="2000" b="1" dirty="0">
                <a:solidFill>
                  <a:schemeClr val="accent3"/>
                </a:solidFill>
                <a:latin typeface="Abadi" panose="020B0604020104020204" pitchFamily="34" charset="0"/>
              </a:rPr>
              <a:t>”</a:t>
            </a:r>
            <a:r>
              <a:rPr lang="en-LU" sz="2000" b="1">
                <a:solidFill>
                  <a:schemeClr val="accent3"/>
                </a:solidFill>
                <a:latin typeface="Abadi" panose="020B0604020104020204" pitchFamily="34" charset="0"/>
              </a:rPr>
              <a:t> </a:t>
            </a: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under Directive 2014/42 or Framework Decision 2005/212.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It’s a </a:t>
            </a:r>
            <a:r>
              <a:rPr lang="en-LU" sz="2000" b="1">
                <a:solidFill>
                  <a:schemeClr val="accent3"/>
                </a:solidFill>
                <a:latin typeface="Abadi" panose="020B0604020104020204" pitchFamily="34" charset="0"/>
              </a:rPr>
              <a:t>criminal penalty </a:t>
            </a: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under domestic law.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Abadi" panose="020B0604020104020204" pitchFamily="34" charset="0"/>
              </a:rPr>
              <a:t>Role of fundamental rights</a:t>
            </a:r>
            <a:endParaRPr lang="en-LU" sz="20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Since the matter concerns VAT (an EU resource), </a:t>
            </a:r>
            <a:r>
              <a:rPr lang="en-LU" sz="2000" b="1">
                <a:solidFill>
                  <a:schemeClr val="accent3"/>
                </a:solidFill>
                <a:latin typeface="Abadi" panose="020B0604020104020204" pitchFamily="34" charset="0"/>
              </a:rPr>
              <a:t>EU law applies</a:t>
            </a: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, and the Charter is fully applicable (</a:t>
            </a:r>
            <a:r>
              <a:rPr lang="en-LU" sz="2000" i="1">
                <a:solidFill>
                  <a:schemeClr val="accent3"/>
                </a:solidFill>
                <a:latin typeface="Abadi" panose="020B0604020104020204" pitchFamily="34" charset="0"/>
              </a:rPr>
              <a:t>Åkerberg Fransson </a:t>
            </a:r>
            <a:r>
              <a:rPr lang="en-LU" sz="2000">
                <a:solidFill>
                  <a:schemeClr val="accent3"/>
                </a:solidFill>
                <a:latin typeface="Abadi" panose="020B0604020104020204" pitchFamily="34" charset="0"/>
              </a:rPr>
              <a:t>doctrine</a:t>
            </a: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).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Article </a:t>
            </a:r>
            <a:r>
              <a:rPr lang="en-LU" sz="2000" b="1">
                <a:solidFill>
                  <a:schemeClr val="accent3"/>
                </a:solidFill>
                <a:latin typeface="Abadi" panose="020B0604020104020204" pitchFamily="34" charset="0"/>
              </a:rPr>
              <a:t>48 of the Charter </a:t>
            </a: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(presumption of innocence, rights of defence) is at the core.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Abadi" panose="020B0604020104020204" pitchFamily="34" charset="0"/>
              </a:rPr>
              <a:t>Breach of presumption of innocence</a:t>
            </a:r>
            <a:endParaRPr lang="en-LU" sz="20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/>
                </a:solidFill>
                <a:latin typeface="Abadi" panose="020B0604020104020204" pitchFamily="34" charset="0"/>
              </a:rPr>
              <a:t>In Bulgaria –</a:t>
            </a: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badi" panose="020B0604020104020204" pitchFamily="34" charset="0"/>
              </a:rPr>
              <a:t>a</a:t>
            </a: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legal person </a:t>
            </a:r>
            <a:r>
              <a:rPr lang="en-LU" sz="2000" b="1">
                <a:solidFill>
                  <a:schemeClr val="accent3"/>
                </a:solidFill>
                <a:latin typeface="Abadi" panose="020B0604020104020204" pitchFamily="34" charset="0"/>
              </a:rPr>
              <a:t>could be penalized </a:t>
            </a:r>
            <a:r>
              <a:rPr lang="en-LU" sz="2000" b="1" u="sng">
                <a:solidFill>
                  <a:schemeClr val="accent3"/>
                </a:solidFill>
                <a:latin typeface="Abadi" panose="020B0604020104020204" pitchFamily="34" charset="0"/>
              </a:rPr>
              <a:t>without</a:t>
            </a:r>
            <a:r>
              <a:rPr lang="en-LU" sz="2000" b="1">
                <a:solidFill>
                  <a:schemeClr val="accent3"/>
                </a:solidFill>
                <a:latin typeface="Abadi" panose="020B0604020104020204" pitchFamily="34" charset="0"/>
              </a:rPr>
              <a:t> a prior conviction of the representative</a:t>
            </a: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.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The court </a:t>
            </a:r>
            <a:r>
              <a:rPr lang="en-LU" sz="2000" b="1" u="sng">
                <a:solidFill>
                  <a:schemeClr val="accent3"/>
                </a:solidFill>
                <a:latin typeface="Abadi" panose="020B0604020104020204" pitchFamily="34" charset="0"/>
              </a:rPr>
              <a:t>cannot</a:t>
            </a:r>
            <a:r>
              <a:rPr lang="en-LU" sz="2000" b="1">
                <a:solidFill>
                  <a:schemeClr val="accent3"/>
                </a:solidFill>
                <a:latin typeface="Abadi" panose="020B0604020104020204" pitchFamily="34" charset="0"/>
              </a:rPr>
              <a:t> assess whether the offence was actually committed</a:t>
            </a: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; it assumes the truth of the accusation.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The </a:t>
            </a:r>
            <a:r>
              <a:rPr lang="en-LU" sz="2000" b="1">
                <a:solidFill>
                  <a:schemeClr val="accent3"/>
                </a:solidFill>
                <a:latin typeface="Abadi" panose="020B0604020104020204" pitchFamily="34" charset="0"/>
              </a:rPr>
              <a:t>company</a:t>
            </a:r>
            <a:r>
              <a:rPr lang="en-LU" sz="2000">
                <a:solidFill>
                  <a:schemeClr val="accent3"/>
                </a:solidFill>
                <a:latin typeface="Abadi" panose="020B0604020104020204" pitchFamily="34" charset="0"/>
              </a:rPr>
              <a:t> </a:t>
            </a:r>
            <a:r>
              <a:rPr lang="en-LU" sz="2000" b="1" u="sng">
                <a:solidFill>
                  <a:schemeClr val="accent3"/>
                </a:solidFill>
                <a:latin typeface="Abadi" panose="020B0604020104020204" pitchFamily="34" charset="0"/>
              </a:rPr>
              <a:t>cannot</a:t>
            </a:r>
            <a:r>
              <a:rPr lang="en-LU" sz="2000" b="1">
                <a:solidFill>
                  <a:schemeClr val="accent3"/>
                </a:solidFill>
                <a:latin typeface="Abadi" panose="020B0604020104020204" pitchFamily="34" charset="0"/>
              </a:rPr>
              <a:t> effectively dispute the accusation or present a full defence </a:t>
            </a:r>
            <a:r>
              <a:rPr lang="en-US" sz="2000" b="1" dirty="0">
                <a:solidFill>
                  <a:schemeClr val="tx2"/>
                </a:solidFill>
                <a:latin typeface="Abadi" panose="020B0604020104020204" pitchFamily="34" charset="0"/>
              </a:rPr>
              <a:t>–</a:t>
            </a: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 no meaningful remedy is offered.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Disproportionate </a:t>
            </a:r>
            <a:r>
              <a:rPr lang="en-US" sz="2000" dirty="0" err="1">
                <a:solidFill>
                  <a:schemeClr val="tx2"/>
                </a:solidFill>
                <a:latin typeface="Abadi" panose="020B0604020104020204" pitchFamily="34" charset="0"/>
              </a:rPr>
              <a:t>i</a:t>
            </a: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nterference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Even if protecting EU financial interests is a legitimate goal, the means must be </a:t>
            </a:r>
            <a:r>
              <a:rPr lang="en-LU" sz="2000" b="1">
                <a:solidFill>
                  <a:schemeClr val="accent3"/>
                </a:solidFill>
                <a:latin typeface="Abadi" panose="020B0604020104020204" pitchFamily="34" charset="0"/>
              </a:rPr>
              <a:t>proportionate</a:t>
            </a: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.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This system </a:t>
            </a:r>
            <a:r>
              <a:rPr lang="en-LU" sz="2000" b="1">
                <a:solidFill>
                  <a:schemeClr val="accent3"/>
                </a:solidFill>
                <a:latin typeface="Abadi" panose="020B0604020104020204" pitchFamily="34" charset="0"/>
              </a:rPr>
              <a:t>overrides procedural safeguards </a:t>
            </a: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and amounts to a </a:t>
            </a:r>
            <a:r>
              <a:rPr lang="en-LU" sz="2000" b="1">
                <a:solidFill>
                  <a:schemeClr val="accent3"/>
                </a:solidFill>
                <a:latin typeface="Abadi" panose="020B0604020104020204" pitchFamily="34" charset="0"/>
              </a:rPr>
              <a:t>manifest violation of Article 48 Charter</a:t>
            </a:r>
            <a:r>
              <a:rPr lang="en-LU" sz="2000">
                <a:solidFill>
                  <a:schemeClr val="tx2"/>
                </a:solidFill>
                <a:latin typeface="Abadi" panose="020B0604020104020204" pitchFamily="34" charset="0"/>
              </a:rPr>
              <a:t>.</a:t>
            </a:r>
            <a:endParaRPr lang="en-LU" sz="2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00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D7C59-7231-3431-CD33-A49CB44FC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437C4-AF27-8E5F-CB1B-ACF6C1B96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32</a:t>
            </a:fld>
            <a:endParaRPr lang="nl-NL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489DC96-EB0F-712D-940F-7796A39A0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99" y="497793"/>
            <a:ext cx="11160122" cy="507251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badi" panose="020B0604020104020204" pitchFamily="34" charset="0"/>
                <a:ea typeface="Open Sans" pitchFamily="2" charset="0"/>
                <a:cs typeface="Open Sans" pitchFamily="2" charset="0"/>
              </a:rPr>
              <a:t>The ruling</a:t>
            </a:r>
            <a:endParaRPr lang="en-US" sz="2800" dirty="0">
              <a:latin typeface="Abadi" panose="020B0604020104020204" pitchFamily="34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18D5D9E6-C29C-DCBE-B72F-C4372DB39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" y="1370795"/>
            <a:ext cx="11171820" cy="23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69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D82EF9C0-126F-D502-9945-B39CFACCAA76}"/>
              </a:ext>
            </a:extLst>
          </p:cNvPr>
          <p:cNvSpPr txBox="1">
            <a:spLocks/>
          </p:cNvSpPr>
          <p:nvPr/>
        </p:nvSpPr>
        <p:spPr>
          <a:xfrm>
            <a:off x="2239325" y="197980"/>
            <a:ext cx="7713349" cy="2385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72A4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72A4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72A4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2A4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2A4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dirty="0">
                <a:latin typeface="Abadi"/>
                <a:ea typeface="+mn-lt"/>
                <a:cs typeface="+mn-lt"/>
              </a:rPr>
              <a:t>Thank you for the attention!</a:t>
            </a:r>
          </a:p>
          <a:p>
            <a:pPr marL="0" indent="0" algn="ctr">
              <a:buNone/>
            </a:pPr>
            <a:endParaRPr lang="en-GB" sz="1800" i="1" dirty="0">
              <a:latin typeface="Abadi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GB" sz="1800" dirty="0" err="1">
                <a:latin typeface="Abadi"/>
                <a:ea typeface="+mn-lt"/>
                <a:cs typeface="+mn-lt"/>
              </a:rPr>
              <a:t>Dr.</a:t>
            </a:r>
            <a:r>
              <a:rPr lang="en-GB" sz="1800" dirty="0">
                <a:latin typeface="Abadi"/>
                <a:ea typeface="+mn-lt"/>
                <a:cs typeface="+mn-lt"/>
              </a:rPr>
              <a:t> Lorenzo </a:t>
            </a:r>
            <a:r>
              <a:rPr lang="en-GB" sz="1800" dirty="0" err="1">
                <a:latin typeface="Abadi"/>
                <a:ea typeface="+mn-lt"/>
                <a:cs typeface="+mn-lt"/>
              </a:rPr>
              <a:t>Bernardini</a:t>
            </a:r>
            <a:endParaRPr lang="en-GB" sz="1800" dirty="0">
              <a:latin typeface="Abadi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GB" sz="1800" dirty="0">
                <a:latin typeface="Abadi"/>
                <a:ea typeface="+mn-lt"/>
                <a:cs typeface="+mn-lt"/>
              </a:rPr>
              <a:t>Postdoctoral Researcher in Criminal Law</a:t>
            </a:r>
            <a:br>
              <a:rPr lang="en-GB" sz="1800" dirty="0">
                <a:latin typeface="Abadi"/>
                <a:ea typeface="+mn-lt"/>
                <a:cs typeface="+mn-lt"/>
              </a:rPr>
            </a:br>
            <a:r>
              <a:rPr lang="en-GB" sz="1800" dirty="0">
                <a:latin typeface="Abadi"/>
                <a:ea typeface="+mn-lt"/>
                <a:cs typeface="+mn-lt"/>
              </a:rPr>
              <a:t>University of Luxembourg</a:t>
            </a:r>
          </a:p>
          <a:p>
            <a:pPr marL="0" indent="0" algn="ctr">
              <a:buNone/>
            </a:pPr>
            <a:r>
              <a:rPr lang="en-GB" sz="1800" dirty="0">
                <a:latin typeface="Abadi"/>
                <a:ea typeface="+mn-lt"/>
                <a:cs typeface="+mn-lt"/>
                <a:hlinkClick r:id="rId2"/>
              </a:rPr>
              <a:t>lorenzo.bernardini@uni.lu</a:t>
            </a:r>
            <a:endParaRPr lang="en-GB" sz="1800" dirty="0">
              <a:latin typeface="Abadi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506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DFDEB1-FD5C-C200-3618-6FC37093B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063488"/>
            <a:ext cx="11160124" cy="4326659"/>
          </a:xfrm>
        </p:spPr>
        <p:txBody>
          <a:bodyPr/>
          <a:lstStyle/>
          <a:p>
            <a:r>
              <a:rPr lang="en-LU" dirty="0">
                <a:latin typeface="Abadi" panose="020B0604020104020204" pitchFamily="34" charset="0"/>
              </a:rPr>
              <a:t>Article 52(3) of the Charter (</a:t>
            </a:r>
            <a:r>
              <a:rPr lang="en-GB" b="1" dirty="0">
                <a:solidFill>
                  <a:srgbClr val="0070C0"/>
                </a:solidFill>
                <a:latin typeface="Abadi" panose="020B0604020104020204" pitchFamily="34" charset="0"/>
              </a:rPr>
              <a:t>homogeneity clause</a:t>
            </a:r>
            <a:r>
              <a:rPr lang="en-LU" dirty="0">
                <a:latin typeface="Abadi" panose="020B0604020104020204" pitchFamily="34" charset="0"/>
              </a:rPr>
              <a:t>)</a:t>
            </a:r>
          </a:p>
          <a:p>
            <a:endParaRPr lang="en-LU" dirty="0">
              <a:latin typeface="Abadi" panose="020B0604020104020204" pitchFamily="34" charset="0"/>
            </a:endParaRPr>
          </a:p>
          <a:p>
            <a:endParaRPr lang="en-LU" dirty="0">
              <a:latin typeface="Abadi" panose="020B06040201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DF07DD-71BC-360E-98A3-9097AB78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2762"/>
            <a:ext cx="11160123" cy="550725"/>
          </a:xfrm>
        </p:spPr>
        <p:txBody>
          <a:bodyPr/>
          <a:lstStyle/>
          <a:p>
            <a:r>
              <a:rPr lang="en-LU" dirty="0">
                <a:latin typeface="Abadi" panose="020B0604020104020204" pitchFamily="34" charset="0"/>
              </a:rPr>
              <a:t>A composite legal framework (II)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C468A-089C-5F8D-9D95-B36CC384F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1F8A18-4B39-4C94-93CA-E99FAC40BB62}"/>
              </a:ext>
            </a:extLst>
          </p:cNvPr>
          <p:cNvSpPr/>
          <p:nvPr/>
        </p:nvSpPr>
        <p:spPr>
          <a:xfrm>
            <a:off x="796791" y="1844422"/>
            <a:ext cx="10739889" cy="12300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Abadi" panose="020B0604020104020204" pitchFamily="34" charset="0"/>
              </a:rPr>
              <a:t>the </a:t>
            </a:r>
            <a:r>
              <a:rPr lang="en-GB" sz="2400" b="1" dirty="0">
                <a:solidFill>
                  <a:srgbClr val="0070C0"/>
                </a:solidFill>
                <a:latin typeface="Abadi" panose="020B0604020104020204" pitchFamily="34" charset="0"/>
              </a:rPr>
              <a:t>meaning and scope </a:t>
            </a:r>
            <a:r>
              <a:rPr lang="en-GB" sz="2400" dirty="0">
                <a:solidFill>
                  <a:schemeClr val="tx1"/>
                </a:solidFill>
                <a:latin typeface="Abadi" panose="020B0604020104020204" pitchFamily="34" charset="0"/>
              </a:rPr>
              <a:t>of the rights set out in the Charter that correspond to rights guaranteed by the ECHR must be the </a:t>
            </a:r>
            <a:r>
              <a:rPr lang="en-GB" sz="2400" b="1" u="sng" dirty="0">
                <a:solidFill>
                  <a:srgbClr val="0070C0"/>
                </a:solidFill>
                <a:latin typeface="Abadi" panose="020B0604020104020204" pitchFamily="34" charset="0"/>
              </a:rPr>
              <a:t>same as those laid down by the correlating article of the ECHR</a:t>
            </a:r>
            <a:endParaRPr lang="en-LU" sz="2400" b="1" u="sng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91471-C784-3C61-88B6-C546EC3501E0}"/>
              </a:ext>
            </a:extLst>
          </p:cNvPr>
          <p:cNvSpPr/>
          <p:nvPr/>
        </p:nvSpPr>
        <p:spPr>
          <a:xfrm>
            <a:off x="796792" y="3281643"/>
            <a:ext cx="3688581" cy="6336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U" b="1" dirty="0">
                <a:solidFill>
                  <a:schemeClr val="accent3"/>
                </a:solidFill>
                <a:latin typeface="Abadi" panose="020B0604020104020204" pitchFamily="34" charset="0"/>
              </a:rPr>
              <a:t>Presumption of innocence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8BD36A-8C83-AFA9-986F-87FB2A7031B9}"/>
              </a:ext>
            </a:extLst>
          </p:cNvPr>
          <p:cNvSpPr/>
          <p:nvPr/>
        </p:nvSpPr>
        <p:spPr>
          <a:xfrm>
            <a:off x="796793" y="3916082"/>
            <a:ext cx="1532522" cy="13522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U" b="1" dirty="0">
                <a:solidFill>
                  <a:schemeClr val="accent3"/>
                </a:solidFill>
                <a:latin typeface="Abadi" panose="020B0604020104020204" pitchFamily="34" charset="0"/>
              </a:rPr>
              <a:t>Article 48(1) of the Charter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798E9-119A-A792-9E2F-BA014D1DC0CD}"/>
              </a:ext>
            </a:extLst>
          </p:cNvPr>
          <p:cNvSpPr/>
          <p:nvPr/>
        </p:nvSpPr>
        <p:spPr>
          <a:xfrm>
            <a:off x="3166712" y="3916083"/>
            <a:ext cx="1318661" cy="13522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U" b="1" dirty="0">
                <a:solidFill>
                  <a:schemeClr val="accent3"/>
                </a:solidFill>
                <a:latin typeface="Abadi" panose="020B0604020104020204" pitchFamily="34" charset="0"/>
              </a:rPr>
              <a:t>Article 6(2) ECHR</a:t>
            </a:r>
          </a:p>
        </p:txBody>
      </p:sp>
      <p:sp>
        <p:nvSpPr>
          <p:cNvPr id="10" name="Equals 9">
            <a:extLst>
              <a:ext uri="{FF2B5EF4-FFF2-40B4-BE49-F238E27FC236}">
                <a16:creationId xmlns:a16="http://schemas.microsoft.com/office/drawing/2014/main" id="{290F719E-7627-CE97-836F-0EE63E130D5C}"/>
              </a:ext>
            </a:extLst>
          </p:cNvPr>
          <p:cNvSpPr/>
          <p:nvPr/>
        </p:nvSpPr>
        <p:spPr>
          <a:xfrm>
            <a:off x="2332636" y="4231250"/>
            <a:ext cx="834076" cy="721895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8DFB19-D2B9-2771-F4A5-0CA92E173A90}"/>
              </a:ext>
            </a:extLst>
          </p:cNvPr>
          <p:cNvSpPr/>
          <p:nvPr/>
        </p:nvSpPr>
        <p:spPr>
          <a:xfrm>
            <a:off x="7848099" y="3280813"/>
            <a:ext cx="3688581" cy="63361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U" b="1" dirty="0">
                <a:solidFill>
                  <a:schemeClr val="accent5"/>
                </a:solidFill>
                <a:latin typeface="Abadi" panose="020B0604020104020204" pitchFamily="34" charset="0"/>
              </a:rPr>
              <a:t>Rights of the defence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1F0C4-7500-4826-A618-CC7858F7DB27}"/>
              </a:ext>
            </a:extLst>
          </p:cNvPr>
          <p:cNvSpPr/>
          <p:nvPr/>
        </p:nvSpPr>
        <p:spPr>
          <a:xfrm>
            <a:off x="7848100" y="3915252"/>
            <a:ext cx="1532522" cy="135223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U" b="1" dirty="0">
                <a:solidFill>
                  <a:schemeClr val="accent5"/>
                </a:solidFill>
                <a:latin typeface="Abadi" panose="020B0604020104020204" pitchFamily="34" charset="0"/>
              </a:rPr>
              <a:t>Article 48(2) of the Charter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C894EB-1497-94E7-73AB-E612792926A5}"/>
              </a:ext>
            </a:extLst>
          </p:cNvPr>
          <p:cNvSpPr/>
          <p:nvPr/>
        </p:nvSpPr>
        <p:spPr>
          <a:xfrm>
            <a:off x="10218019" y="3915253"/>
            <a:ext cx="1318661" cy="135223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U" b="1" dirty="0">
                <a:solidFill>
                  <a:schemeClr val="accent5"/>
                </a:solidFill>
                <a:latin typeface="Abadi" panose="020B0604020104020204" pitchFamily="34" charset="0"/>
              </a:rPr>
              <a:t>Article 6(3) ECHR</a:t>
            </a:r>
          </a:p>
        </p:txBody>
      </p:sp>
      <p:sp>
        <p:nvSpPr>
          <p:cNvPr id="14" name="Equals 13">
            <a:extLst>
              <a:ext uri="{FF2B5EF4-FFF2-40B4-BE49-F238E27FC236}">
                <a16:creationId xmlns:a16="http://schemas.microsoft.com/office/drawing/2014/main" id="{28E7F620-1BE4-F5CA-2CBE-3FAEA543A650}"/>
              </a:ext>
            </a:extLst>
          </p:cNvPr>
          <p:cNvSpPr/>
          <p:nvPr/>
        </p:nvSpPr>
        <p:spPr>
          <a:xfrm>
            <a:off x="9383943" y="4230420"/>
            <a:ext cx="834076" cy="721895"/>
          </a:xfrm>
          <a:prstGeom prst="mathEqual">
            <a:avLst/>
          </a:prstGeom>
          <a:solidFill>
            <a:srgbClr val="FFC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>
              <a:solidFill>
                <a:schemeClr val="tx1"/>
              </a:solidFill>
            </a:endParaRPr>
          </a:p>
        </p:txBody>
      </p:sp>
      <p:pic>
        <p:nvPicPr>
          <p:cNvPr id="16" name="Picture 15" descr="A group of green arrows&#10;&#10;Description automatically generated">
            <a:extLst>
              <a:ext uri="{FF2B5EF4-FFF2-40B4-BE49-F238E27FC236}">
                <a16:creationId xmlns:a16="http://schemas.microsoft.com/office/drawing/2014/main" id="{B0F8A8F4-BDA7-6BC6-9ED9-D4FA7C905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67" y="5469938"/>
            <a:ext cx="1078029" cy="10780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B439066-4EA0-C936-B841-983A1B834CDE}"/>
              </a:ext>
            </a:extLst>
          </p:cNvPr>
          <p:cNvSpPr txBox="1"/>
          <p:nvPr/>
        </p:nvSpPr>
        <p:spPr>
          <a:xfrm>
            <a:off x="3283018" y="5585236"/>
            <a:ext cx="5062085" cy="92333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LU" dirty="0">
                <a:latin typeface="Abadi" panose="020B0604020104020204" pitchFamily="34" charset="0"/>
              </a:rPr>
              <a:t>The CJEU can </a:t>
            </a:r>
            <a:r>
              <a:rPr lang="en-LU" b="1" dirty="0">
                <a:solidFill>
                  <a:srgbClr val="0070C0"/>
                </a:solidFill>
                <a:latin typeface="Abadi" panose="020B0604020104020204" pitchFamily="34" charset="0"/>
              </a:rPr>
              <a:t>ignore the ECtHR case-law </a:t>
            </a:r>
            <a:r>
              <a:rPr lang="en-LU" dirty="0">
                <a:latin typeface="Abadi" panose="020B0604020104020204" pitchFamily="34" charset="0"/>
              </a:rPr>
              <a:t>but</a:t>
            </a:r>
            <a:r>
              <a:rPr lang="en-LU" b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LU" b="1" u="sng" dirty="0">
                <a:solidFill>
                  <a:srgbClr val="0070C0"/>
                </a:solidFill>
                <a:latin typeface="Abadi" panose="020B0604020104020204" pitchFamily="34" charset="0"/>
              </a:rPr>
              <a:t>only</a:t>
            </a:r>
            <a:r>
              <a:rPr lang="en-LU" b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LU" dirty="0">
                <a:latin typeface="Abadi" panose="020B0604020104020204" pitchFamily="34" charset="0"/>
              </a:rPr>
              <a:t>in order to provide a </a:t>
            </a:r>
            <a:r>
              <a:rPr lang="en-LU" b="1" dirty="0">
                <a:solidFill>
                  <a:srgbClr val="0070C0"/>
                </a:solidFill>
                <a:latin typeface="Abadi" panose="020B0604020104020204" pitchFamily="34" charset="0"/>
              </a:rPr>
              <a:t>higher level of protection </a:t>
            </a:r>
            <a:r>
              <a:rPr lang="en-LU" dirty="0">
                <a:latin typeface="Abadi" panose="020B0604020104020204" pitchFamily="34" charset="0"/>
              </a:rPr>
              <a:t>than that guaranteed by the ECHR</a:t>
            </a:r>
          </a:p>
        </p:txBody>
      </p:sp>
    </p:spTree>
    <p:extLst>
      <p:ext uri="{BB962C8B-B14F-4D97-AF65-F5344CB8AC3E}">
        <p14:creationId xmlns:p14="http://schemas.microsoft.com/office/powerpoint/2010/main" val="298493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AAFFA-F7D9-B9CF-E976-8F27D4323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80FBED8-F78C-2C7E-09F8-110530CD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2762"/>
            <a:ext cx="11160123" cy="550725"/>
          </a:xfrm>
        </p:spPr>
        <p:txBody>
          <a:bodyPr/>
          <a:lstStyle/>
          <a:p>
            <a:r>
              <a:rPr lang="en-LU" dirty="0">
                <a:latin typeface="Abadi" panose="020B0604020104020204" pitchFamily="34" charset="0"/>
              </a:rPr>
              <a:t>A composite legal framework (III)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95AF5DD-BED4-5E4D-D394-FDFB8F050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063488"/>
            <a:ext cx="11160124" cy="5058179"/>
          </a:xfrm>
        </p:spPr>
        <p:txBody>
          <a:bodyPr>
            <a:normAutofit/>
          </a:bodyPr>
          <a:lstStyle/>
          <a:p>
            <a:r>
              <a:rPr lang="en-LU" sz="2300" b="1" dirty="0">
                <a:latin typeface="Abadi" panose="020B0604020104020204" pitchFamily="34" charset="0"/>
              </a:rPr>
              <a:t>Presumption of innocence </a:t>
            </a:r>
          </a:p>
          <a:p>
            <a:r>
              <a:rPr lang="en-GB" sz="2300" b="1" dirty="0">
                <a:solidFill>
                  <a:schemeClr val="accent3"/>
                </a:solidFill>
                <a:latin typeface="Abadi" panose="020B0604020104020204" pitchFamily="34" charset="0"/>
              </a:rPr>
              <a:t>Directive (EU) 2016/343 </a:t>
            </a:r>
            <a:r>
              <a:rPr lang="en-GB" sz="2300" dirty="0">
                <a:latin typeface="Abadi" panose="020B0604020104020204" pitchFamily="34" charset="0"/>
              </a:rPr>
              <a:t>–</a:t>
            </a:r>
            <a:r>
              <a:rPr lang="en-GB" sz="2300" b="1" dirty="0">
                <a:solidFill>
                  <a:schemeClr val="accent3"/>
                </a:solidFill>
                <a:latin typeface="Abadi" panose="020B0604020104020204" pitchFamily="34" charset="0"/>
              </a:rPr>
              <a:t> </a:t>
            </a:r>
            <a:r>
              <a:rPr lang="en-GB" sz="2300" dirty="0">
                <a:latin typeface="Abadi" panose="020B0604020104020204" pitchFamily="34" charset="0"/>
              </a:rPr>
              <a:t>presumption of innocence </a:t>
            </a:r>
          </a:p>
          <a:p>
            <a:br>
              <a:rPr lang="en-LU" sz="2300" b="1" dirty="0">
                <a:latin typeface="Abadi" panose="020B0604020104020204" pitchFamily="34" charset="0"/>
              </a:rPr>
            </a:br>
            <a:r>
              <a:rPr lang="en-LU" sz="2300" b="1" dirty="0">
                <a:latin typeface="Abadi" panose="020B0604020104020204" pitchFamily="34" charset="0"/>
              </a:rPr>
              <a:t>Rights of the defence</a:t>
            </a:r>
          </a:p>
          <a:p>
            <a:r>
              <a:rPr lang="en-LU" sz="2300" b="1" dirty="0">
                <a:latin typeface="Abadi" panose="020B0604020104020204" pitchFamily="34" charset="0"/>
              </a:rPr>
              <a:t>(i) </a:t>
            </a:r>
            <a:r>
              <a:rPr lang="en-GB" sz="2300" b="1" dirty="0">
                <a:solidFill>
                  <a:schemeClr val="accent5"/>
                </a:solidFill>
                <a:latin typeface="Abadi" panose="020B0604020104020204" pitchFamily="34" charset="0"/>
              </a:rPr>
              <a:t>Directive 2010/64</a:t>
            </a:r>
            <a:r>
              <a:rPr lang="en-LU" sz="2300" b="1" dirty="0">
                <a:solidFill>
                  <a:schemeClr val="accent5"/>
                </a:solidFill>
                <a:latin typeface="Abadi" panose="020B0604020104020204" pitchFamily="34" charset="0"/>
              </a:rPr>
              <a:t> </a:t>
            </a:r>
            <a:r>
              <a:rPr lang="en-LU" sz="2300" dirty="0">
                <a:latin typeface="Abadi" panose="020B0604020104020204" pitchFamily="34" charset="0"/>
              </a:rPr>
              <a:t>–</a:t>
            </a:r>
            <a:r>
              <a:rPr lang="en-LU" sz="2300" b="1" dirty="0">
                <a:latin typeface="Abadi" panose="020B0604020104020204" pitchFamily="34" charset="0"/>
              </a:rPr>
              <a:t> </a:t>
            </a:r>
            <a:r>
              <a:rPr lang="en-LU" sz="2300" dirty="0">
                <a:latin typeface="Abadi" panose="020B0604020104020204" pitchFamily="34" charset="0"/>
              </a:rPr>
              <a:t>right to interpretation and translation;</a:t>
            </a:r>
          </a:p>
          <a:p>
            <a:r>
              <a:rPr lang="en-LU" sz="2300" b="1" dirty="0">
                <a:latin typeface="Abadi" panose="020B0604020104020204" pitchFamily="34" charset="0"/>
              </a:rPr>
              <a:t>(ii) </a:t>
            </a:r>
            <a:r>
              <a:rPr lang="en-LU" sz="2300" b="1" dirty="0">
                <a:solidFill>
                  <a:schemeClr val="accent5"/>
                </a:solidFill>
                <a:latin typeface="Abadi" panose="020B0604020104020204" pitchFamily="34" charset="0"/>
              </a:rPr>
              <a:t>Directive 2012/13 </a:t>
            </a:r>
            <a:r>
              <a:rPr lang="en-LU" sz="2300" dirty="0">
                <a:latin typeface="Abadi" panose="020B0604020104020204" pitchFamily="34" charset="0"/>
              </a:rPr>
              <a:t>– right to be informed;</a:t>
            </a:r>
          </a:p>
          <a:p>
            <a:r>
              <a:rPr lang="en-LU" sz="2300" b="1" dirty="0">
                <a:latin typeface="Abadi" panose="020B0604020104020204" pitchFamily="34" charset="0"/>
              </a:rPr>
              <a:t>(iii) </a:t>
            </a:r>
            <a:r>
              <a:rPr lang="en-GB" sz="2300" b="1" dirty="0">
                <a:solidFill>
                  <a:schemeClr val="accent5"/>
                </a:solidFill>
                <a:latin typeface="Abadi" panose="020B0604020104020204" pitchFamily="34" charset="0"/>
              </a:rPr>
              <a:t>Directive 2013/48 </a:t>
            </a:r>
            <a:r>
              <a:rPr lang="en-GB" sz="2300" dirty="0">
                <a:latin typeface="Abadi" panose="020B0604020104020204" pitchFamily="34" charset="0"/>
              </a:rPr>
              <a:t>–</a:t>
            </a:r>
            <a:r>
              <a:rPr lang="en-GB" sz="2300" b="1" dirty="0">
                <a:latin typeface="Abadi" panose="020B0604020104020204" pitchFamily="34" charset="0"/>
              </a:rPr>
              <a:t> </a:t>
            </a:r>
            <a:r>
              <a:rPr lang="en-GB" sz="2300" dirty="0">
                <a:latin typeface="Abadi" panose="020B0604020104020204" pitchFamily="34" charset="0"/>
              </a:rPr>
              <a:t>r</a:t>
            </a:r>
            <a:r>
              <a:rPr lang="en-LU" sz="2300" dirty="0">
                <a:latin typeface="Abadi" panose="020B0604020104020204" pitchFamily="34" charset="0"/>
              </a:rPr>
              <a:t>ight of access to a lawyer</a:t>
            </a:r>
          </a:p>
          <a:p>
            <a:r>
              <a:rPr lang="en-LU" sz="2300" b="1" dirty="0">
                <a:latin typeface="Abadi" panose="020B0604020104020204" pitchFamily="34" charset="0"/>
              </a:rPr>
              <a:t>(iv) </a:t>
            </a:r>
            <a:r>
              <a:rPr lang="en-GB" sz="2300" b="1" dirty="0">
                <a:solidFill>
                  <a:schemeClr val="accent5"/>
                </a:solidFill>
                <a:latin typeface="Abadi" panose="020B0604020104020204" pitchFamily="34" charset="0"/>
              </a:rPr>
              <a:t>Directive 2016/1919</a:t>
            </a:r>
            <a:r>
              <a:rPr lang="en-GB" sz="2300" dirty="0">
                <a:solidFill>
                  <a:schemeClr val="accent5"/>
                </a:solidFill>
                <a:latin typeface="Abadi" panose="020B0604020104020204" pitchFamily="34" charset="0"/>
              </a:rPr>
              <a:t> </a:t>
            </a:r>
            <a:r>
              <a:rPr lang="en-GB" sz="2300" dirty="0">
                <a:latin typeface="Abadi" panose="020B0604020104020204" pitchFamily="34" charset="0"/>
              </a:rPr>
              <a:t>– right to legal aid;</a:t>
            </a:r>
          </a:p>
          <a:p>
            <a:r>
              <a:rPr lang="en-GB" sz="2300" b="1" dirty="0">
                <a:latin typeface="Abadi" panose="020B0604020104020204" pitchFamily="34" charset="0"/>
              </a:rPr>
              <a:t>(v) </a:t>
            </a:r>
            <a:r>
              <a:rPr lang="en-GB" sz="2300" b="1" dirty="0">
                <a:solidFill>
                  <a:schemeClr val="accent5"/>
                </a:solidFill>
                <a:latin typeface="Abadi" panose="020B0604020104020204" pitchFamily="34" charset="0"/>
              </a:rPr>
              <a:t>Directive 2016/343 </a:t>
            </a:r>
            <a:r>
              <a:rPr lang="en-GB" sz="2300" dirty="0">
                <a:latin typeface="Abadi" panose="020B0604020104020204" pitchFamily="34" charset="0"/>
              </a:rPr>
              <a:t>– right to silence and to be present at trial</a:t>
            </a:r>
          </a:p>
          <a:p>
            <a:r>
              <a:rPr lang="en-GB" sz="2300" dirty="0">
                <a:latin typeface="Abadi" panose="020B0604020104020204" pitchFamily="34" charset="0"/>
              </a:rPr>
              <a:t>(</a:t>
            </a:r>
            <a:r>
              <a:rPr lang="en-GB" sz="2300" b="1" dirty="0">
                <a:latin typeface="Abadi" panose="020B0604020104020204" pitchFamily="34" charset="0"/>
              </a:rPr>
              <a:t>vi</a:t>
            </a:r>
            <a:r>
              <a:rPr lang="en-GB" sz="2300" dirty="0">
                <a:latin typeface="Abadi" panose="020B0604020104020204" pitchFamily="34" charset="0"/>
              </a:rPr>
              <a:t>) </a:t>
            </a:r>
            <a:r>
              <a:rPr lang="en-GB" sz="2300" b="1" dirty="0">
                <a:solidFill>
                  <a:schemeClr val="accent5"/>
                </a:solidFill>
                <a:latin typeface="Abadi" panose="020B0604020104020204" pitchFamily="34" charset="0"/>
              </a:rPr>
              <a:t>Directive 2016/800 </a:t>
            </a:r>
            <a:r>
              <a:rPr lang="en-GB" sz="2300" dirty="0">
                <a:latin typeface="Abadi" panose="020B0604020104020204" pitchFamily="34" charset="0"/>
              </a:rPr>
              <a:t>– procedural safeguards for children</a:t>
            </a:r>
            <a:endParaRPr lang="en-LU" sz="23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6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D709B-7DEB-AC54-A8AA-83C997170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84B18-438C-9405-9647-B9DB1F867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F44D293-25B1-D31D-B8CD-32388764A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2762"/>
            <a:ext cx="11160123" cy="550725"/>
          </a:xfrm>
        </p:spPr>
        <p:txBody>
          <a:bodyPr/>
          <a:lstStyle/>
          <a:p>
            <a:r>
              <a:rPr lang="en-LU" dirty="0">
                <a:latin typeface="Abadi" panose="020B0604020104020204" pitchFamily="34" charset="0"/>
              </a:rPr>
              <a:t>A composite legal </a:t>
            </a:r>
            <a:r>
              <a:rPr lang="en-LU">
                <a:latin typeface="Abadi" panose="020B0604020104020204" pitchFamily="34" charset="0"/>
              </a:rPr>
              <a:t>framework (</a:t>
            </a:r>
            <a:r>
              <a:rPr lang="en-US" dirty="0">
                <a:latin typeface="Abadi" panose="020B0604020104020204" pitchFamily="34" charset="0"/>
              </a:rPr>
              <a:t>IV</a:t>
            </a:r>
            <a:r>
              <a:rPr lang="en-LU">
                <a:latin typeface="Abadi" panose="020B0604020104020204" pitchFamily="34" charset="0"/>
              </a:rPr>
              <a:t>)</a:t>
            </a:r>
            <a:endParaRPr lang="en-LU" dirty="0">
              <a:latin typeface="Abadi" panose="020B0604020104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6C5EA37-5E25-4E92-DF56-AF953679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063488"/>
            <a:ext cx="11160124" cy="5058179"/>
          </a:xfrm>
        </p:spPr>
        <p:txBody>
          <a:bodyPr>
            <a:normAutofit/>
          </a:bodyPr>
          <a:lstStyle/>
          <a:p>
            <a:br>
              <a:rPr lang="en-LU" sz="2300" b="1">
                <a:latin typeface="Abadi" panose="020B0604020104020204" pitchFamily="34" charset="0"/>
              </a:rPr>
            </a:br>
            <a:endParaRPr lang="en-LU" sz="2300" dirty="0">
              <a:latin typeface="Abadi" panose="020B0604020104020204" pitchFamily="34" charset="0"/>
            </a:endParaRPr>
          </a:p>
        </p:txBody>
      </p:sp>
      <p:pic>
        <p:nvPicPr>
          <p:cNvPr id="3" name="Picture 2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817A5DC0-C90B-01D8-13C0-1A4E138D7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8" y="1550496"/>
            <a:ext cx="4302289" cy="5307504"/>
          </a:xfrm>
          <a:prstGeom prst="rect">
            <a:avLst/>
          </a:prstGeom>
        </p:spPr>
      </p:pic>
      <p:pic>
        <p:nvPicPr>
          <p:cNvPr id="8" name="Picture 7" descr="A screenshot of a web page&#10;&#10;AI-generated content may be incorrect.">
            <a:extLst>
              <a:ext uri="{FF2B5EF4-FFF2-40B4-BE49-F238E27FC236}">
                <a16:creationId xmlns:a16="http://schemas.microsoft.com/office/drawing/2014/main" id="{720EF172-AE4E-29F7-6FB5-3267510FB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27" y="1550496"/>
            <a:ext cx="4895559" cy="3550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B3C7AA-35D8-F30C-C351-241531D51196}"/>
              </a:ext>
            </a:extLst>
          </p:cNvPr>
          <p:cNvSpPr txBox="1"/>
          <p:nvPr/>
        </p:nvSpPr>
        <p:spPr>
          <a:xfrm>
            <a:off x="2285772" y="1122325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accent3"/>
                </a:solidFill>
                <a:latin typeface="Abadi" panose="020B0604020104020204" pitchFamily="34" charset="0"/>
              </a:rPr>
              <a:t>Directive (EU) 2016/343 </a:t>
            </a:r>
            <a:r>
              <a:rPr lang="en-GB" sz="1800" dirty="0">
                <a:latin typeface="Abadi" panose="020B0604020104020204" pitchFamily="34" charset="0"/>
              </a:rPr>
              <a:t>–</a:t>
            </a:r>
            <a:r>
              <a:rPr lang="en-GB" sz="1800" b="1" dirty="0">
                <a:solidFill>
                  <a:schemeClr val="accent3"/>
                </a:solidFill>
                <a:latin typeface="Abadi" panose="020B0604020104020204" pitchFamily="34" charset="0"/>
              </a:rPr>
              <a:t> </a:t>
            </a:r>
            <a:r>
              <a:rPr lang="en-GB" sz="1800" dirty="0">
                <a:latin typeface="Abadi" panose="020B0604020104020204" pitchFamily="34" charset="0"/>
              </a:rPr>
              <a:t>presumption of innocence </a:t>
            </a:r>
          </a:p>
        </p:txBody>
      </p:sp>
    </p:spTree>
    <p:extLst>
      <p:ext uri="{BB962C8B-B14F-4D97-AF65-F5344CB8AC3E}">
        <p14:creationId xmlns:p14="http://schemas.microsoft.com/office/powerpoint/2010/main" val="253676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5DF9F-750C-974C-A30B-3902221B0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8171A-DF06-F61B-EB72-903E6F298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DF20BD4-330A-78E0-065F-BED5B617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2762"/>
            <a:ext cx="11160123" cy="550725"/>
          </a:xfrm>
        </p:spPr>
        <p:txBody>
          <a:bodyPr/>
          <a:lstStyle/>
          <a:p>
            <a:r>
              <a:rPr lang="en-LU" dirty="0">
                <a:latin typeface="Abadi" panose="020B0604020104020204" pitchFamily="34" charset="0"/>
              </a:rPr>
              <a:t>A composite legal </a:t>
            </a:r>
            <a:r>
              <a:rPr lang="en-LU">
                <a:latin typeface="Abadi" panose="020B0604020104020204" pitchFamily="34" charset="0"/>
              </a:rPr>
              <a:t>framework (</a:t>
            </a:r>
            <a:r>
              <a:rPr lang="en-US" dirty="0">
                <a:latin typeface="Abadi" panose="020B0604020104020204" pitchFamily="34" charset="0"/>
              </a:rPr>
              <a:t>V</a:t>
            </a:r>
            <a:r>
              <a:rPr lang="en-LU">
                <a:latin typeface="Abadi" panose="020B0604020104020204" pitchFamily="34" charset="0"/>
              </a:rPr>
              <a:t>)</a:t>
            </a:r>
            <a:endParaRPr lang="en-LU" dirty="0">
              <a:latin typeface="Abadi" panose="020B0604020104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61B3E9B-2E0C-16A4-0E00-F74322980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063488"/>
            <a:ext cx="11160124" cy="5058179"/>
          </a:xfrm>
        </p:spPr>
        <p:txBody>
          <a:bodyPr>
            <a:normAutofit/>
          </a:bodyPr>
          <a:lstStyle/>
          <a:p>
            <a:br>
              <a:rPr lang="en-LU" sz="2300" b="1">
                <a:latin typeface="Abadi" panose="020B0604020104020204" pitchFamily="34" charset="0"/>
              </a:rPr>
            </a:br>
            <a:endParaRPr lang="en-LU" sz="2300" dirty="0">
              <a:latin typeface="Abadi" panose="020B0604020104020204" pitchFamily="34" charset="0"/>
            </a:endParaRPr>
          </a:p>
        </p:txBody>
      </p:sp>
      <p:pic>
        <p:nvPicPr>
          <p:cNvPr id="7" name="Picture 6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7B45B1A6-5E5D-138B-89EF-D59F812CF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" y="1063487"/>
            <a:ext cx="3649980" cy="5646789"/>
          </a:xfrm>
          <a:prstGeom prst="rect">
            <a:avLst/>
          </a:prstGeom>
        </p:spPr>
      </p:pic>
      <p:pic>
        <p:nvPicPr>
          <p:cNvPr id="10" name="Picture 9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0B45D4EB-7E17-55E3-B6C4-820218577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14" y="1063487"/>
            <a:ext cx="4185919" cy="5794513"/>
          </a:xfrm>
          <a:prstGeom prst="rect">
            <a:avLst/>
          </a:prstGeom>
        </p:spPr>
      </p:pic>
      <p:pic>
        <p:nvPicPr>
          <p:cNvPr id="12" name="Picture 11" descr="A graph with red and green squares&#10;&#10;AI-generated content may be incorrect.">
            <a:extLst>
              <a:ext uri="{FF2B5EF4-FFF2-40B4-BE49-F238E27FC236}">
                <a16:creationId xmlns:a16="http://schemas.microsoft.com/office/drawing/2014/main" id="{9B37B8C4-CED6-6D50-C2F2-13431217F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55" y="1063486"/>
            <a:ext cx="448194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8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83571-D6C8-5F83-E64A-AC42C0208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87E48-D4D8-FCEB-5D36-A481A0926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5E76711-3C90-A193-69E1-9C4C34A9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2762"/>
            <a:ext cx="11160123" cy="550725"/>
          </a:xfrm>
        </p:spPr>
        <p:txBody>
          <a:bodyPr/>
          <a:lstStyle/>
          <a:p>
            <a:r>
              <a:rPr lang="en-LU" dirty="0">
                <a:latin typeface="Abadi" panose="020B0604020104020204" pitchFamily="34" charset="0"/>
              </a:rPr>
              <a:t>A composite legal </a:t>
            </a:r>
            <a:r>
              <a:rPr lang="en-LU">
                <a:latin typeface="Abadi" panose="020B0604020104020204" pitchFamily="34" charset="0"/>
              </a:rPr>
              <a:t>framework (</a:t>
            </a:r>
            <a:r>
              <a:rPr lang="en-US" dirty="0">
                <a:latin typeface="Abadi" panose="020B0604020104020204" pitchFamily="34" charset="0"/>
              </a:rPr>
              <a:t>VI</a:t>
            </a:r>
            <a:r>
              <a:rPr lang="en-LU">
                <a:latin typeface="Abadi" panose="020B0604020104020204" pitchFamily="34" charset="0"/>
              </a:rPr>
              <a:t>)</a:t>
            </a:r>
            <a:endParaRPr lang="en-LU" dirty="0">
              <a:latin typeface="Abadi" panose="020B0604020104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94E7089-C1A7-04DF-98D3-34F2A50A2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063488"/>
            <a:ext cx="11160124" cy="5058179"/>
          </a:xfrm>
        </p:spPr>
        <p:txBody>
          <a:bodyPr>
            <a:normAutofit/>
          </a:bodyPr>
          <a:lstStyle/>
          <a:p>
            <a:br>
              <a:rPr lang="en-LU" sz="2300" b="1">
                <a:latin typeface="Abadi" panose="020B0604020104020204" pitchFamily="34" charset="0"/>
              </a:rPr>
            </a:br>
            <a:endParaRPr lang="en-LU" sz="2300" dirty="0">
              <a:latin typeface="Abadi" panose="020B0604020104020204" pitchFamily="34" charset="0"/>
            </a:endParaRPr>
          </a:p>
        </p:txBody>
      </p:sp>
      <p:pic>
        <p:nvPicPr>
          <p:cNvPr id="3" name="Picture 2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39617772-5CFB-FFF2-6BDA-A0F64C5A5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9" y="1063487"/>
            <a:ext cx="4235083" cy="5794513"/>
          </a:xfrm>
          <a:prstGeom prst="rect">
            <a:avLst/>
          </a:prstGeom>
        </p:spPr>
      </p:pic>
      <p:pic>
        <p:nvPicPr>
          <p:cNvPr id="9" name="Picture 8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85558AF8-8D80-1F0E-B965-2EFB147D7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13" y="1063487"/>
            <a:ext cx="3781207" cy="4090398"/>
          </a:xfrm>
          <a:prstGeom prst="rect">
            <a:avLst/>
          </a:prstGeom>
        </p:spPr>
      </p:pic>
      <p:pic>
        <p:nvPicPr>
          <p:cNvPr id="13" name="Picture 12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0BA3F097-C130-CA5E-892E-D0445F18C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20" y="1063487"/>
            <a:ext cx="3931280" cy="56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8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06888-900B-D598-5E85-250D0A829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3CEEC-91DF-6072-5B3A-0165DB13A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BB3576-970C-49AF-BF1A-1017DCDDD5BE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BC8340B-F479-5BEC-4FA2-EE4FBFB3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12762"/>
            <a:ext cx="11160123" cy="550725"/>
          </a:xfrm>
        </p:spPr>
        <p:txBody>
          <a:bodyPr/>
          <a:lstStyle/>
          <a:p>
            <a:r>
              <a:rPr lang="en-LU" dirty="0">
                <a:latin typeface="Abadi" panose="020B0604020104020204" pitchFamily="34" charset="0"/>
              </a:rPr>
              <a:t>A composite legal </a:t>
            </a:r>
            <a:r>
              <a:rPr lang="en-LU">
                <a:latin typeface="Abadi" panose="020B0604020104020204" pitchFamily="34" charset="0"/>
              </a:rPr>
              <a:t>framework (</a:t>
            </a:r>
            <a:r>
              <a:rPr lang="en-US" dirty="0">
                <a:latin typeface="Abadi" panose="020B0604020104020204" pitchFamily="34" charset="0"/>
              </a:rPr>
              <a:t>VII</a:t>
            </a:r>
            <a:r>
              <a:rPr lang="en-LU">
                <a:latin typeface="Abadi" panose="020B0604020104020204" pitchFamily="34" charset="0"/>
              </a:rPr>
              <a:t>)</a:t>
            </a:r>
            <a:endParaRPr lang="en-LU" dirty="0">
              <a:latin typeface="Abadi" panose="020B0604020104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515F1B7-596B-A9EF-8B69-A76AB366F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063488"/>
            <a:ext cx="11160124" cy="5058179"/>
          </a:xfrm>
        </p:spPr>
        <p:txBody>
          <a:bodyPr>
            <a:normAutofit/>
          </a:bodyPr>
          <a:lstStyle/>
          <a:p>
            <a:br>
              <a:rPr lang="en-LU" sz="2300" b="1">
                <a:latin typeface="Abadi" panose="020B0604020104020204" pitchFamily="34" charset="0"/>
              </a:rPr>
            </a:br>
            <a:endParaRPr lang="en-LU" sz="2300" dirty="0">
              <a:latin typeface="Abadi" panose="020B0604020104020204" pitchFamily="34" charset="0"/>
            </a:endParaRPr>
          </a:p>
        </p:txBody>
      </p:sp>
      <p:pic>
        <p:nvPicPr>
          <p:cNvPr id="10" name="Picture 9" descr="A blue screen with white text&#10;&#10;AI-generated content may be incorrect.">
            <a:extLst>
              <a:ext uri="{FF2B5EF4-FFF2-40B4-BE49-F238E27FC236}">
                <a16:creationId xmlns:a16="http://schemas.microsoft.com/office/drawing/2014/main" id="{DEF43B1B-DC85-42B5-B30E-87E9182F9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1" y="1556237"/>
            <a:ext cx="11711494" cy="331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77510"/>
      </p:ext>
    </p:extLst>
  </p:cSld>
  <p:clrMapOvr>
    <a:masterClrMapping/>
  </p:clrMapOvr>
</p:sld>
</file>

<file path=ppt/theme/theme1.xml><?xml version="1.0" encoding="utf-8"?>
<a:theme xmlns:a="http://schemas.openxmlformats.org/drawingml/2006/main" name="EIPA - blue">
  <a:themeElements>
    <a:clrScheme name="EIPA_kleuren">
      <a:dk1>
        <a:srgbClr val="003F28"/>
      </a:dk1>
      <a:lt1>
        <a:srgbClr val="FFFFFF"/>
      </a:lt1>
      <a:dk2>
        <a:srgbClr val="003F28"/>
      </a:dk2>
      <a:lt2>
        <a:srgbClr val="FFFFFF"/>
      </a:lt2>
      <a:accent1>
        <a:srgbClr val="50BCBD"/>
      </a:accent1>
      <a:accent2>
        <a:srgbClr val="006F56"/>
      </a:accent2>
      <a:accent3>
        <a:srgbClr val="4DAE3C"/>
      </a:accent3>
      <a:accent4>
        <a:srgbClr val="FFD734"/>
      </a:accent4>
      <a:accent5>
        <a:srgbClr val="F9B238"/>
      </a:accent5>
      <a:accent6>
        <a:srgbClr val="FFFFFF"/>
      </a:accent6>
      <a:hlink>
        <a:srgbClr val="50BCBD"/>
      </a:hlink>
      <a:folHlink>
        <a:srgbClr val="4DAE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PA_Powerpoint_Template_LowerFileSize.potx" id="{EE94CD97-F0C1-43C1-8153-414D66AA9D00}" vid="{2B77E522-A9BB-4FB5-A132-A052A1BBF5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9174</TotalTime>
  <Words>2931</Words>
  <Application>Microsoft Macintosh PowerPoint</Application>
  <PresentationFormat>Widescreen</PresentationFormat>
  <Paragraphs>245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Abadi</vt:lpstr>
      <vt:lpstr>Abadi MT Pro</vt:lpstr>
      <vt:lpstr>Arial</vt:lpstr>
      <vt:lpstr>Courier New</vt:lpstr>
      <vt:lpstr>Wingdings</vt:lpstr>
      <vt:lpstr>EIPA - blue</vt:lpstr>
      <vt:lpstr>PowerPoint Presentation</vt:lpstr>
      <vt:lpstr>Introduction to the Directive 2016/343 on the presumption of innocence</vt:lpstr>
      <vt:lpstr>A composite legal framework (I)</vt:lpstr>
      <vt:lpstr>A composite legal framework (II)</vt:lpstr>
      <vt:lpstr>A composite legal framework (III)</vt:lpstr>
      <vt:lpstr>A composite legal framework (IV)</vt:lpstr>
      <vt:lpstr>A composite legal framework (V)</vt:lpstr>
      <vt:lpstr>A composite legal framework (VI)</vt:lpstr>
      <vt:lpstr>A composite legal framework (VII)</vt:lpstr>
      <vt:lpstr>The pre-trial detention and the principle of presumption of innocence – Lack of harmonization?</vt:lpstr>
      <vt:lpstr>Pre-trial detention and presumption of innocence  (Case C-310/18 PPU – Milev)</vt:lpstr>
      <vt:lpstr>PowerPoint Presentation</vt:lpstr>
      <vt:lpstr>PowerPoint Presentation</vt:lpstr>
      <vt:lpstr>PowerPoint Presentation</vt:lpstr>
      <vt:lpstr>PowerPoint Presentation</vt:lpstr>
      <vt:lpstr>Burden of proof, pre-trial detention and presumption of innocence (Case C-8/19 PPU – RH)</vt:lpstr>
      <vt:lpstr>PowerPoint Presentation</vt:lpstr>
      <vt:lpstr>PowerPoint Presentation</vt:lpstr>
      <vt:lpstr>PowerPoint Presentation</vt:lpstr>
      <vt:lpstr>Burden of proof, pre-trial detention and presumption of innocence (Case C-653/19 PPU – DK)</vt:lpstr>
      <vt:lpstr>PowerPoint Presentation</vt:lpstr>
      <vt:lpstr>PowerPoint Presentation</vt:lpstr>
      <vt:lpstr>PowerPoint Presentation</vt:lpstr>
      <vt:lpstr>Safeguards in relation to parallel criminal proceedings</vt:lpstr>
      <vt:lpstr>Plea bargain and presumption of innocence  (Case C-338/20 – AH and others)</vt:lpstr>
      <vt:lpstr>PowerPoint Presentation</vt:lpstr>
      <vt:lpstr>PowerPoint Presentation</vt:lpstr>
      <vt:lpstr>PowerPoint Presentation</vt:lpstr>
      <vt:lpstr>Can a company be fined on the basis of a pending indictment? (Case 203/21 – DELTA STORY 2003)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Carlos Santalo Goris</dc:creator>
  <cp:keywords/>
  <dc:description/>
  <cp:lastModifiedBy>Author</cp:lastModifiedBy>
  <cp:revision>16</cp:revision>
  <dcterms:created xsi:type="dcterms:W3CDTF">2023-11-07T12:55:46Z</dcterms:created>
  <dcterms:modified xsi:type="dcterms:W3CDTF">2025-06-27T09:01:28Z</dcterms:modified>
  <cp:category/>
</cp:coreProperties>
</file>